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0"/>
  </p:notesMasterIdLst>
  <p:sldIdLst>
    <p:sldId id="560" r:id="rId2"/>
    <p:sldId id="470" r:id="rId3"/>
    <p:sldId id="440" r:id="rId4"/>
    <p:sldId id="441" r:id="rId5"/>
    <p:sldId id="724" r:id="rId6"/>
    <p:sldId id="442" r:id="rId7"/>
    <p:sldId id="444" r:id="rId8"/>
    <p:sldId id="445" r:id="rId9"/>
    <p:sldId id="446" r:id="rId10"/>
    <p:sldId id="693" r:id="rId11"/>
    <p:sldId id="692" r:id="rId12"/>
    <p:sldId id="520" r:id="rId13"/>
    <p:sldId id="561" r:id="rId14"/>
    <p:sldId id="562" r:id="rId15"/>
    <p:sldId id="563" r:id="rId16"/>
    <p:sldId id="564" r:id="rId17"/>
    <p:sldId id="565" r:id="rId18"/>
    <p:sldId id="566" r:id="rId19"/>
    <p:sldId id="567" r:id="rId20"/>
    <p:sldId id="568" r:id="rId21"/>
    <p:sldId id="569" r:id="rId22"/>
    <p:sldId id="570" r:id="rId23"/>
    <p:sldId id="571" r:id="rId24"/>
    <p:sldId id="708" r:id="rId25"/>
    <p:sldId id="696" r:id="rId26"/>
    <p:sldId id="695" r:id="rId27"/>
    <p:sldId id="694" r:id="rId28"/>
    <p:sldId id="575" r:id="rId29"/>
    <p:sldId id="572" r:id="rId30"/>
    <p:sldId id="574" r:id="rId31"/>
    <p:sldId id="702" r:id="rId32"/>
    <p:sldId id="736" r:id="rId33"/>
    <p:sldId id="577" r:id="rId34"/>
    <p:sldId id="579" r:id="rId35"/>
    <p:sldId id="697" r:id="rId36"/>
    <p:sldId id="698" r:id="rId37"/>
    <p:sldId id="699" r:id="rId38"/>
    <p:sldId id="700" r:id="rId39"/>
    <p:sldId id="710" r:id="rId40"/>
    <p:sldId id="711" r:id="rId41"/>
    <p:sldId id="701" r:id="rId42"/>
    <p:sldId id="703" r:id="rId43"/>
    <p:sldId id="704" r:id="rId44"/>
    <p:sldId id="705" r:id="rId45"/>
    <p:sldId id="706" r:id="rId46"/>
    <p:sldId id="707" r:id="rId47"/>
    <p:sldId id="576" r:id="rId48"/>
    <p:sldId id="580" r:id="rId49"/>
    <p:sldId id="581" r:id="rId50"/>
    <p:sldId id="709" r:id="rId51"/>
    <p:sldId id="738" r:id="rId52"/>
    <p:sldId id="739" r:id="rId53"/>
    <p:sldId id="740" r:id="rId54"/>
    <p:sldId id="741" r:id="rId55"/>
    <p:sldId id="578" r:id="rId56"/>
    <p:sldId id="718" r:id="rId57"/>
    <p:sldId id="719" r:id="rId58"/>
    <p:sldId id="721" r:id="rId59"/>
    <p:sldId id="720" r:id="rId60"/>
    <p:sldId id="712" r:id="rId61"/>
    <p:sldId id="713" r:id="rId62"/>
    <p:sldId id="737" r:id="rId63"/>
    <p:sldId id="714" r:id="rId64"/>
    <p:sldId id="715" r:id="rId65"/>
    <p:sldId id="716" r:id="rId66"/>
    <p:sldId id="717" r:id="rId67"/>
    <p:sldId id="723" r:id="rId68"/>
    <p:sldId id="722" r:id="rId69"/>
    <p:sldId id="725" r:id="rId70"/>
    <p:sldId id="726" r:id="rId71"/>
    <p:sldId id="727" r:id="rId72"/>
    <p:sldId id="728" r:id="rId73"/>
    <p:sldId id="729" r:id="rId74"/>
    <p:sldId id="731" r:id="rId75"/>
    <p:sldId id="732" r:id="rId76"/>
    <p:sldId id="730" r:id="rId77"/>
    <p:sldId id="733" r:id="rId78"/>
    <p:sldId id="742" r:id="rId79"/>
    <p:sldId id="743" r:id="rId80"/>
    <p:sldId id="744" r:id="rId81"/>
    <p:sldId id="745" r:id="rId82"/>
    <p:sldId id="746" r:id="rId83"/>
    <p:sldId id="747" r:id="rId84"/>
    <p:sldId id="748" r:id="rId85"/>
    <p:sldId id="749" r:id="rId86"/>
    <p:sldId id="750" r:id="rId87"/>
    <p:sldId id="751" r:id="rId88"/>
    <p:sldId id="753" r:id="rId89"/>
    <p:sldId id="752" r:id="rId90"/>
    <p:sldId id="595" r:id="rId91"/>
    <p:sldId id="754" r:id="rId92"/>
    <p:sldId id="755" r:id="rId93"/>
    <p:sldId id="756" r:id="rId94"/>
    <p:sldId id="757" r:id="rId95"/>
    <p:sldId id="596" r:id="rId96"/>
    <p:sldId id="758" r:id="rId97"/>
    <p:sldId id="759" r:id="rId98"/>
    <p:sldId id="760" r:id="rId99"/>
    <p:sldId id="761" r:id="rId100"/>
    <p:sldId id="762" r:id="rId101"/>
    <p:sldId id="763" r:id="rId102"/>
    <p:sldId id="764" r:id="rId103"/>
    <p:sldId id="765" r:id="rId104"/>
    <p:sldId id="766" r:id="rId105"/>
    <p:sldId id="767" r:id="rId106"/>
    <p:sldId id="769" r:id="rId107"/>
    <p:sldId id="768" r:id="rId108"/>
    <p:sldId id="770" r:id="rId109"/>
    <p:sldId id="605" r:id="rId110"/>
    <p:sldId id="606" r:id="rId111"/>
    <p:sldId id="612" r:id="rId112"/>
    <p:sldId id="613" r:id="rId113"/>
    <p:sldId id="614" r:id="rId114"/>
    <p:sldId id="607" r:id="rId115"/>
    <p:sldId id="608" r:id="rId116"/>
    <p:sldId id="609" r:id="rId117"/>
    <p:sldId id="610" r:id="rId118"/>
    <p:sldId id="611"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7EBB"/>
    <a:srgbClr val="4F81BD"/>
    <a:srgbClr val="E40524"/>
    <a:srgbClr val="E329C0"/>
    <a:srgbClr val="11C1FF"/>
    <a:srgbClr val="34495E"/>
    <a:srgbClr val="FF6702"/>
    <a:srgbClr val="D6B580"/>
    <a:srgbClr val="F8ED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9" autoAdjust="0"/>
    <p:restoredTop sz="93896" autoAdjust="0"/>
  </p:normalViewPr>
  <p:slideViewPr>
    <p:cSldViewPr>
      <p:cViewPr varScale="1">
        <p:scale>
          <a:sx n="119" d="100"/>
          <a:sy n="119" d="100"/>
        </p:scale>
        <p:origin x="232" y="288"/>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4012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AEC9C6-1CE4-4880-838A-FB85AC35DCB4}" type="datetimeFigureOut">
              <a:rPr lang="en-US" smtClean="0"/>
              <a:pPr/>
              <a:t>2/19/23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7A3D7D-4DD0-4519-9573-665089B66871}" type="slidenum">
              <a:rPr lang="en-US" smtClean="0"/>
              <a:pPr/>
              <a:t>‹#›</a:t>
            </a:fld>
            <a:endParaRPr lang="en-US"/>
          </a:p>
        </p:txBody>
      </p:sp>
    </p:spTree>
    <p:extLst>
      <p:ext uri="{BB962C8B-B14F-4D97-AF65-F5344CB8AC3E}">
        <p14:creationId xmlns:p14="http://schemas.microsoft.com/office/powerpoint/2010/main" val="1674936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7A3D7D-4DD0-4519-9573-665089B66871}" type="slidenum">
              <a:rPr lang="en-US" smtClean="0"/>
              <a:pPr/>
              <a:t>30</a:t>
            </a:fld>
            <a:endParaRPr lang="en-US"/>
          </a:p>
        </p:txBody>
      </p:sp>
    </p:spTree>
    <p:extLst>
      <p:ext uri="{BB962C8B-B14F-4D97-AF65-F5344CB8AC3E}">
        <p14:creationId xmlns:p14="http://schemas.microsoft.com/office/powerpoint/2010/main" val="14954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7A3D7D-4DD0-4519-9573-665089B66871}" type="slidenum">
              <a:rPr lang="en-US" smtClean="0"/>
              <a:pPr/>
              <a:t>95</a:t>
            </a:fld>
            <a:endParaRPr lang="en-US"/>
          </a:p>
        </p:txBody>
      </p:sp>
    </p:spTree>
    <p:extLst>
      <p:ext uri="{BB962C8B-B14F-4D97-AF65-F5344CB8AC3E}">
        <p14:creationId xmlns:p14="http://schemas.microsoft.com/office/powerpoint/2010/main" val="108845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7A3D7D-4DD0-4519-9573-665089B66871}" type="slidenum">
              <a:rPr lang="en-US" smtClean="0"/>
              <a:pPr/>
              <a:t>114</a:t>
            </a:fld>
            <a:endParaRPr lang="en-US"/>
          </a:p>
        </p:txBody>
      </p:sp>
    </p:spTree>
    <p:extLst>
      <p:ext uri="{BB962C8B-B14F-4D97-AF65-F5344CB8AC3E}">
        <p14:creationId xmlns:p14="http://schemas.microsoft.com/office/powerpoint/2010/main" val="4130999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b="1">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
        <p:nvSpPr>
          <p:cNvPr id="9" name="Rektangel 11"/>
          <p:cNvSpPr/>
          <p:nvPr userDrawn="1"/>
        </p:nvSpPr>
        <p:spPr>
          <a:xfrm>
            <a:off x="5356085" y="6507231"/>
            <a:ext cx="841515" cy="361398"/>
          </a:xfrm>
          <a:prstGeom prst="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defRPr/>
            </a:pPr>
            <a:fld id="{4CCBBDC9-ADEB-48F3-A42C-1AD0249F062A}" type="slidenum">
              <a:rPr lang="da-DK" sz="1800" noProof="1" smtClean="0">
                <a:solidFill>
                  <a:srgbClr val="FFFFFF"/>
                </a:solidFill>
                <a:latin typeface="+mj-lt"/>
                <a:ea typeface="Open Sans" panose="020B0606030504020204" pitchFamily="34" charset="0"/>
                <a:cs typeface="Open Sans" panose="020B0606030504020204" pitchFamily="34" charset="0"/>
              </a:rPr>
              <a:pPr indent="-342900" algn="ctr">
                <a:defRPr/>
              </a:pPr>
              <a:t>‹#›</a:t>
            </a:fld>
            <a:endParaRPr lang="da-DK" sz="1800" noProof="1">
              <a:solidFill>
                <a:srgbClr val="FFFFFF"/>
              </a:solidFill>
              <a:latin typeface="+mj-lt"/>
              <a:ea typeface="Open Sans" panose="020B0606030504020204" pitchFamily="34" charset="0"/>
              <a:cs typeface="Open Sans" panose="020B0606030504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54004" y="863444"/>
            <a:ext cx="11906817" cy="5633604"/>
          </a:xfrm>
        </p:spPr>
        <p:txBody>
          <a:bodyPr>
            <a:noAutofit/>
          </a:bodyPr>
          <a:lstStyle>
            <a:lvl1pPr marL="265113" indent="-265113" algn="just">
              <a:buClr>
                <a:srgbClr val="0E47A1"/>
              </a:buClr>
              <a:buFont typeface="Wingdings 3" panose="05040102010807070707" pitchFamily="18" charset="2"/>
              <a:buChar char=""/>
              <a:defRPr sz="2400">
                <a:solidFill>
                  <a:schemeClr val="tx1"/>
                </a:solidFill>
              </a:defRPr>
            </a:lvl1pPr>
            <a:lvl2pPr marL="809625" indent="-352425" algn="just">
              <a:buClr>
                <a:srgbClr val="0E47A1"/>
              </a:buClr>
              <a:buFont typeface="Wingdings 3" panose="05040102010807070707" pitchFamily="18" charset="2"/>
              <a:buChar char=""/>
              <a:defRPr sz="2000">
                <a:solidFill>
                  <a:schemeClr val="tx1"/>
                </a:solidFill>
              </a:defRPr>
            </a:lvl2pPr>
            <a:lvl3pPr marL="1143000" indent="-228600" algn="just">
              <a:buClr>
                <a:srgbClr val="0E47A1"/>
              </a:buClr>
              <a:buFont typeface="Wingdings" panose="05000000000000000000" pitchFamily="2" charset="2"/>
              <a:buChar char="§"/>
              <a:defRPr sz="1800">
                <a:solidFill>
                  <a:schemeClr val="tx1"/>
                </a:solidFill>
              </a:defRPr>
            </a:lvl3pPr>
            <a:lvl4pPr algn="just">
              <a:buClr>
                <a:srgbClr val="0E47A1"/>
              </a:buClr>
              <a:defRPr sz="1600">
                <a:solidFill>
                  <a:schemeClr val="tx1"/>
                </a:solidFill>
              </a:defRPr>
            </a:lvl4pPr>
            <a:lvl5pPr algn="just">
              <a:buClr>
                <a:srgbClr val="0E47A1"/>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623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0E47A1"/>
              </a:buClr>
              <a:buFont typeface="Wingdings 3" panose="05040102010807070707" pitchFamily="18" charset="2"/>
              <a:buChar char=""/>
              <a:defRPr sz="2400">
                <a:solidFill>
                  <a:schemeClr val="tx1"/>
                </a:solidFill>
              </a:defRPr>
            </a:lvl1pPr>
            <a:lvl2pPr marL="809625" indent="-352425" algn="just">
              <a:buClr>
                <a:srgbClr val="0E47A1"/>
              </a:buClr>
              <a:buFont typeface="Wingdings 3" panose="05040102010807070707" pitchFamily="18" charset="2"/>
              <a:buChar char=""/>
              <a:defRPr sz="2000">
                <a:solidFill>
                  <a:schemeClr val="tx1"/>
                </a:solidFill>
              </a:defRPr>
            </a:lvl2pPr>
            <a:lvl3pPr marL="1143000" indent="-228600" algn="just">
              <a:buClr>
                <a:srgbClr val="0E47A1"/>
              </a:buClr>
              <a:buFont typeface="Wingdings" panose="05000000000000000000" pitchFamily="2" charset="2"/>
              <a:buChar char="§"/>
              <a:defRPr sz="1800">
                <a:solidFill>
                  <a:schemeClr val="tx1"/>
                </a:solidFill>
              </a:defRPr>
            </a:lvl3pPr>
            <a:lvl4pPr algn="just">
              <a:buClr>
                <a:srgbClr val="0E47A1"/>
              </a:buClr>
              <a:defRPr sz="1600">
                <a:solidFill>
                  <a:schemeClr val="tx1"/>
                </a:solidFill>
              </a:defRPr>
            </a:lvl4pPr>
            <a:lvl5pPr algn="just">
              <a:buClr>
                <a:srgbClr val="0E47A1"/>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25"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29"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cxnSp>
        <p:nvCxnSpPr>
          <p:cNvPr id="30" name="Straight Connector 2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86BF578-C91A-4942-95D5-11408C3CCACF}"/>
              </a:ext>
            </a:extLst>
          </p:cNvPr>
          <p:cNvCxnSpPr/>
          <p:nvPr userDrawn="1"/>
        </p:nvCxnSpPr>
        <p:spPr>
          <a:xfrm>
            <a:off x="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386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4000" y="106364"/>
            <a:ext cx="11684000" cy="808037"/>
          </a:xfrm>
        </p:spPr>
        <p:txBody>
          <a:bodyPr>
            <a:normAutofit/>
          </a:bodyPr>
          <a:lstStyle>
            <a:lvl1pPr algn="l">
              <a:defRPr sz="3600" b="1">
                <a:latin typeface="+mj-lt"/>
                <a:ea typeface="Open Sans" panose="020B0606030504020204"/>
                <a:cs typeface="Open Sans" panose="020B0606030504020204"/>
              </a:defRPr>
            </a:lvl1pPr>
          </a:lstStyle>
          <a:p>
            <a:r>
              <a:rPr lang="en-US" dirty="0"/>
              <a:t>Click to edit Master title style</a:t>
            </a:r>
          </a:p>
        </p:txBody>
      </p:sp>
      <p:sp>
        <p:nvSpPr>
          <p:cNvPr id="3" name="Content Placeholder 2"/>
          <p:cNvSpPr>
            <a:spLocks noGrp="1"/>
          </p:cNvSpPr>
          <p:nvPr>
            <p:ph idx="1"/>
          </p:nvPr>
        </p:nvSpPr>
        <p:spPr>
          <a:xfrm>
            <a:off x="254000" y="990600"/>
            <a:ext cx="11684000" cy="5334000"/>
          </a:xfrm>
        </p:spPr>
        <p:txBody>
          <a:bodyPr>
            <a:normAutofit/>
          </a:bodyPr>
          <a:lstStyle>
            <a:lvl1pPr marL="342900" indent="-342900">
              <a:lnSpc>
                <a:spcPct val="114000"/>
              </a:lnSpc>
              <a:buClrTx/>
              <a:buFont typeface="Wingdings" panose="05000000000000000000" pitchFamily="2" charset="2"/>
              <a:buChar char="§"/>
              <a:defRPr sz="2400">
                <a:latin typeface="+mj-lt"/>
                <a:ea typeface="Times New Roman" panose="02020603050405020304" pitchFamily="18" charset="0"/>
                <a:cs typeface="Times New Roman" panose="02020603050405020304" pitchFamily="18" charset="0"/>
              </a:defRPr>
            </a:lvl1pPr>
            <a:lvl2pPr marL="742950" indent="-285750">
              <a:lnSpc>
                <a:spcPct val="114000"/>
              </a:lnSpc>
              <a:buClrTx/>
              <a:buFont typeface="Arial" panose="020B0604020202020204" pitchFamily="34" charset="0"/>
              <a:buChar char="•"/>
              <a:defRPr sz="2000">
                <a:latin typeface="+mj-lt"/>
                <a:ea typeface="Times New Roman" panose="02020603050405020304" pitchFamily="18" charset="0"/>
                <a:cs typeface="Times New Roman" panose="02020603050405020304" pitchFamily="18" charset="0"/>
              </a:defRPr>
            </a:lvl2pPr>
            <a:lvl3pPr>
              <a:lnSpc>
                <a:spcPct val="114000"/>
              </a:lnSpc>
              <a:buClrTx/>
              <a:defRPr sz="1800">
                <a:latin typeface="+mj-lt"/>
                <a:ea typeface="Times New Roman" panose="02020603050405020304" pitchFamily="18" charset="0"/>
                <a:cs typeface="Times New Roman" panose="02020603050405020304" pitchFamily="18" charset="0"/>
              </a:defRPr>
            </a:lvl3pPr>
            <a:lvl4pPr>
              <a:lnSpc>
                <a:spcPct val="114000"/>
              </a:lnSpc>
              <a:buClrTx/>
              <a:defRPr sz="1600">
                <a:latin typeface="+mj-lt"/>
                <a:ea typeface="Times New Roman" panose="02020603050405020304" pitchFamily="18" charset="0"/>
                <a:cs typeface="Times New Roman" panose="02020603050405020304" pitchFamily="18" charset="0"/>
              </a:defRPr>
            </a:lvl4pPr>
            <a:lvl5pPr>
              <a:lnSpc>
                <a:spcPct val="114000"/>
              </a:lnSpc>
              <a:buClrTx/>
              <a:defRPr sz="1600">
                <a:latin typeface="+mj-lt"/>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a:xfrm>
            <a:off x="254000" y="914400"/>
            <a:ext cx="1168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Rektangel 11"/>
          <p:cNvSpPr/>
          <p:nvPr userDrawn="1"/>
        </p:nvSpPr>
        <p:spPr>
          <a:xfrm>
            <a:off x="5356085" y="6507231"/>
            <a:ext cx="841515" cy="361398"/>
          </a:xfrm>
          <a:prstGeom prst="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defRPr/>
            </a:pPr>
            <a:fld id="{4CCBBDC9-ADEB-48F3-A42C-1AD0249F062A}" type="slidenum">
              <a:rPr lang="da-DK" sz="1800" noProof="1" smtClean="0">
                <a:solidFill>
                  <a:srgbClr val="FFFFFF"/>
                </a:solidFill>
                <a:latin typeface="+mj-lt"/>
                <a:ea typeface="Open Sans" panose="020B0606030504020204" pitchFamily="34" charset="0"/>
                <a:cs typeface="Open Sans" panose="020B0606030504020204" pitchFamily="34" charset="0"/>
              </a:rPr>
              <a:pPr indent="-342900" algn="ctr">
                <a:defRPr/>
              </a:pPr>
              <a:t>‹#›</a:t>
            </a:fld>
            <a:endParaRPr lang="da-DK" sz="1800" noProof="1">
              <a:solidFill>
                <a:srgbClr val="FFFFFF"/>
              </a:solidFill>
              <a:latin typeface="+mj-lt"/>
              <a:ea typeface="Open Sans" panose="020B0606030504020204" pitchFamily="34" charset="0"/>
              <a:cs typeface="Open Sans" panose="020B0606030504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A8BEFB-AE5B-48F9-BBAD-B489CDE48C80}" type="slidenum">
              <a:rPr lang="en-US" smtClean="0"/>
              <a:pPr/>
              <a:t>‹#›</a:t>
            </a:fld>
            <a:endParaRPr lang="en-US"/>
          </a:p>
        </p:txBody>
      </p:sp>
      <p:sp>
        <p:nvSpPr>
          <p:cNvPr id="9" name="Rektangel 11"/>
          <p:cNvSpPr/>
          <p:nvPr userDrawn="1"/>
        </p:nvSpPr>
        <p:spPr>
          <a:xfrm>
            <a:off x="5356085" y="6507231"/>
            <a:ext cx="841515" cy="361398"/>
          </a:xfrm>
          <a:prstGeom prst="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defRPr/>
            </a:pPr>
            <a:fld id="{4CCBBDC9-ADEB-48F3-A42C-1AD0249F062A}" type="slidenum">
              <a:rPr lang="da-DK" sz="1800" noProof="1" smtClean="0">
                <a:solidFill>
                  <a:srgbClr val="FFFFFF"/>
                </a:solidFill>
                <a:latin typeface="+mj-lt"/>
                <a:ea typeface="Open Sans" panose="020B0606030504020204" pitchFamily="34" charset="0"/>
                <a:cs typeface="Open Sans" panose="020B0606030504020204" pitchFamily="34" charset="0"/>
              </a:rPr>
              <a:pPr indent="-342900" algn="ctr">
                <a:defRPr/>
              </a:pPr>
              <a:t>‹#›</a:t>
            </a:fld>
            <a:endParaRPr lang="da-DK" sz="1800" noProof="1">
              <a:solidFill>
                <a:srgbClr val="FFFFFF"/>
              </a:solidFill>
              <a:latin typeface="+mj-lt"/>
              <a:ea typeface="Open Sans" panose="020B0606030504020204" pitchFamily="34" charset="0"/>
              <a:cs typeface="Open Sans" panose="020B0606030504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101.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hyperlink" Target="https://cstaleem.com/trap-state-vs-dead-state-in-toc"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9.png"/></Relationships>
</file>

<file path=ppt/slides/_rels/slide10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2330.png"/><Relationship Id="rId3" Type="http://schemas.openxmlformats.org/officeDocument/2006/relationships/image" Target="../media/image2280.png"/><Relationship Id="rId7" Type="http://schemas.openxmlformats.org/officeDocument/2006/relationships/image" Target="../media/image2320.png"/><Relationship Id="rId12" Type="http://schemas.openxmlformats.org/officeDocument/2006/relationships/image" Target="../media/image196.png"/><Relationship Id="rId2" Type="http://schemas.openxmlformats.org/officeDocument/2006/relationships/image" Target="../media/image1290.png"/><Relationship Id="rId1" Type="http://schemas.openxmlformats.org/officeDocument/2006/relationships/slideLayout" Target="../slideLayouts/slideLayout2.xml"/><Relationship Id="rId6" Type="http://schemas.openxmlformats.org/officeDocument/2006/relationships/image" Target="../media/image2310.png"/><Relationship Id="rId11" Type="http://schemas.openxmlformats.org/officeDocument/2006/relationships/image" Target="../media/image2360.png"/><Relationship Id="rId5" Type="http://schemas.openxmlformats.org/officeDocument/2006/relationships/image" Target="../media/image2300.png"/><Relationship Id="rId10" Type="http://schemas.openxmlformats.org/officeDocument/2006/relationships/image" Target="../media/image2350.png"/><Relationship Id="rId4" Type="http://schemas.openxmlformats.org/officeDocument/2006/relationships/image" Target="../media/image2290.png"/><Relationship Id="rId9" Type="http://schemas.openxmlformats.org/officeDocument/2006/relationships/image" Target="../media/image2341.png"/></Relationships>
</file>

<file path=ppt/slides/_rels/slide11.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490.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23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2440.png"/><Relationship Id="rId3" Type="http://schemas.openxmlformats.org/officeDocument/2006/relationships/image" Target="../media/image2390.png"/><Relationship Id="rId7" Type="http://schemas.openxmlformats.org/officeDocument/2006/relationships/image" Target="../media/image2430.png"/><Relationship Id="rId2" Type="http://schemas.openxmlformats.org/officeDocument/2006/relationships/image" Target="../media/image2380.png"/><Relationship Id="rId1" Type="http://schemas.openxmlformats.org/officeDocument/2006/relationships/slideLayout" Target="../slideLayouts/slideLayout2.xml"/><Relationship Id="rId6" Type="http://schemas.openxmlformats.org/officeDocument/2006/relationships/image" Target="../media/image2420.png"/><Relationship Id="rId5" Type="http://schemas.openxmlformats.org/officeDocument/2006/relationships/image" Target="../media/image2410.png"/><Relationship Id="rId10" Type="http://schemas.openxmlformats.org/officeDocument/2006/relationships/image" Target="../media/image197.png"/><Relationship Id="rId4" Type="http://schemas.openxmlformats.org/officeDocument/2006/relationships/image" Target="../media/image2400.png"/><Relationship Id="rId9" Type="http://schemas.openxmlformats.org/officeDocument/2006/relationships/image" Target="../media/image2450.png"/></Relationships>
</file>

<file path=ppt/slides/_rels/slide113.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248.png"/><Relationship Id="rId7" Type="http://schemas.openxmlformats.org/officeDocument/2006/relationships/image" Target="../media/image252.png"/><Relationship Id="rId2"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s>
</file>

<file path=ppt/slides/_rels/slide114.xml.rels><?xml version="1.0" encoding="UTF-8" standalone="yes"?>
<Relationships xmlns="http://schemas.openxmlformats.org/package/2006/relationships"><Relationship Id="rId8" Type="http://schemas.openxmlformats.org/officeDocument/2006/relationships/image" Target="../media/image257.png"/><Relationship Id="rId3" Type="http://schemas.openxmlformats.org/officeDocument/2006/relationships/image" Target="../media/image253.png"/><Relationship Id="rId7" Type="http://schemas.openxmlformats.org/officeDocument/2006/relationships/image" Target="../media/image203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6.png"/><Relationship Id="rId11" Type="http://schemas.openxmlformats.org/officeDocument/2006/relationships/image" Target="../media/image2071.png"/><Relationship Id="rId5" Type="http://schemas.openxmlformats.org/officeDocument/2006/relationships/image" Target="../media/image255.png"/><Relationship Id="rId10" Type="http://schemas.openxmlformats.org/officeDocument/2006/relationships/image" Target="../media/image2060.png"/><Relationship Id="rId4" Type="http://schemas.openxmlformats.org/officeDocument/2006/relationships/image" Target="../media/image254.png"/><Relationship Id="rId9" Type="http://schemas.openxmlformats.org/officeDocument/2006/relationships/image" Target="../media/image258.png"/></Relationships>
</file>

<file path=ppt/slides/_rels/slide115.xml.rels><?xml version="1.0" encoding="UTF-8" standalone="yes"?>
<Relationships xmlns="http://schemas.openxmlformats.org/package/2006/relationships"><Relationship Id="rId8" Type="http://schemas.openxmlformats.org/officeDocument/2006/relationships/image" Target="../media/image265.png"/><Relationship Id="rId13" Type="http://schemas.openxmlformats.org/officeDocument/2006/relationships/image" Target="../media/image270.png"/><Relationship Id="rId3" Type="http://schemas.openxmlformats.org/officeDocument/2006/relationships/image" Target="../media/image260.png"/><Relationship Id="rId7" Type="http://schemas.openxmlformats.org/officeDocument/2006/relationships/image" Target="../media/image264.png"/><Relationship Id="rId12" Type="http://schemas.openxmlformats.org/officeDocument/2006/relationships/image" Target="../media/image269.png"/><Relationship Id="rId2" Type="http://schemas.openxmlformats.org/officeDocument/2006/relationships/image" Target="../media/image259.png"/><Relationship Id="rId1" Type="http://schemas.openxmlformats.org/officeDocument/2006/relationships/slideLayout" Target="../slideLayouts/slideLayout2.xml"/><Relationship Id="rId6" Type="http://schemas.openxmlformats.org/officeDocument/2006/relationships/image" Target="../media/image263.png"/><Relationship Id="rId11" Type="http://schemas.openxmlformats.org/officeDocument/2006/relationships/image" Target="../media/image268.png"/><Relationship Id="rId5" Type="http://schemas.openxmlformats.org/officeDocument/2006/relationships/image" Target="../media/image262.png"/><Relationship Id="rId10" Type="http://schemas.openxmlformats.org/officeDocument/2006/relationships/image" Target="../media/image267.png"/><Relationship Id="rId4" Type="http://schemas.openxmlformats.org/officeDocument/2006/relationships/image" Target="../media/image261.png"/><Relationship Id="rId9" Type="http://schemas.openxmlformats.org/officeDocument/2006/relationships/image" Target="../media/image266.png"/><Relationship Id="rId14" Type="http://schemas.openxmlformats.org/officeDocument/2006/relationships/image" Target="../media/image198.png"/></Relationships>
</file>

<file path=ppt/slides/_rels/slide116.xml.rels><?xml version="1.0" encoding="UTF-8" standalone="yes"?>
<Relationships xmlns="http://schemas.openxmlformats.org/package/2006/relationships"><Relationship Id="rId8" Type="http://schemas.openxmlformats.org/officeDocument/2006/relationships/image" Target="../media/image278.png"/><Relationship Id="rId13" Type="http://schemas.openxmlformats.org/officeDocument/2006/relationships/image" Target="../media/image283.png"/><Relationship Id="rId3" Type="http://schemas.openxmlformats.org/officeDocument/2006/relationships/image" Target="../media/image273.png"/><Relationship Id="rId7" Type="http://schemas.openxmlformats.org/officeDocument/2006/relationships/image" Target="../media/image277.png"/><Relationship Id="rId12" Type="http://schemas.openxmlformats.org/officeDocument/2006/relationships/image" Target="../media/image282.png"/><Relationship Id="rId2" Type="http://schemas.openxmlformats.org/officeDocument/2006/relationships/image" Target="../media/image272.png"/><Relationship Id="rId1" Type="http://schemas.openxmlformats.org/officeDocument/2006/relationships/slideLayout" Target="../slideLayouts/slideLayout2.xml"/><Relationship Id="rId6" Type="http://schemas.openxmlformats.org/officeDocument/2006/relationships/image" Target="../media/image276.png"/><Relationship Id="rId11" Type="http://schemas.openxmlformats.org/officeDocument/2006/relationships/image" Target="../media/image281.png"/><Relationship Id="rId5" Type="http://schemas.openxmlformats.org/officeDocument/2006/relationships/image" Target="../media/image275.png"/><Relationship Id="rId10" Type="http://schemas.openxmlformats.org/officeDocument/2006/relationships/image" Target="../media/image280.png"/><Relationship Id="rId4" Type="http://schemas.openxmlformats.org/officeDocument/2006/relationships/image" Target="../media/image274.png"/><Relationship Id="rId9" Type="http://schemas.openxmlformats.org/officeDocument/2006/relationships/image" Target="../media/image279.png"/></Relationships>
</file>

<file path=ppt/slides/_rels/slide117.xml.rels><?xml version="1.0" encoding="UTF-8" standalone="yes"?>
<Relationships xmlns="http://schemas.openxmlformats.org/package/2006/relationships"><Relationship Id="rId8" Type="http://schemas.openxmlformats.org/officeDocument/2006/relationships/image" Target="../media/image278.png"/><Relationship Id="rId13" Type="http://schemas.openxmlformats.org/officeDocument/2006/relationships/image" Target="../media/image283.png"/><Relationship Id="rId3" Type="http://schemas.openxmlformats.org/officeDocument/2006/relationships/image" Target="../media/image285.png"/><Relationship Id="rId7" Type="http://schemas.openxmlformats.org/officeDocument/2006/relationships/image" Target="../media/image288.png"/><Relationship Id="rId12" Type="http://schemas.openxmlformats.org/officeDocument/2006/relationships/image" Target="../media/image282.png"/><Relationship Id="rId17" Type="http://schemas.openxmlformats.org/officeDocument/2006/relationships/image" Target="../media/image294.png"/><Relationship Id="rId2" Type="http://schemas.openxmlformats.org/officeDocument/2006/relationships/image" Target="../media/image284.png"/><Relationship Id="rId16" Type="http://schemas.openxmlformats.org/officeDocument/2006/relationships/image" Target="../media/image275.png"/><Relationship Id="rId1" Type="http://schemas.openxmlformats.org/officeDocument/2006/relationships/slideLayout" Target="../slideLayouts/slideLayout2.xml"/><Relationship Id="rId6" Type="http://schemas.openxmlformats.org/officeDocument/2006/relationships/image" Target="../media/image276.png"/><Relationship Id="rId11" Type="http://schemas.openxmlformats.org/officeDocument/2006/relationships/image" Target="../media/image291.png"/><Relationship Id="rId5" Type="http://schemas.openxmlformats.org/officeDocument/2006/relationships/image" Target="../media/image287.png"/><Relationship Id="rId15" Type="http://schemas.openxmlformats.org/officeDocument/2006/relationships/image" Target="../media/image293.png"/><Relationship Id="rId10" Type="http://schemas.openxmlformats.org/officeDocument/2006/relationships/image" Target="../media/image290.png"/><Relationship Id="rId4" Type="http://schemas.openxmlformats.org/officeDocument/2006/relationships/image" Target="../media/image286.png"/><Relationship Id="rId9" Type="http://schemas.openxmlformats.org/officeDocument/2006/relationships/image" Target="../media/image289.png"/><Relationship Id="rId14" Type="http://schemas.openxmlformats.org/officeDocument/2006/relationships/image" Target="../media/image292.png"/></Relationships>
</file>

<file path=ppt/slides/_rels/slide118.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296.png"/><Relationship Id="rId7" Type="http://schemas.openxmlformats.org/officeDocument/2006/relationships/image" Target="../media/image300.png"/><Relationship Id="rId2" Type="http://schemas.openxmlformats.org/officeDocument/2006/relationships/image" Target="../media/image295.png"/><Relationship Id="rId1" Type="http://schemas.openxmlformats.org/officeDocument/2006/relationships/slideLayout" Target="../slideLayouts/slideLayout2.xml"/><Relationship Id="rId6" Type="http://schemas.openxmlformats.org/officeDocument/2006/relationships/image" Target="../media/image299.png"/><Relationship Id="rId11" Type="http://schemas.openxmlformats.org/officeDocument/2006/relationships/image" Target="../media/image304.png"/><Relationship Id="rId5" Type="http://schemas.openxmlformats.org/officeDocument/2006/relationships/image" Target="../media/image298.png"/><Relationship Id="rId10" Type="http://schemas.openxmlformats.org/officeDocument/2006/relationships/image" Target="../media/image303.png"/><Relationship Id="rId4" Type="http://schemas.openxmlformats.org/officeDocument/2006/relationships/image" Target="../media/image297.png"/><Relationship Id="rId9" Type="http://schemas.openxmlformats.org/officeDocument/2006/relationships/image" Target="../media/image30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8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3100.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2100.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10.png"/><Relationship Id="rId9" Type="http://schemas.openxmlformats.org/officeDocument/2006/relationships/image" Target="../media/image10.png"/><Relationship Id="rId1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710.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2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801.png"/><Relationship Id="rId3" Type="http://schemas.openxmlformats.org/officeDocument/2006/relationships/image" Target="../media/image78.png"/><Relationship Id="rId7" Type="http://schemas.openxmlformats.org/officeDocument/2006/relationships/image" Target="../media/image79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81.png"/><Relationship Id="rId5" Type="http://schemas.openxmlformats.org/officeDocument/2006/relationships/image" Target="../media/image770.png"/><Relationship Id="rId10" Type="http://schemas.openxmlformats.org/officeDocument/2006/relationships/image" Target="../media/image820.png"/><Relationship Id="rId4" Type="http://schemas.openxmlformats.org/officeDocument/2006/relationships/image" Target="../media/image761.png"/><Relationship Id="rId9" Type="http://schemas.openxmlformats.org/officeDocument/2006/relationships/image" Target="../media/image8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52.png"/><Relationship Id="rId2" Type="http://schemas.openxmlformats.org/officeDocument/2006/relationships/image" Target="../media/image840.png"/><Relationship Id="rId1" Type="http://schemas.openxmlformats.org/officeDocument/2006/relationships/slideLayout" Target="../slideLayouts/slideLayout2.xml"/><Relationship Id="rId4" Type="http://schemas.openxmlformats.org/officeDocument/2006/relationships/image" Target="../media/image88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2.png"/><Relationship Id="rId2" Type="http://schemas.openxmlformats.org/officeDocument/2006/relationships/image" Target="../media/image840.png"/><Relationship Id="rId1" Type="http://schemas.openxmlformats.org/officeDocument/2006/relationships/slideLayout" Target="../slideLayouts/slideLayout2.xml"/><Relationship Id="rId5" Type="http://schemas.openxmlformats.org/officeDocument/2006/relationships/image" Target="../media/image870.png"/><Relationship Id="rId4" Type="http://schemas.openxmlformats.org/officeDocument/2006/relationships/image" Target="../media/image8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961.png"/><Relationship Id="rId2" Type="http://schemas.openxmlformats.org/officeDocument/2006/relationships/image" Target="../media/image951.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5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101.png"/><Relationship Id="rId3" Type="http://schemas.openxmlformats.org/officeDocument/2006/relationships/image" Target="../media/image1052.png"/><Relationship Id="rId7" Type="http://schemas.openxmlformats.org/officeDocument/2006/relationships/image" Target="../media/image1091.png"/><Relationship Id="rId2" Type="http://schemas.openxmlformats.org/officeDocument/2006/relationships/image" Target="../media/image1042.png"/><Relationship Id="rId1" Type="http://schemas.openxmlformats.org/officeDocument/2006/relationships/slideLayout" Target="../slideLayouts/slideLayout2.xml"/><Relationship Id="rId6" Type="http://schemas.openxmlformats.org/officeDocument/2006/relationships/image" Target="../media/image1081.png"/><Relationship Id="rId5" Type="http://schemas.openxmlformats.org/officeDocument/2006/relationships/image" Target="../media/image1071.png"/><Relationship Id="rId4" Type="http://schemas.openxmlformats.org/officeDocument/2006/relationships/image" Target="../media/image1062.png"/><Relationship Id="rId9" Type="http://schemas.openxmlformats.org/officeDocument/2006/relationships/image" Target="../media/image1111.png"/></Relationships>
</file>

<file path=ppt/slides/_rels/slide58.xml.rels><?xml version="1.0" encoding="UTF-8" standalone="yes"?>
<Relationships xmlns="http://schemas.openxmlformats.org/package/2006/relationships"><Relationship Id="rId8" Type="http://schemas.openxmlformats.org/officeDocument/2006/relationships/image" Target="../media/image1101.png"/><Relationship Id="rId3" Type="http://schemas.openxmlformats.org/officeDocument/2006/relationships/image" Target="../media/image1052.png"/><Relationship Id="rId7" Type="http://schemas.openxmlformats.org/officeDocument/2006/relationships/image" Target="../media/image1122.png"/><Relationship Id="rId2" Type="http://schemas.openxmlformats.org/officeDocument/2006/relationships/image" Target="../media/image1042.png"/><Relationship Id="rId1" Type="http://schemas.openxmlformats.org/officeDocument/2006/relationships/slideLayout" Target="../slideLayouts/slideLayout2.xml"/><Relationship Id="rId6" Type="http://schemas.openxmlformats.org/officeDocument/2006/relationships/image" Target="../media/image1081.png"/><Relationship Id="rId5" Type="http://schemas.openxmlformats.org/officeDocument/2006/relationships/image" Target="../media/image1071.png"/><Relationship Id="rId4" Type="http://schemas.openxmlformats.org/officeDocument/2006/relationships/image" Target="../media/image1062.png"/><Relationship Id="rId9" Type="http://schemas.openxmlformats.org/officeDocument/2006/relationships/image" Target="../media/image111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60.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051.png"/><Relationship Id="rId2" Type="http://schemas.openxmlformats.org/officeDocument/2006/relationships/image" Target="../media/image1041.png"/><Relationship Id="rId1" Type="http://schemas.openxmlformats.org/officeDocument/2006/relationships/slideLayout" Target="../slideLayouts/slideLayout2.xml"/><Relationship Id="rId4" Type="http://schemas.openxmlformats.org/officeDocument/2006/relationships/image" Target="../media/image10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6.png"/><Relationship Id="rId7" Type="http://schemas.openxmlformats.org/officeDocument/2006/relationships/image" Target="../media/image129.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image" Target="../media/image1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0.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161.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71.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8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8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8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55.png"/><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87.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8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8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1.png"/><Relationship Id="rId7" Type="http://schemas.openxmlformats.org/officeDocument/2006/relationships/image" Target="../media/image229.png"/><Relationship Id="rId2" Type="http://schemas.openxmlformats.org/officeDocument/2006/relationships/image" Target="../media/image225.png"/><Relationship Id="rId1" Type="http://schemas.openxmlformats.org/officeDocument/2006/relationships/slideLayout" Target="../slideLayouts/slideLayout2.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png"/></Relationships>
</file>

<file path=ppt/slides/_rels/slide9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image" Target="../media/image175.png"/></Relationships>
</file>

<file path=ppt/slides/_rels/slide95.xml.rels><?xml version="1.0" encoding="UTF-8" standalone="yes"?>
<Relationships xmlns="http://schemas.openxmlformats.org/package/2006/relationships"><Relationship Id="rId8" Type="http://schemas.openxmlformats.org/officeDocument/2006/relationships/image" Target="../media/image1901.png"/><Relationship Id="rId13" Type="http://schemas.openxmlformats.org/officeDocument/2006/relationships/image" Target="../media/image1950.png"/><Relationship Id="rId3" Type="http://schemas.openxmlformats.org/officeDocument/2006/relationships/image" Target="../media/image235.png"/><Relationship Id="rId7" Type="http://schemas.openxmlformats.org/officeDocument/2006/relationships/image" Target="../media/image1890.png"/><Relationship Id="rId12" Type="http://schemas.openxmlformats.org/officeDocument/2006/relationships/image" Target="../media/image194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80.png"/><Relationship Id="rId11" Type="http://schemas.openxmlformats.org/officeDocument/2006/relationships/image" Target="../media/image1930.png"/><Relationship Id="rId5" Type="http://schemas.openxmlformats.org/officeDocument/2006/relationships/image" Target="../media/image1870.png"/><Relationship Id="rId15" Type="http://schemas.openxmlformats.org/officeDocument/2006/relationships/image" Target="../media/image1971.png"/><Relationship Id="rId10" Type="http://schemas.openxmlformats.org/officeDocument/2006/relationships/image" Target="../media/image1920.png"/><Relationship Id="rId4" Type="http://schemas.openxmlformats.org/officeDocument/2006/relationships/image" Target="../media/image1210.png"/><Relationship Id="rId9" Type="http://schemas.openxmlformats.org/officeDocument/2006/relationships/image" Target="../media/image1910.png"/><Relationship Id="rId14" Type="http://schemas.openxmlformats.org/officeDocument/2006/relationships/image" Target="../media/image1960.png"/></Relationships>
</file>

<file path=ppt/slides/_rels/slide9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0662" y="1747213"/>
            <a:ext cx="2797339" cy="2636431"/>
          </a:xfrm>
          <a:prstGeom prst="rect">
            <a:avLst/>
          </a:prstGeom>
        </p:spPr>
      </p:pic>
      <p:sp>
        <p:nvSpPr>
          <p:cNvPr id="21" name="TextBox 20">
            <a:extLst>
              <a:ext uri="{FF2B5EF4-FFF2-40B4-BE49-F238E27FC236}">
                <a16:creationId xmlns:a16="http://schemas.microsoft.com/office/drawing/2014/main" id="{BF61168F-06F1-4171-88FA-379C5E1B8A28}"/>
              </a:ext>
            </a:extLst>
          </p:cNvPr>
          <p:cNvSpPr txBox="1"/>
          <p:nvPr/>
        </p:nvSpPr>
        <p:spPr>
          <a:xfrm>
            <a:off x="2286000" y="2057400"/>
            <a:ext cx="4572000" cy="1754326"/>
          </a:xfrm>
          <a:prstGeom prst="rect">
            <a:avLst/>
          </a:prstGeom>
          <a:noFill/>
        </p:spPr>
        <p:txBody>
          <a:bodyPr wrap="square">
            <a:spAutoFit/>
          </a:bodyPr>
          <a:lstStyle/>
          <a:p>
            <a:r>
              <a:rPr lang="en-US" sz="3600" b="1" dirty="0">
                <a:ea typeface="Open Sans Bold" panose="020B0806030504020204" pitchFamily="34" charset="0"/>
                <a:cs typeface="Open Sans Bold" panose="020B0806030504020204" pitchFamily="34" charset="0"/>
              </a:rPr>
              <a:t>Unit-2</a:t>
            </a:r>
          </a:p>
          <a:p>
            <a:r>
              <a:rPr lang="en-US" sz="3600" b="1" dirty="0">
                <a:ea typeface="Open Sans Bold" panose="020B0806030504020204" pitchFamily="34" charset="0"/>
                <a:cs typeface="Open Sans Bold" panose="020B0806030504020204" pitchFamily="34" charset="0"/>
              </a:rPr>
              <a:t>Regular Languages &amp; Finite Automata</a:t>
            </a:r>
          </a:p>
        </p:txBody>
      </p:sp>
    </p:spTree>
    <p:extLst>
      <p:ext uri="{BB962C8B-B14F-4D97-AF65-F5344CB8AC3E}">
        <p14:creationId xmlns:p14="http://schemas.microsoft.com/office/powerpoint/2010/main" val="1358050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A253A-BD1D-47B5-88BF-C771671D221B}"/>
              </a:ext>
            </a:extLst>
          </p:cNvPr>
          <p:cNvSpPr>
            <a:spLocks noGrp="1"/>
          </p:cNvSpPr>
          <p:nvPr>
            <p:ph type="title"/>
          </p:nvPr>
        </p:nvSpPr>
        <p:spPr/>
        <p:txBody>
          <a:bodyPr>
            <a:normAutofit fontScale="90000"/>
          </a:bodyPr>
          <a:lstStyle/>
          <a:p>
            <a:pPr algn="l"/>
            <a:r>
              <a:rPr lang="en-US" dirty="0"/>
              <a:t>Some Basic operations on string</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B8CB2F-4BE4-48EC-B618-2F7A9605F4DE}"/>
                  </a:ext>
                </a:extLst>
              </p:cNvPr>
              <p:cNvSpPr>
                <a:spLocks noGrp="1"/>
              </p:cNvSpPr>
              <p:nvPr>
                <p:ph idx="1"/>
              </p:nvPr>
            </p:nvSpPr>
            <p:spPr/>
            <p:txBody>
              <a:bodyPr/>
              <a:lstStyle/>
              <a:p>
                <a:r>
                  <a:rPr lang="en-US" b="1" dirty="0"/>
                  <a:t>Length of a string</a:t>
                </a:r>
                <a:r>
                  <a:rPr lang="en-US" dirty="0"/>
                  <a:t>:- It is defined as number symbol in the string. Denoted like |W|, </a:t>
                </a:r>
                <a:r>
                  <a:rPr lang="en-US" dirty="0" err="1"/>
                  <a:t>e.g.length</a:t>
                </a:r>
                <a:r>
                  <a:rPr lang="en-US" dirty="0"/>
                  <a:t> of string |10101| = 5</a:t>
                </a:r>
              </a:p>
              <a:p>
                <a:r>
                  <a:rPr lang="en-US" b="1" dirty="0"/>
                  <a:t>Reverse of string:- </a:t>
                </a:r>
                <a:r>
                  <a:rPr lang="en-US" dirty="0"/>
                  <a:t>W= </a:t>
                </a:r>
                <a:r>
                  <a:rPr lang="en-US" dirty="0" err="1"/>
                  <a:t>abbbb</a:t>
                </a:r>
                <a:r>
                  <a:rPr lang="en-US" dirty="0"/>
                  <a:t>, </a:t>
                </a:r>
                <a:r>
                  <a:rPr lang="en-US" dirty="0" err="1"/>
                  <a:t>W</a:t>
                </a:r>
                <a:r>
                  <a:rPr lang="en-US" baseline="30000" dirty="0" err="1"/>
                  <a:t>r</a:t>
                </a:r>
                <a:r>
                  <a:rPr lang="en-US" baseline="30000" dirty="0"/>
                  <a:t> </a:t>
                </a:r>
                <a:r>
                  <a:rPr lang="en-US" dirty="0"/>
                  <a:t>= </a:t>
                </a:r>
                <a:r>
                  <a:rPr lang="en-US"/>
                  <a:t>bbbba</a:t>
                </a:r>
                <a:r>
                  <a:rPr lang="en-US" dirty="0"/>
                  <a:t> =&gt; |W|=|</a:t>
                </a:r>
                <a:r>
                  <a:rPr lang="en-US" dirty="0" err="1"/>
                  <a:t>W</a:t>
                </a:r>
                <a:r>
                  <a:rPr lang="en-US" baseline="30000" dirty="0" err="1"/>
                  <a:t>r</a:t>
                </a:r>
                <a:r>
                  <a:rPr lang="en-US" dirty="0"/>
                  <a:t>|</a:t>
                </a:r>
              </a:p>
              <a:p>
                <a:endParaRPr lang="en-US" baseline="30000" dirty="0"/>
              </a:p>
              <a:p>
                <a:r>
                  <a:rPr lang="en-US" b="1" dirty="0"/>
                  <a:t> Empty/Null String:- </a:t>
                </a:r>
                <a:r>
                  <a:rPr lang="en-US" dirty="0"/>
                  <a:t>The string with zero occurrence of symbols. It is denoted by </a:t>
                </a:r>
                <a14:m>
                  <m:oMath xmlns:m="http://schemas.openxmlformats.org/officeDocument/2006/math">
                    <m:r>
                      <a:rPr lang="en-US" sz="2400" i="1" smtClean="0">
                        <a:latin typeface="Cambria Math" panose="02040503050406030204" pitchFamily="18" charset="0"/>
                        <a:ea typeface="Cambria Math" panose="02040503050406030204" pitchFamily="18" charset="0"/>
                      </a:rPr>
                      <m:t>𝜖</m:t>
                    </m:r>
                  </m:oMath>
                </a14:m>
                <a:r>
                  <a:rPr lang="en-IN" dirty="0"/>
                  <a:t>.  |</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 </m:t>
                    </m:r>
                  </m:oMath>
                </a14:m>
                <a:r>
                  <a:rPr lang="en-IN" dirty="0"/>
                  <a:t>|=0,</a:t>
                </a:r>
              </a:p>
              <a:p>
                <a:pPr marL="0" indent="0">
                  <a:buNone/>
                </a:pPr>
                <a:r>
                  <a:rPr lang="en-IN" dirty="0"/>
                  <a:t>     if there is a string w, then </a:t>
                </a:r>
                <a:r>
                  <a:rPr lang="en-IN" dirty="0" err="1"/>
                  <a:t>w</a:t>
                </a:r>
                <a:r>
                  <a:rPr lang="en-IN" baseline="30000" dirty="0" err="1"/>
                  <a:t>n</a:t>
                </a:r>
                <a:r>
                  <a:rPr lang="en-IN" baseline="30000" dirty="0"/>
                  <a:t> </a:t>
                </a:r>
                <a:r>
                  <a:rPr lang="en-IN" baseline="-25000" dirty="0"/>
                  <a:t> </a:t>
                </a:r>
                <a:r>
                  <a:rPr lang="en-IN" dirty="0"/>
                  <a:t>stands for the strings obtained by repeating w n times.</a:t>
                </a:r>
              </a:p>
              <a:p>
                <a:pPr marL="0" indent="0">
                  <a:buNone/>
                </a:pPr>
                <a:r>
                  <a:rPr lang="en-IN" dirty="0">
                    <a:latin typeface="Cambria Math" panose="02040503050406030204" pitchFamily="18" charset="0"/>
                    <a:ea typeface="Cambria Math" panose="02040503050406030204" pitchFamily="18" charset="0"/>
                  </a:rPr>
                  <a:t>            w</a:t>
                </a:r>
                <a:r>
                  <a:rPr lang="en-IN" baseline="30000" dirty="0">
                    <a:latin typeface="Cambria Math" panose="02040503050406030204" pitchFamily="18" charset="0"/>
                    <a:ea typeface="Cambria Math" panose="02040503050406030204" pitchFamily="18" charset="0"/>
                  </a:rPr>
                  <a:t>2  </a:t>
                </a:r>
                <a:r>
                  <a:rPr lang="en-IN" dirty="0">
                    <a:latin typeface="Cambria Math" panose="02040503050406030204" pitchFamily="18" charset="0"/>
                    <a:ea typeface="Cambria Math" panose="02040503050406030204" pitchFamily="18" charset="0"/>
                  </a:rPr>
                  <a:t>=</a:t>
                </a:r>
                <a:r>
                  <a:rPr lang="en-IN" dirty="0" err="1">
                    <a:latin typeface="Cambria Math" panose="02040503050406030204" pitchFamily="18" charset="0"/>
                    <a:ea typeface="Cambria Math" panose="02040503050406030204" pitchFamily="18" charset="0"/>
                  </a:rPr>
                  <a:t>ww</a:t>
                </a:r>
                <a:endParaRPr lang="en-IN" dirty="0">
                  <a:latin typeface="Cambria Math" panose="02040503050406030204" pitchFamily="18" charset="0"/>
                  <a:ea typeface="Cambria Math" panose="02040503050406030204" pitchFamily="18" charset="0"/>
                </a:endParaRPr>
              </a:p>
              <a:p>
                <a:pPr marL="0" indent="0">
                  <a:buNone/>
                </a:pPr>
                <a:r>
                  <a:rPr lang="en-IN" dirty="0">
                    <a:latin typeface="Cambria Math" panose="02040503050406030204" pitchFamily="18" charset="0"/>
                    <a:ea typeface="Cambria Math" panose="02040503050406030204" pitchFamily="18" charset="0"/>
                  </a:rPr>
                  <a:t>            w</a:t>
                </a:r>
                <a:r>
                  <a:rPr lang="en-IN" baseline="30000" dirty="0">
                    <a:latin typeface="Cambria Math" panose="02040503050406030204" pitchFamily="18" charset="0"/>
                    <a:ea typeface="Cambria Math" panose="02040503050406030204" pitchFamily="18" charset="0"/>
                  </a:rPr>
                  <a:t>1  </a:t>
                </a:r>
                <a:r>
                  <a:rPr lang="en-IN" dirty="0">
                    <a:latin typeface="Cambria Math" panose="02040503050406030204" pitchFamily="18" charset="0"/>
                    <a:ea typeface="Cambria Math" panose="02040503050406030204" pitchFamily="18" charset="0"/>
                  </a:rPr>
                  <a:t>=w</a:t>
                </a:r>
              </a:p>
              <a:p>
                <a:pPr marL="0" indent="0">
                  <a:buNone/>
                </a:pPr>
                <a:r>
                  <a:rPr lang="en-IN" sz="2000" dirty="0">
                    <a:latin typeface="Cambria Math" panose="02040503050406030204" pitchFamily="18" charset="0"/>
                    <a:ea typeface="Cambria Math" panose="02040503050406030204" pitchFamily="18" charset="0"/>
                  </a:rPr>
                  <a:t>              W</a:t>
                </a:r>
                <a:r>
                  <a:rPr lang="en-IN" sz="2000" baseline="30000" dirty="0">
                    <a:latin typeface="Cambria Math" panose="02040503050406030204" pitchFamily="18" charset="0"/>
                    <a:ea typeface="Cambria Math" panose="02040503050406030204" pitchFamily="18" charset="0"/>
                  </a:rPr>
                  <a:t>0   </a:t>
                </a:r>
                <a:r>
                  <a:rPr lang="en-IN" sz="2000" dirty="0">
                    <a:latin typeface="Cambria Math" panose="02040503050406030204" pitchFamily="18" charset="0"/>
                    <a:ea typeface="Cambria Math" panose="02040503050406030204" pitchFamily="18"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rPr>
                      <m:t>𝜖</m:t>
                    </m:r>
                  </m:oMath>
                </a14:m>
                <a:endParaRPr lang="en-IN" sz="200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0" smtClean="0">
                          <a:latin typeface="Cambria Math" panose="02040503050406030204" pitchFamily="18" charset="0"/>
                          <a:ea typeface="Cambria Math" panose="02040503050406030204" pitchFamily="18" charset="0"/>
                        </a:rPr>
                        <m:t>            </m:t>
                      </m:r>
                      <m:r>
                        <m:rPr>
                          <m:sty m:val="p"/>
                        </m:rPr>
                        <a:rPr lang="en-US" smtClean="0">
                          <a:latin typeface="Cambria Math" panose="02040503050406030204" pitchFamily="18" charset="0"/>
                          <a:ea typeface="Cambria Math" panose="02040503050406030204" pitchFamily="18" charset="0"/>
                        </a:rPr>
                        <m:t>w</m:t>
                      </m:r>
                      <m:r>
                        <a:rPr lang="en-US" sz="2400" i="1">
                          <a:latin typeface="Cambria Math" panose="02040503050406030204" pitchFamily="18" charset="0"/>
                          <a:ea typeface="Cambria Math" panose="02040503050406030204" pitchFamily="18" charset="0"/>
                        </a:rPr>
                        <m:t>𝜖</m:t>
                      </m:r>
                      <m:r>
                        <a:rPr lang="en-US" sz="2400"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oMath>
                  </m:oMathPara>
                </a14:m>
                <a:endParaRPr lang="en-IN" baseline="30000"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AB8CB2F-4BE4-48EC-B618-2F7A9605F4DE}"/>
                  </a:ext>
                </a:extLst>
              </p:cNvPr>
              <p:cNvSpPr>
                <a:spLocks noGrp="1" noRot="1" noChangeAspect="1" noMove="1" noResize="1" noEditPoints="1" noAdjustHandles="1" noChangeArrowheads="1" noChangeShapeType="1" noTextEdit="1"/>
              </p:cNvSpPr>
              <p:nvPr>
                <p:ph idx="1"/>
              </p:nvPr>
            </p:nvSpPr>
            <p:spPr>
              <a:blipFill>
                <a:blip r:embed="rId2"/>
                <a:stretch>
                  <a:fillRect l="-716" t="-872" r="-818"/>
                </a:stretch>
              </a:blipFill>
            </p:spPr>
            <p:txBody>
              <a:bodyPr/>
              <a:lstStyle/>
              <a:p>
                <a:r>
                  <a:rPr lang="en-IN">
                    <a:noFill/>
                  </a:rPr>
                  <a:t> </a:t>
                </a:r>
              </a:p>
            </p:txBody>
          </p:sp>
        </mc:Fallback>
      </mc:AlternateContent>
    </p:spTree>
    <p:extLst>
      <p:ext uri="{BB962C8B-B14F-4D97-AF65-F5344CB8AC3E}">
        <p14:creationId xmlns:p14="http://schemas.microsoft.com/office/powerpoint/2010/main" val="406006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6C0F-D051-4381-8897-EBFF39EAE1E8}"/>
              </a:ext>
            </a:extLst>
          </p:cNvPr>
          <p:cNvSpPr>
            <a:spLocks noGrp="1"/>
          </p:cNvSpPr>
          <p:nvPr>
            <p:ph type="title"/>
          </p:nvPr>
        </p:nvSpPr>
        <p:spPr/>
        <p:txBody>
          <a:bodyPr/>
          <a:lstStyle/>
          <a:p>
            <a:r>
              <a:rPr lang="en-IN" dirty="0"/>
              <a:t>DFA Vs. NFA</a:t>
            </a:r>
          </a:p>
        </p:txBody>
      </p:sp>
      <p:graphicFrame>
        <p:nvGraphicFramePr>
          <p:cNvPr id="4" name="Table 3">
            <a:extLst>
              <a:ext uri="{FF2B5EF4-FFF2-40B4-BE49-F238E27FC236}">
                <a16:creationId xmlns:a16="http://schemas.microsoft.com/office/drawing/2014/main" id="{9D2040FE-5E88-423C-B6A0-F1EF0AC1775C}"/>
              </a:ext>
            </a:extLst>
          </p:cNvPr>
          <p:cNvGraphicFramePr>
            <a:graphicFrameLocks noGrp="1"/>
          </p:cNvGraphicFramePr>
          <p:nvPr>
            <p:extLst>
              <p:ext uri="{D42A27DB-BD31-4B8C-83A1-F6EECF244321}">
                <p14:modId xmlns:p14="http://schemas.microsoft.com/office/powerpoint/2010/main" val="1366596535"/>
              </p:ext>
            </p:extLst>
          </p:nvPr>
        </p:nvGraphicFramePr>
        <p:xfrm>
          <a:off x="254000" y="914401"/>
          <a:ext cx="11684001" cy="5486400"/>
        </p:xfrm>
        <a:graphic>
          <a:graphicData uri="http://schemas.openxmlformats.org/drawingml/2006/table">
            <a:tbl>
              <a:tblPr/>
              <a:tblGrid>
                <a:gridCol w="1727200">
                  <a:extLst>
                    <a:ext uri="{9D8B030D-6E8A-4147-A177-3AD203B41FA5}">
                      <a16:colId xmlns:a16="http://schemas.microsoft.com/office/drawing/2014/main" val="2087235328"/>
                    </a:ext>
                  </a:extLst>
                </a:gridCol>
                <a:gridCol w="6062134">
                  <a:extLst>
                    <a:ext uri="{9D8B030D-6E8A-4147-A177-3AD203B41FA5}">
                      <a16:colId xmlns:a16="http://schemas.microsoft.com/office/drawing/2014/main" val="1591232850"/>
                    </a:ext>
                  </a:extLst>
                </a:gridCol>
                <a:gridCol w="3894667">
                  <a:extLst>
                    <a:ext uri="{9D8B030D-6E8A-4147-A177-3AD203B41FA5}">
                      <a16:colId xmlns:a16="http://schemas.microsoft.com/office/drawing/2014/main" val="2075168977"/>
                    </a:ext>
                  </a:extLst>
                </a:gridCol>
              </a:tblGrid>
              <a:tr h="1078992">
                <a:tc>
                  <a:txBody>
                    <a:bodyPr/>
                    <a:lstStyle/>
                    <a:p>
                      <a:pPr algn="just"/>
                      <a:r>
                        <a:rPr lang="en-IN" sz="1800" dirty="0">
                          <a:effectLst/>
                          <a:latin typeface="Cambria" panose="02040503050406030204" pitchFamily="18" charset="0"/>
                          <a:ea typeface="Cambria" panose="02040503050406030204" pitchFamily="18" charset="0"/>
                        </a:rPr>
                        <a:t>6</a:t>
                      </a:r>
                      <a:endParaRPr lang="en-IN"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effectLst/>
                          <a:latin typeface="Cambria" panose="02040503050406030204" pitchFamily="18" charset="0"/>
                          <a:ea typeface="Cambria" panose="02040503050406030204" pitchFamily="18" charset="0"/>
                        </a:rPr>
                        <a:t>DFA is more difficult to construct and understand.</a:t>
                      </a:r>
                      <a:endParaRPr lang="en-IN"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effectLst/>
                          <a:latin typeface="Cambria" panose="02040503050406030204" pitchFamily="18" charset="0"/>
                          <a:ea typeface="Cambria" panose="02040503050406030204" pitchFamily="18" charset="0"/>
                        </a:rPr>
                        <a:t>NFA is easier to construct and understand.</a:t>
                      </a:r>
                      <a:endParaRPr lang="en-US" sz="280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6718076"/>
                  </a:ext>
                </a:extLst>
              </a:tr>
              <a:tr h="749808">
                <a:tc>
                  <a:txBody>
                    <a:bodyPr/>
                    <a:lstStyle/>
                    <a:p>
                      <a:pPr algn="just"/>
                      <a:r>
                        <a:rPr lang="en-IN" sz="1800" dirty="0">
                          <a:effectLst/>
                          <a:latin typeface="Cambria" panose="02040503050406030204" pitchFamily="18" charset="0"/>
                          <a:ea typeface="Cambria" panose="02040503050406030204" pitchFamily="18" charset="0"/>
                        </a:rPr>
                        <a:t>7</a:t>
                      </a:r>
                      <a:endParaRPr lang="en-IN"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800">
                          <a:effectLst/>
                          <a:latin typeface="Cambria" panose="02040503050406030204" pitchFamily="18" charset="0"/>
                          <a:ea typeface="Cambria" panose="02040503050406030204" pitchFamily="18" charset="0"/>
                        </a:rPr>
                        <a:t>All DFA are NFA.</a:t>
                      </a:r>
                      <a:endParaRPr lang="en-IN"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effectLst/>
                          <a:latin typeface="Cambria" panose="02040503050406030204" pitchFamily="18" charset="0"/>
                          <a:ea typeface="Cambria" panose="02040503050406030204" pitchFamily="18" charset="0"/>
                        </a:rPr>
                        <a:t>Not all NFA are DFA.</a:t>
                      </a:r>
                      <a:endParaRPr lang="en-US" sz="280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3717965"/>
                  </a:ext>
                </a:extLst>
              </a:tr>
              <a:tr h="1408176">
                <a:tc>
                  <a:txBody>
                    <a:bodyPr/>
                    <a:lstStyle/>
                    <a:p>
                      <a:pPr algn="just"/>
                      <a:r>
                        <a:rPr lang="en-IN" sz="1800">
                          <a:effectLst/>
                          <a:latin typeface="Cambria" panose="02040503050406030204" pitchFamily="18" charset="0"/>
                          <a:ea typeface="Cambria" panose="02040503050406030204" pitchFamily="18" charset="0"/>
                        </a:rPr>
                        <a:t>8</a:t>
                      </a:r>
                      <a:endParaRPr lang="en-IN" sz="280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dirty="0">
                          <a:effectLst/>
                          <a:latin typeface="Cambria" panose="02040503050406030204" pitchFamily="18" charset="0"/>
                          <a:ea typeface="Cambria" panose="02040503050406030204" pitchFamily="18" charset="0"/>
                        </a:rPr>
                        <a:t>DFA requires more space. Because it has normally more states.</a:t>
                      </a:r>
                      <a:endParaRPr lang="en-IN"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effectLst/>
                          <a:latin typeface="Cambria" panose="02040503050406030204" pitchFamily="18" charset="0"/>
                          <a:ea typeface="Cambria" panose="02040503050406030204" pitchFamily="18" charset="0"/>
                        </a:rPr>
                        <a:t>NFA requires less space then DFA. Because it has normally less states</a:t>
                      </a:r>
                      <a:endParaRPr lang="en-US" sz="280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876114"/>
                  </a:ext>
                </a:extLst>
              </a:tr>
              <a:tr h="749808">
                <a:tc gridSpan="3">
                  <a:txBody>
                    <a:bodyPr/>
                    <a:lstStyle/>
                    <a:p>
                      <a:pPr algn="just" fontAlgn="base"/>
                      <a:r>
                        <a:rPr lang="en-US" sz="1800" b="1" dirty="0">
                          <a:solidFill>
                            <a:srgbClr val="C00000"/>
                          </a:solidFill>
                          <a:effectLst/>
                          <a:latin typeface="Cambria" panose="02040503050406030204" pitchFamily="18" charset="0"/>
                          <a:ea typeface="Cambria" panose="02040503050406030204" pitchFamily="18" charset="0"/>
                        </a:rPr>
                        <a:t>Note: </a:t>
                      </a:r>
                      <a:r>
                        <a:rPr lang="en-US" sz="1800" dirty="0">
                          <a:solidFill>
                            <a:srgbClr val="C00000"/>
                          </a:solidFill>
                          <a:effectLst/>
                          <a:latin typeface="Cambria" panose="02040503050406030204" pitchFamily="18" charset="0"/>
                          <a:ea typeface="Cambria" panose="02040503050406030204" pitchFamily="18" charset="0"/>
                        </a:rPr>
                        <a:t>While conversion of NFA to DFA, If NFA maximum states are </a:t>
                      </a:r>
                      <a:r>
                        <a:rPr lang="en-US" sz="1800" b="1" dirty="0">
                          <a:solidFill>
                            <a:srgbClr val="C00000"/>
                          </a:solidFill>
                          <a:effectLst/>
                          <a:latin typeface="Cambria" panose="02040503050406030204" pitchFamily="18" charset="0"/>
                          <a:ea typeface="Cambria" panose="02040503050406030204" pitchFamily="18" charset="0"/>
                        </a:rPr>
                        <a:t>n </a:t>
                      </a:r>
                      <a:r>
                        <a:rPr lang="en-US" sz="1800" dirty="0">
                          <a:solidFill>
                            <a:srgbClr val="C00000"/>
                          </a:solidFill>
                          <a:effectLst/>
                          <a:latin typeface="Cambria" panose="02040503050406030204" pitchFamily="18" charset="0"/>
                          <a:ea typeface="Cambria" panose="02040503050406030204" pitchFamily="18" charset="0"/>
                        </a:rPr>
                        <a:t>Then DFA maximum number of states will be </a:t>
                      </a:r>
                      <a:r>
                        <a:rPr lang="en-US" sz="1800" b="1" dirty="0">
                          <a:solidFill>
                            <a:srgbClr val="C00000"/>
                          </a:solidFill>
                          <a:effectLst/>
                          <a:latin typeface="Cambria" panose="02040503050406030204" pitchFamily="18" charset="0"/>
                          <a:ea typeface="Cambria" panose="02040503050406030204" pitchFamily="18" charset="0"/>
                        </a:rPr>
                        <a:t>2</a:t>
                      </a:r>
                      <a:r>
                        <a:rPr lang="en-US" sz="1800" b="1" baseline="30000" dirty="0">
                          <a:solidFill>
                            <a:srgbClr val="C00000"/>
                          </a:solidFill>
                          <a:effectLst/>
                          <a:latin typeface="Cambria" panose="02040503050406030204" pitchFamily="18" charset="0"/>
                          <a:ea typeface="Cambria" panose="02040503050406030204" pitchFamily="18" charset="0"/>
                        </a:rPr>
                        <a:t>n</a:t>
                      </a:r>
                      <a:r>
                        <a:rPr lang="en-US" sz="1800" dirty="0">
                          <a:solidFill>
                            <a:srgbClr val="C00000"/>
                          </a:solidFill>
                          <a:effectLst/>
                          <a:latin typeface="Cambria" panose="02040503050406030204" pitchFamily="18" charset="0"/>
                          <a:ea typeface="Cambria" panose="02040503050406030204" pitchFamily="18" charset="0"/>
                        </a:rPr>
                        <a:t>.</a:t>
                      </a:r>
                      <a:endParaRPr lang="en-US" sz="2800" dirty="0">
                        <a:solidFill>
                          <a:srgbClr val="C00000"/>
                        </a:solidFill>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46944239"/>
                  </a:ext>
                </a:extLst>
              </a:tr>
              <a:tr h="749808">
                <a:tc>
                  <a:txBody>
                    <a:bodyPr/>
                    <a:lstStyle/>
                    <a:p>
                      <a:pPr algn="just"/>
                      <a:r>
                        <a:rPr lang="en-IN" sz="1800">
                          <a:effectLst/>
                          <a:latin typeface="Cambria" panose="02040503050406030204" pitchFamily="18" charset="0"/>
                          <a:ea typeface="Cambria" panose="02040503050406030204" pitchFamily="18" charset="0"/>
                        </a:rPr>
                        <a:t>9</a:t>
                      </a:r>
                      <a:endParaRPr lang="en-IN" sz="280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u="none" strike="noStrike">
                          <a:solidFill>
                            <a:srgbClr val="E06100"/>
                          </a:solidFill>
                          <a:effectLst/>
                          <a:latin typeface="Cambria" panose="02040503050406030204" pitchFamily="18" charset="0"/>
                          <a:ea typeface="Cambria" panose="02040503050406030204" pitchFamily="18" charset="0"/>
                          <a:hlinkClick r:id="rId2"/>
                        </a:rPr>
                        <a:t>Dead State</a:t>
                      </a:r>
                      <a:r>
                        <a:rPr lang="en-US" sz="1800">
                          <a:effectLst/>
                          <a:latin typeface="Cambria" panose="02040503050406030204" pitchFamily="18" charset="0"/>
                          <a:ea typeface="Cambria" panose="02040503050406030204" pitchFamily="18" charset="0"/>
                        </a:rPr>
                        <a:t> cannot used in NFA </a:t>
                      </a:r>
                      <a:endParaRPr lang="en-IN" sz="280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dirty="0">
                          <a:effectLst/>
                          <a:latin typeface="Cambria" panose="02040503050406030204" pitchFamily="18" charset="0"/>
                          <a:ea typeface="Cambria" panose="02040503050406030204" pitchFamily="18" charset="0"/>
                        </a:rPr>
                        <a:t>Dead State is used in NFA </a:t>
                      </a:r>
                      <a:endParaRPr lang="en-US"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616634"/>
                  </a:ext>
                </a:extLst>
              </a:tr>
              <a:tr h="749808">
                <a:tc>
                  <a:txBody>
                    <a:bodyPr/>
                    <a:lstStyle/>
                    <a:p>
                      <a:pPr algn="just"/>
                      <a:r>
                        <a:rPr lang="en-IN" sz="1800" dirty="0">
                          <a:effectLst/>
                          <a:latin typeface="Cambria" panose="02040503050406030204" pitchFamily="18" charset="0"/>
                          <a:ea typeface="Cambria" panose="02040503050406030204" pitchFamily="18" charset="0"/>
                        </a:rPr>
                        <a:t>10</a:t>
                      </a:r>
                      <a:endParaRPr lang="en-IN"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u="none" strike="noStrike" dirty="0">
                          <a:solidFill>
                            <a:srgbClr val="E06100"/>
                          </a:solidFill>
                          <a:effectLst/>
                          <a:latin typeface="Cambria" panose="02040503050406030204" pitchFamily="18" charset="0"/>
                          <a:ea typeface="Cambria" panose="02040503050406030204" pitchFamily="18" charset="0"/>
                          <a:hlinkClick r:id="rId2"/>
                        </a:rPr>
                        <a:t>Trap State</a:t>
                      </a:r>
                      <a:r>
                        <a:rPr lang="en-US" sz="1800" dirty="0">
                          <a:effectLst/>
                          <a:latin typeface="Cambria" panose="02040503050406030204" pitchFamily="18" charset="0"/>
                          <a:ea typeface="Cambria" panose="02040503050406030204" pitchFamily="18" charset="0"/>
                        </a:rPr>
                        <a:t> is used in DFA</a:t>
                      </a:r>
                      <a:endParaRPr lang="en-IN"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dirty="0">
                          <a:effectLst/>
                          <a:latin typeface="Cambria" panose="02040503050406030204" pitchFamily="18" charset="0"/>
                          <a:ea typeface="Cambria" panose="02040503050406030204" pitchFamily="18" charset="0"/>
                        </a:rPr>
                        <a:t>Trap State is not used in DFA</a:t>
                      </a:r>
                      <a:endParaRPr lang="en-US"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1528395"/>
                  </a:ext>
                </a:extLst>
              </a:tr>
            </a:tbl>
          </a:graphicData>
        </a:graphic>
      </p:graphicFrame>
    </p:spTree>
    <p:extLst>
      <p:ext uri="{BB962C8B-B14F-4D97-AF65-F5344CB8AC3E}">
        <p14:creationId xmlns:p14="http://schemas.microsoft.com/office/powerpoint/2010/main" val="30115836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01082-1DB9-43BF-AFC3-EC3858A0F8A5}"/>
              </a:ext>
            </a:extLst>
          </p:cNvPr>
          <p:cNvSpPr>
            <a:spLocks noGrp="1"/>
          </p:cNvSpPr>
          <p:nvPr>
            <p:ph type="title"/>
          </p:nvPr>
        </p:nvSpPr>
        <p:spPr/>
        <p:txBody>
          <a:bodyPr/>
          <a:lstStyle/>
          <a:p>
            <a:r>
              <a:rPr lang="en-IN" dirty="0"/>
              <a:t>Trap vs Unreachable state</a:t>
            </a:r>
          </a:p>
        </p:txBody>
      </p:sp>
      <p:sp>
        <p:nvSpPr>
          <p:cNvPr id="3" name="Content Placeholder 2">
            <a:extLst>
              <a:ext uri="{FF2B5EF4-FFF2-40B4-BE49-F238E27FC236}">
                <a16:creationId xmlns:a16="http://schemas.microsoft.com/office/drawing/2014/main" id="{C931A9B2-24E4-4D58-A91E-E136C25231D0}"/>
              </a:ext>
            </a:extLst>
          </p:cNvPr>
          <p:cNvSpPr>
            <a:spLocks noGrp="1"/>
          </p:cNvSpPr>
          <p:nvPr>
            <p:ph idx="1"/>
          </p:nvPr>
        </p:nvSpPr>
        <p:spPr/>
        <p:txBody>
          <a:bodyPr/>
          <a:lstStyle/>
          <a:p>
            <a:endParaRPr lang="en-IN"/>
          </a:p>
        </p:txBody>
      </p:sp>
      <p:pic>
        <p:nvPicPr>
          <p:cNvPr id="5122" name="Picture 2" descr="Trap state">
            <a:extLst>
              <a:ext uri="{FF2B5EF4-FFF2-40B4-BE49-F238E27FC236}">
                <a16:creationId xmlns:a16="http://schemas.microsoft.com/office/drawing/2014/main" id="{F3775DA2-4709-46D1-A63E-22D09F4E6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219200"/>
            <a:ext cx="4476541" cy="2057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C663646-22D7-4F6A-8449-8D94619BA064}"/>
              </a:ext>
            </a:extLst>
          </p:cNvPr>
          <p:cNvPicPr>
            <a:picLocks noChangeAspect="1"/>
          </p:cNvPicPr>
          <p:nvPr/>
        </p:nvPicPr>
        <p:blipFill>
          <a:blip r:embed="rId3"/>
          <a:stretch>
            <a:fillRect/>
          </a:stretch>
        </p:blipFill>
        <p:spPr>
          <a:xfrm>
            <a:off x="2666999" y="4114800"/>
            <a:ext cx="5283472" cy="1873346"/>
          </a:xfrm>
          <a:prstGeom prst="rect">
            <a:avLst/>
          </a:prstGeom>
        </p:spPr>
      </p:pic>
    </p:spTree>
    <p:extLst>
      <p:ext uri="{BB962C8B-B14F-4D97-AF65-F5344CB8AC3E}">
        <p14:creationId xmlns:p14="http://schemas.microsoft.com/office/powerpoint/2010/main" val="22940135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ED7A1-F28A-4707-9FBB-7E0D4A65613D}"/>
              </a:ext>
            </a:extLst>
          </p:cNvPr>
          <p:cNvSpPr>
            <a:spLocks noGrp="1"/>
          </p:cNvSpPr>
          <p:nvPr>
            <p:ph type="title"/>
          </p:nvPr>
        </p:nvSpPr>
        <p:spPr/>
        <p:txBody>
          <a:bodyPr/>
          <a:lstStyle/>
          <a:p>
            <a:r>
              <a:rPr lang="en-IN" dirty="0"/>
              <a:t>NFA to DFA conversion</a:t>
            </a:r>
          </a:p>
        </p:txBody>
      </p:sp>
      <p:sp>
        <p:nvSpPr>
          <p:cNvPr id="3" name="Content Placeholder 2">
            <a:extLst>
              <a:ext uri="{FF2B5EF4-FFF2-40B4-BE49-F238E27FC236}">
                <a16:creationId xmlns:a16="http://schemas.microsoft.com/office/drawing/2014/main" id="{1C5CB6A6-E5B0-48AB-B72F-8857EC46058F}"/>
              </a:ext>
            </a:extLst>
          </p:cNvPr>
          <p:cNvSpPr>
            <a:spLocks noGrp="1"/>
          </p:cNvSpPr>
          <p:nvPr>
            <p:ph idx="1"/>
          </p:nvPr>
        </p:nvSpPr>
        <p:spPr/>
        <p:txBody>
          <a:bodyPr/>
          <a:lstStyle/>
          <a:p>
            <a:pPr marL="0" indent="0">
              <a:buNone/>
            </a:pPr>
            <a:r>
              <a:rPr lang="en-US" b="1" dirty="0">
                <a:solidFill>
                  <a:srgbClr val="C00000"/>
                </a:solidFill>
              </a:rPr>
              <a:t>Steps For Converting NFA to DFA</a:t>
            </a:r>
          </a:p>
          <a:p>
            <a:pPr marL="0" indent="0">
              <a:buNone/>
            </a:pPr>
            <a:r>
              <a:rPr lang="en-US" dirty="0"/>
              <a:t>There are five basic steps for conversion of NFA to DFA.</a:t>
            </a:r>
          </a:p>
          <a:p>
            <a:r>
              <a:rPr lang="en-US" b="1" dirty="0"/>
              <a:t>Step 01: </a:t>
            </a:r>
            <a:r>
              <a:rPr lang="en-US" dirty="0"/>
              <a:t>Draw NFA.</a:t>
            </a:r>
          </a:p>
          <a:p>
            <a:r>
              <a:rPr lang="en-US" b="1" dirty="0"/>
              <a:t>Step 02: </a:t>
            </a:r>
            <a:r>
              <a:rPr lang="en-US" dirty="0"/>
              <a:t>Draw NFA transition Table.</a:t>
            </a:r>
          </a:p>
          <a:p>
            <a:r>
              <a:rPr lang="en-US" b="1" dirty="0"/>
              <a:t>Step 03: </a:t>
            </a:r>
            <a:r>
              <a:rPr lang="en-US" dirty="0"/>
              <a:t>Now convert NFA transition Table To its corresponding DFA transition Table.</a:t>
            </a:r>
          </a:p>
          <a:p>
            <a:r>
              <a:rPr lang="en-US" b="1" dirty="0"/>
              <a:t>Step 04: </a:t>
            </a:r>
            <a:r>
              <a:rPr lang="en-US" dirty="0"/>
              <a:t>Through DFA transition Table draw DFA.</a:t>
            </a:r>
          </a:p>
          <a:p>
            <a:r>
              <a:rPr lang="en-US" b="1" dirty="0"/>
              <a:t>Step 05: </a:t>
            </a:r>
            <a:r>
              <a:rPr lang="en-US" dirty="0"/>
              <a:t>If “</a:t>
            </a:r>
            <a:r>
              <a:rPr lang="en-US" sz="3200" b="1" dirty="0" err="1"/>
              <a:t>q</a:t>
            </a:r>
            <a:r>
              <a:rPr lang="en-US" sz="3200" b="1" baseline="-25000" dirty="0" err="1"/>
              <a:t>k</a:t>
            </a:r>
            <a:r>
              <a:rPr lang="en-US" dirty="0"/>
              <a:t>” was the final state in NFA, then all those states will be the final in DFA where “</a:t>
            </a:r>
            <a:r>
              <a:rPr lang="en-US" sz="3200" b="1" dirty="0" err="1"/>
              <a:t>q</a:t>
            </a:r>
            <a:r>
              <a:rPr lang="en-US" sz="3200" b="1" baseline="-25000" dirty="0" err="1"/>
              <a:t>k</a:t>
            </a:r>
            <a:r>
              <a:rPr lang="en-US" dirty="0"/>
              <a:t>” exist.</a:t>
            </a:r>
            <a:endParaRPr lang="en-IN" dirty="0"/>
          </a:p>
        </p:txBody>
      </p:sp>
    </p:spTree>
    <p:extLst>
      <p:ext uri="{BB962C8B-B14F-4D97-AF65-F5344CB8AC3E}">
        <p14:creationId xmlns:p14="http://schemas.microsoft.com/office/powerpoint/2010/main" val="298309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24758-6FEE-4945-8A16-64B237123C03}"/>
              </a:ext>
            </a:extLst>
          </p:cNvPr>
          <p:cNvSpPr>
            <a:spLocks noGrp="1"/>
          </p:cNvSpPr>
          <p:nvPr>
            <p:ph type="title"/>
          </p:nvPr>
        </p:nvSpPr>
        <p:spPr/>
        <p:txBody>
          <a:bodyPr/>
          <a:lstStyle/>
          <a:p>
            <a:r>
              <a:rPr lang="en-IN" dirty="0"/>
              <a:t>Problem 1</a:t>
            </a:r>
          </a:p>
        </p:txBody>
      </p:sp>
      <p:sp>
        <p:nvSpPr>
          <p:cNvPr id="3" name="Content Placeholder 2">
            <a:extLst>
              <a:ext uri="{FF2B5EF4-FFF2-40B4-BE49-F238E27FC236}">
                <a16:creationId xmlns:a16="http://schemas.microsoft.com/office/drawing/2014/main" id="{339AC2EC-198B-4D9C-8AEB-938C24D5912B}"/>
              </a:ext>
            </a:extLst>
          </p:cNvPr>
          <p:cNvSpPr>
            <a:spLocks noGrp="1"/>
          </p:cNvSpPr>
          <p:nvPr>
            <p:ph idx="1"/>
          </p:nvPr>
        </p:nvSpPr>
        <p:spPr/>
        <p:txBody>
          <a:bodyPr>
            <a:normAutofit/>
          </a:bodyPr>
          <a:lstStyle/>
          <a:p>
            <a:pPr marL="0" indent="0">
              <a:buNone/>
            </a:pPr>
            <a:r>
              <a:rPr lang="en-IN" sz="2000" dirty="0"/>
              <a:t>Convert the following Non-Deterministic Finite Automata (NFA) to Deterministic Finite Automata (DFA)-</a:t>
            </a:r>
          </a:p>
          <a:p>
            <a:pPr marL="0" indent="0">
              <a:buNone/>
            </a:pPr>
            <a:r>
              <a:rPr lang="en-US" sz="2000" b="0" i="0" dirty="0">
                <a:solidFill>
                  <a:srgbClr val="303030"/>
                </a:solidFill>
                <a:effectLst/>
                <a:latin typeface="Arimo"/>
              </a:rPr>
              <a:t>Transition table for the given Non-Deterministic Finite Automata (NFA) is-</a:t>
            </a:r>
            <a:endParaRPr lang="en-IN" sz="2800" b="0" i="0" dirty="0">
              <a:solidFill>
                <a:srgbClr val="303030"/>
              </a:solidFill>
              <a:effectLst/>
              <a:latin typeface="Arimo"/>
            </a:endParaRPr>
          </a:p>
          <a:p>
            <a:pPr marL="0" indent="0">
              <a:buNone/>
            </a:pPr>
            <a:endParaRPr lang="en-IN" sz="2000" dirty="0"/>
          </a:p>
          <a:p>
            <a:pPr marL="0" indent="0">
              <a:buNone/>
            </a:pPr>
            <a:endParaRPr lang="en-IN" sz="2000" dirty="0"/>
          </a:p>
        </p:txBody>
      </p:sp>
      <p:pic>
        <p:nvPicPr>
          <p:cNvPr id="1026" name="Picture 2">
            <a:extLst>
              <a:ext uri="{FF2B5EF4-FFF2-40B4-BE49-F238E27FC236}">
                <a16:creationId xmlns:a16="http://schemas.microsoft.com/office/drawing/2014/main" id="{03216A27-04A9-4113-98A6-EE0FDDBBC7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525" y="1371600"/>
            <a:ext cx="4029075" cy="1371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F0EEB6-411F-4CFA-924F-DC98DF4E7041}"/>
              </a:ext>
            </a:extLst>
          </p:cNvPr>
          <p:cNvSpPr txBox="1"/>
          <p:nvPr/>
        </p:nvSpPr>
        <p:spPr>
          <a:xfrm>
            <a:off x="254000" y="2237267"/>
            <a:ext cx="6555606" cy="2585323"/>
          </a:xfrm>
          <a:prstGeom prst="rect">
            <a:avLst/>
          </a:prstGeom>
          <a:noFill/>
        </p:spPr>
        <p:txBody>
          <a:bodyPr wrap="square">
            <a:spAutoFit/>
          </a:bodyPr>
          <a:lstStyle/>
          <a:p>
            <a:pPr algn="l" fontAlgn="base"/>
            <a:r>
              <a:rPr lang="en-US" b="1" i="0" u="sng" dirty="0">
                <a:solidFill>
                  <a:srgbClr val="303030"/>
                </a:solidFill>
                <a:effectLst/>
                <a:latin typeface="roboto condensed" pitchFamily="2" charset="0"/>
              </a:rPr>
              <a:t>Step-01:</a:t>
            </a:r>
            <a:endParaRPr lang="en-US" b="1" i="0" dirty="0">
              <a:solidFill>
                <a:srgbClr val="303030"/>
              </a:solidFill>
              <a:effectLst/>
              <a:latin typeface="roboto condensed" pitchFamily="2" charset="0"/>
            </a:endParaRPr>
          </a:p>
          <a:p>
            <a:pPr algn="l" fontAlgn="base"/>
            <a:r>
              <a:rPr lang="en-US" b="0" i="0" dirty="0">
                <a:solidFill>
                  <a:srgbClr val="303030"/>
                </a:solidFill>
                <a:effectLst/>
                <a:latin typeface="Arimo"/>
              </a:rPr>
              <a:t> </a:t>
            </a:r>
          </a:p>
          <a:p>
            <a:pPr algn="l" fontAlgn="base"/>
            <a:r>
              <a:rPr lang="en-US" b="0" i="0" dirty="0">
                <a:solidFill>
                  <a:srgbClr val="303030"/>
                </a:solidFill>
                <a:effectLst/>
                <a:latin typeface="Arimo"/>
              </a:rPr>
              <a:t>Let Q’ be a new set of states of the Deterministic Finite Automata (DFA).</a:t>
            </a:r>
          </a:p>
          <a:p>
            <a:pPr algn="l" fontAlgn="base"/>
            <a:r>
              <a:rPr lang="en-US" b="0" i="0" dirty="0">
                <a:solidFill>
                  <a:srgbClr val="303030"/>
                </a:solidFill>
                <a:effectLst/>
                <a:latin typeface="Arimo"/>
              </a:rPr>
              <a:t>Let T’ be a new transition table of the DFA.</a:t>
            </a:r>
          </a:p>
          <a:p>
            <a:pPr algn="l" fontAlgn="base"/>
            <a:r>
              <a:rPr lang="en-US" b="0" i="0" dirty="0">
                <a:solidFill>
                  <a:srgbClr val="303030"/>
                </a:solidFill>
                <a:effectLst/>
                <a:latin typeface="Arimo"/>
              </a:rPr>
              <a:t> </a:t>
            </a:r>
          </a:p>
          <a:p>
            <a:pPr algn="l" fontAlgn="base"/>
            <a:r>
              <a:rPr lang="en-US" b="1" i="0" u="sng" dirty="0">
                <a:solidFill>
                  <a:srgbClr val="303030"/>
                </a:solidFill>
                <a:effectLst/>
                <a:latin typeface="roboto condensed" pitchFamily="2" charset="0"/>
              </a:rPr>
              <a:t>Step-02:</a:t>
            </a:r>
            <a:endParaRPr lang="en-US" b="1" i="0" dirty="0">
              <a:solidFill>
                <a:srgbClr val="303030"/>
              </a:solidFill>
              <a:effectLst/>
              <a:latin typeface="roboto condensed" pitchFamily="2" charset="0"/>
            </a:endParaRPr>
          </a:p>
          <a:p>
            <a:pPr algn="l" fontAlgn="base"/>
            <a:r>
              <a:rPr lang="en-US" b="0" i="0" dirty="0">
                <a:solidFill>
                  <a:srgbClr val="303030"/>
                </a:solidFill>
                <a:effectLst/>
                <a:latin typeface="Arimo"/>
              </a:rPr>
              <a:t> </a:t>
            </a:r>
          </a:p>
          <a:p>
            <a:pPr algn="l" fontAlgn="base"/>
            <a:r>
              <a:rPr lang="en-US" b="0" i="0" dirty="0">
                <a:solidFill>
                  <a:srgbClr val="303030"/>
                </a:solidFill>
                <a:effectLst/>
                <a:latin typeface="Arimo"/>
              </a:rPr>
              <a:t>Add transitions of start state q0 to the transition table T’.</a:t>
            </a:r>
          </a:p>
        </p:txBody>
      </p:sp>
      <p:graphicFrame>
        <p:nvGraphicFramePr>
          <p:cNvPr id="7" name="Table 6">
            <a:extLst>
              <a:ext uri="{FF2B5EF4-FFF2-40B4-BE49-F238E27FC236}">
                <a16:creationId xmlns:a16="http://schemas.microsoft.com/office/drawing/2014/main" id="{9E152429-22F5-4748-B442-D8550058B167}"/>
              </a:ext>
            </a:extLst>
          </p:cNvPr>
          <p:cNvGraphicFramePr>
            <a:graphicFrameLocks noGrp="1"/>
          </p:cNvGraphicFramePr>
          <p:nvPr>
            <p:extLst>
              <p:ext uri="{D42A27DB-BD31-4B8C-83A1-F6EECF244321}">
                <p14:modId xmlns:p14="http://schemas.microsoft.com/office/powerpoint/2010/main" val="573229707"/>
              </p:ext>
            </p:extLst>
          </p:nvPr>
        </p:nvGraphicFramePr>
        <p:xfrm>
          <a:off x="762000" y="5115560"/>
          <a:ext cx="3616129" cy="751840"/>
        </p:xfrm>
        <a:graphic>
          <a:graphicData uri="http://schemas.openxmlformats.org/drawingml/2006/table">
            <a:tbl>
              <a:tblPr/>
              <a:tblGrid>
                <a:gridCol w="1302679">
                  <a:extLst>
                    <a:ext uri="{9D8B030D-6E8A-4147-A177-3AD203B41FA5}">
                      <a16:colId xmlns:a16="http://schemas.microsoft.com/office/drawing/2014/main" val="1024279252"/>
                    </a:ext>
                  </a:extLst>
                </a:gridCol>
                <a:gridCol w="1155072">
                  <a:extLst>
                    <a:ext uri="{9D8B030D-6E8A-4147-A177-3AD203B41FA5}">
                      <a16:colId xmlns:a16="http://schemas.microsoft.com/office/drawing/2014/main" val="1603641696"/>
                    </a:ext>
                  </a:extLst>
                </a:gridCol>
                <a:gridCol w="1158378">
                  <a:extLst>
                    <a:ext uri="{9D8B030D-6E8A-4147-A177-3AD203B41FA5}">
                      <a16:colId xmlns:a16="http://schemas.microsoft.com/office/drawing/2014/main" val="1901393097"/>
                    </a:ext>
                  </a:extLst>
                </a:gridCol>
              </a:tblGrid>
              <a:tr h="0">
                <a:tc>
                  <a:txBody>
                    <a:bodyPr/>
                    <a:lstStyle/>
                    <a:p>
                      <a:pPr marL="0" algn="ctr" defTabSz="914400" rtl="0" eaLnBrk="1" latinLnBrk="0" hangingPunct="1"/>
                      <a:r>
                        <a:rPr lang="en-IN" sz="1800" b="1" kern="1200" dirty="0">
                          <a:solidFill>
                            <a:schemeClr val="tx1"/>
                          </a:solidFill>
                          <a:effectLst/>
                          <a:latin typeface="+mn-lt"/>
                          <a:ea typeface="+mn-ea"/>
                          <a:cs typeface="+mn-cs"/>
                        </a:rPr>
                        <a:t>State </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marL="0" algn="ctr" defTabSz="914400" rtl="0" eaLnBrk="1" latinLnBrk="0" hangingPunct="1"/>
                      <a:r>
                        <a:rPr lang="en-IN" sz="1800" b="1" kern="1200" dirty="0">
                          <a:solidFill>
                            <a:schemeClr val="tx1"/>
                          </a:solidFill>
                          <a:effectLst/>
                          <a:latin typeface="+mn-lt"/>
                          <a:ea typeface="+mn-ea"/>
                          <a:cs typeface="+mn-cs"/>
                        </a:rPr>
                        <a:t>a</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marL="0" algn="ctr" defTabSz="914400" rtl="0" eaLnBrk="1" latinLnBrk="0" hangingPunct="1"/>
                      <a:r>
                        <a:rPr lang="en-IN" sz="1800" b="1" kern="1200" dirty="0">
                          <a:solidFill>
                            <a:schemeClr val="tx1"/>
                          </a:solidFill>
                          <a:effectLst/>
                          <a:latin typeface="+mn-lt"/>
                          <a:ea typeface="+mn-ea"/>
                          <a:cs typeface="+mn-cs"/>
                        </a:rPr>
                        <a:t>b</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932123501"/>
                  </a:ext>
                </a:extLst>
              </a:tr>
              <a:tr h="0">
                <a:tc>
                  <a:txBody>
                    <a:bodyPr/>
                    <a:lstStyle/>
                    <a:p>
                      <a:pPr marL="0" algn="ctr" defTabSz="914400" rtl="0" eaLnBrk="1" latinLnBrk="0" hangingPunct="1"/>
                      <a:r>
                        <a:rPr lang="en-IN" sz="1800" kern="1200">
                          <a:solidFill>
                            <a:schemeClr val="tx1"/>
                          </a:solidFill>
                          <a:effectLst/>
                          <a:latin typeface="+mn-lt"/>
                          <a:ea typeface="+mn-ea"/>
                          <a:cs typeface="+mn-cs"/>
                        </a:rPr>
                        <a:t>→q0</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marL="0" algn="ctr" defTabSz="914400" rtl="0" eaLnBrk="1" latinLnBrk="0" hangingPunct="1"/>
                      <a:r>
                        <a:rPr lang="en-IN" sz="1800" kern="1200" dirty="0">
                          <a:solidFill>
                            <a:schemeClr val="tx1"/>
                          </a:solidFill>
                          <a:effectLst/>
                          <a:latin typeface="+mn-lt"/>
                          <a:ea typeface="+mn-ea"/>
                          <a:cs typeface="+mn-cs"/>
                        </a:rPr>
                        <a:t>q0</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dirty="0">
                          <a:effectLst/>
                        </a:rPr>
                        <a:t>{q0, q1}</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910634843"/>
                  </a:ext>
                </a:extLst>
              </a:tr>
            </a:tbl>
          </a:graphicData>
        </a:graphic>
      </p:graphicFrame>
      <p:graphicFrame>
        <p:nvGraphicFramePr>
          <p:cNvPr id="9" name="Table 8">
            <a:extLst>
              <a:ext uri="{FF2B5EF4-FFF2-40B4-BE49-F238E27FC236}">
                <a16:creationId xmlns:a16="http://schemas.microsoft.com/office/drawing/2014/main" id="{5135BCF5-4D40-49FC-95BB-3F3AD6AF1453}"/>
              </a:ext>
            </a:extLst>
          </p:cNvPr>
          <p:cNvGraphicFramePr>
            <a:graphicFrameLocks noGrp="1"/>
          </p:cNvGraphicFramePr>
          <p:nvPr>
            <p:extLst>
              <p:ext uri="{D42A27DB-BD31-4B8C-83A1-F6EECF244321}">
                <p14:modId xmlns:p14="http://schemas.microsoft.com/office/powerpoint/2010/main" val="394721335"/>
              </p:ext>
            </p:extLst>
          </p:nvPr>
        </p:nvGraphicFramePr>
        <p:xfrm>
          <a:off x="8077200" y="3362961"/>
          <a:ext cx="3616128" cy="1503680"/>
        </p:xfrm>
        <a:graphic>
          <a:graphicData uri="http://schemas.openxmlformats.org/drawingml/2006/table">
            <a:tbl>
              <a:tblPr/>
              <a:tblGrid>
                <a:gridCol w="1302679">
                  <a:extLst>
                    <a:ext uri="{9D8B030D-6E8A-4147-A177-3AD203B41FA5}">
                      <a16:colId xmlns:a16="http://schemas.microsoft.com/office/drawing/2014/main" val="3796811114"/>
                    </a:ext>
                  </a:extLst>
                </a:gridCol>
                <a:gridCol w="1064478">
                  <a:extLst>
                    <a:ext uri="{9D8B030D-6E8A-4147-A177-3AD203B41FA5}">
                      <a16:colId xmlns:a16="http://schemas.microsoft.com/office/drawing/2014/main" val="2492060959"/>
                    </a:ext>
                  </a:extLst>
                </a:gridCol>
                <a:gridCol w="1248971">
                  <a:extLst>
                    <a:ext uri="{9D8B030D-6E8A-4147-A177-3AD203B41FA5}">
                      <a16:colId xmlns:a16="http://schemas.microsoft.com/office/drawing/2014/main" val="475319865"/>
                    </a:ext>
                  </a:extLst>
                </a:gridCol>
              </a:tblGrid>
              <a:tr h="158750">
                <a:tc>
                  <a:txBody>
                    <a:bodyPr/>
                    <a:lstStyle/>
                    <a:p>
                      <a:pPr marL="0" algn="ctr" defTabSz="914400" rtl="0" eaLnBrk="1" latinLnBrk="0" hangingPunct="1"/>
                      <a:r>
                        <a:rPr lang="en-IN" sz="1800" b="1" kern="1200" dirty="0">
                          <a:solidFill>
                            <a:schemeClr val="tx1"/>
                          </a:solidFill>
                          <a:effectLst/>
                          <a:latin typeface="+mn-lt"/>
                          <a:ea typeface="+mn-ea"/>
                          <a:cs typeface="+mn-cs"/>
                        </a:rPr>
                        <a:t>State</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marL="0" algn="ctr" defTabSz="914400" rtl="0" eaLnBrk="1" latinLnBrk="0" hangingPunct="1"/>
                      <a:r>
                        <a:rPr lang="en-IN" sz="1800" b="1" kern="1200">
                          <a:solidFill>
                            <a:schemeClr val="tx1"/>
                          </a:solidFill>
                          <a:effectLst/>
                          <a:latin typeface="+mn-lt"/>
                          <a:ea typeface="+mn-ea"/>
                          <a:cs typeface="+mn-cs"/>
                        </a:rPr>
                        <a:t>a</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marL="0" algn="ctr" defTabSz="914400" rtl="0" eaLnBrk="1" latinLnBrk="0" hangingPunct="1"/>
                      <a:r>
                        <a:rPr lang="en-IN" sz="1800" b="1" kern="1200" dirty="0">
                          <a:solidFill>
                            <a:schemeClr val="tx1"/>
                          </a:solidFill>
                          <a:effectLst/>
                          <a:latin typeface="+mn-lt"/>
                          <a:ea typeface="+mn-ea"/>
                          <a:cs typeface="+mn-cs"/>
                        </a:rPr>
                        <a:t>b</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758327535"/>
                  </a:ext>
                </a:extLst>
              </a:tr>
              <a:tr h="177800">
                <a:tc>
                  <a:txBody>
                    <a:bodyPr/>
                    <a:lstStyle/>
                    <a:p>
                      <a:pPr marL="0" algn="ctr" defTabSz="914400" rtl="0" eaLnBrk="1" latinLnBrk="0" hangingPunct="1"/>
                      <a:r>
                        <a:rPr lang="en-IN" sz="1800" kern="1200" dirty="0">
                          <a:solidFill>
                            <a:schemeClr val="tx1"/>
                          </a:solidFill>
                          <a:effectLst/>
                          <a:latin typeface="+mn-lt"/>
                          <a:ea typeface="+mn-ea"/>
                          <a:cs typeface="+mn-cs"/>
                        </a:rPr>
                        <a:t>→q0</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marL="0" algn="ctr" defTabSz="914400" rtl="0" eaLnBrk="1" latinLnBrk="0" hangingPunct="1"/>
                      <a:r>
                        <a:rPr lang="en-IN" sz="1800" kern="1200" dirty="0">
                          <a:solidFill>
                            <a:schemeClr val="tx1"/>
                          </a:solidFill>
                          <a:effectLst/>
                          <a:latin typeface="+mn-lt"/>
                          <a:ea typeface="+mn-ea"/>
                          <a:cs typeface="+mn-cs"/>
                        </a:rPr>
                        <a:t>q0</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marL="0" algn="ctr" defTabSz="914400" rtl="0" eaLnBrk="1" latinLnBrk="0" hangingPunct="1"/>
                      <a:r>
                        <a:rPr lang="en-IN" sz="1800" kern="1200" dirty="0">
                          <a:solidFill>
                            <a:schemeClr val="tx1"/>
                          </a:solidFill>
                          <a:effectLst/>
                          <a:latin typeface="+mn-lt"/>
                          <a:ea typeface="+mn-ea"/>
                          <a:cs typeface="+mn-cs"/>
                        </a:rPr>
                        <a:t>q0, q1</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042312461"/>
                  </a:ext>
                </a:extLst>
              </a:tr>
              <a:tr h="177800">
                <a:tc>
                  <a:txBody>
                    <a:bodyPr/>
                    <a:lstStyle/>
                    <a:p>
                      <a:pPr marL="0" algn="ctr" defTabSz="914400" rtl="0" eaLnBrk="1" latinLnBrk="0" hangingPunct="1"/>
                      <a:r>
                        <a:rPr lang="en-IN" sz="1800" kern="1200">
                          <a:solidFill>
                            <a:schemeClr val="tx1"/>
                          </a:solidFill>
                          <a:effectLst/>
                          <a:latin typeface="+mn-lt"/>
                          <a:ea typeface="+mn-ea"/>
                          <a:cs typeface="+mn-cs"/>
                        </a:rPr>
                        <a:t>q1</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marL="0" algn="ctr" defTabSz="914400" rtl="0" eaLnBrk="1" latinLnBrk="0" hangingPunct="1"/>
                      <a:r>
                        <a:rPr lang="en-IN" sz="1800" kern="1200" dirty="0">
                          <a:solidFill>
                            <a:schemeClr val="tx1"/>
                          </a:solidFill>
                          <a:effectLst/>
                          <a:latin typeface="+mn-lt"/>
                          <a:ea typeface="+mn-ea"/>
                          <a:cs typeface="+mn-cs"/>
                        </a:rPr>
                        <a: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marL="0" algn="ctr" defTabSz="914400" rtl="0" eaLnBrk="1" latinLnBrk="0" hangingPunct="1"/>
                      <a:r>
                        <a:rPr lang="en-IN" sz="1800" kern="1200">
                          <a:solidFill>
                            <a:schemeClr val="tx1"/>
                          </a:solidFill>
                          <a:effectLst/>
                          <a:latin typeface="+mn-lt"/>
                          <a:ea typeface="+mn-ea"/>
                          <a:cs typeface="+mn-cs"/>
                        </a:rPr>
                        <a:t>*q2</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577383456"/>
                  </a:ext>
                </a:extLst>
              </a:tr>
              <a:tr h="177800">
                <a:tc>
                  <a:txBody>
                    <a:bodyPr/>
                    <a:lstStyle/>
                    <a:p>
                      <a:pPr marL="0" algn="ctr" defTabSz="914400" rtl="0" eaLnBrk="1" latinLnBrk="0" hangingPunct="1"/>
                      <a:r>
                        <a:rPr lang="en-IN" sz="1800" kern="1200">
                          <a:solidFill>
                            <a:schemeClr val="tx1"/>
                          </a:solidFill>
                          <a:effectLst/>
                          <a:latin typeface="+mn-lt"/>
                          <a:ea typeface="+mn-ea"/>
                          <a:cs typeface="+mn-cs"/>
                        </a:rPr>
                        <a:t>*q2</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marL="0" algn="ctr" defTabSz="914400" rtl="0" eaLnBrk="1" latinLnBrk="0" hangingPunct="1"/>
                      <a:r>
                        <a:rPr lang="en-IN" sz="1800" kern="1200">
                          <a:solidFill>
                            <a:schemeClr val="tx1"/>
                          </a:solidFill>
                          <a:effectLst/>
                          <a:latin typeface="+mn-lt"/>
                          <a:ea typeface="+mn-ea"/>
                          <a:cs typeface="+mn-cs"/>
                        </a:rPr>
                        <a: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marL="0" algn="ctr" defTabSz="914400" rtl="0" eaLnBrk="1" latinLnBrk="0" hangingPunct="1"/>
                      <a:r>
                        <a:rPr lang="en-IN" sz="1800" kern="1200" dirty="0">
                          <a:solidFill>
                            <a:schemeClr val="tx1"/>
                          </a:solidFill>
                          <a:effectLst/>
                          <a:latin typeface="+mn-lt"/>
                          <a:ea typeface="+mn-ea"/>
                          <a:cs typeface="+mn-cs"/>
                        </a:rPr>
                        <a:t>–</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394042030"/>
                  </a:ext>
                </a:extLst>
              </a:tr>
            </a:tbl>
          </a:graphicData>
        </a:graphic>
      </p:graphicFrame>
    </p:spTree>
    <p:extLst>
      <p:ext uri="{BB962C8B-B14F-4D97-AF65-F5344CB8AC3E}">
        <p14:creationId xmlns:p14="http://schemas.microsoft.com/office/powerpoint/2010/main" val="6335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fade">
                                      <p:cBhvr>
                                        <p:cTn id="26" dur="500"/>
                                        <p:tgtEl>
                                          <p:spTgt spid="8">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animEffect transition="in" filter="fade">
                                      <p:cBhvr>
                                        <p:cTn id="29" dur="500"/>
                                        <p:tgtEl>
                                          <p:spTgt spid="8">
                                            <p:txEl>
                                              <p:pRg st="1" end="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500"/>
                                        <p:tgtEl>
                                          <p:spTgt spid="8">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xEl>
                                              <p:pRg st="5" end="5"/>
                                            </p:txEl>
                                          </p:spTgt>
                                        </p:tgtEl>
                                        <p:attrNameLst>
                                          <p:attrName>style.visibility</p:attrName>
                                        </p:attrNameLst>
                                      </p:cBhvr>
                                      <p:to>
                                        <p:strVal val="visible"/>
                                      </p:to>
                                    </p:set>
                                    <p:animEffect transition="in" filter="fade">
                                      <p:cBhvr>
                                        <p:cTn id="40" dur="500"/>
                                        <p:tgtEl>
                                          <p:spTgt spid="8">
                                            <p:txEl>
                                              <p:pRg st="5" end="5"/>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animEffect transition="in" filter="fade">
                                      <p:cBhvr>
                                        <p:cTn id="43" dur="500"/>
                                        <p:tgtEl>
                                          <p:spTgt spid="8">
                                            <p:txEl>
                                              <p:pRg st="6" end="6"/>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8">
                                            <p:txEl>
                                              <p:pRg st="7" end="7"/>
                                            </p:txEl>
                                          </p:spTgt>
                                        </p:tgtEl>
                                        <p:attrNameLst>
                                          <p:attrName>style.visibility</p:attrName>
                                        </p:attrNameLst>
                                      </p:cBhvr>
                                      <p:to>
                                        <p:strVal val="visible"/>
                                      </p:to>
                                    </p:set>
                                    <p:animEffect transition="in" filter="fade">
                                      <p:cBhvr>
                                        <p:cTn id="46" dur="500"/>
                                        <p:tgtEl>
                                          <p:spTgt spid="8">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4D71D-7FD9-4744-8339-A54F94EC2D9D}"/>
              </a:ext>
            </a:extLst>
          </p:cNvPr>
          <p:cNvSpPr>
            <a:spLocks noGrp="1"/>
          </p:cNvSpPr>
          <p:nvPr>
            <p:ph type="title"/>
          </p:nvPr>
        </p:nvSpPr>
        <p:spPr/>
        <p:txBody>
          <a:bodyPr/>
          <a:lstStyle/>
          <a:p>
            <a:endParaRPr lang="en-IN"/>
          </a:p>
        </p:txBody>
      </p:sp>
      <p:sp>
        <p:nvSpPr>
          <p:cNvPr id="5" name="TextBox 4">
            <a:extLst>
              <a:ext uri="{FF2B5EF4-FFF2-40B4-BE49-F238E27FC236}">
                <a16:creationId xmlns:a16="http://schemas.microsoft.com/office/drawing/2014/main" id="{738AAAA3-CDC0-4745-818F-05314A000B28}"/>
              </a:ext>
            </a:extLst>
          </p:cNvPr>
          <p:cNvSpPr txBox="1"/>
          <p:nvPr/>
        </p:nvSpPr>
        <p:spPr>
          <a:xfrm>
            <a:off x="283678" y="1066800"/>
            <a:ext cx="6345722" cy="1200329"/>
          </a:xfrm>
          <a:prstGeom prst="rect">
            <a:avLst/>
          </a:prstGeom>
          <a:noFill/>
        </p:spPr>
        <p:txBody>
          <a:bodyPr wrap="square">
            <a:spAutoFit/>
          </a:bodyPr>
          <a:lstStyle/>
          <a:p>
            <a:pPr algn="l" fontAlgn="base"/>
            <a:r>
              <a:rPr lang="en-US" b="1" i="0" u="sng" dirty="0">
                <a:solidFill>
                  <a:srgbClr val="303030"/>
                </a:solidFill>
                <a:effectLst/>
                <a:latin typeface="roboto condensed" pitchFamily="2" charset="0"/>
              </a:rPr>
              <a:t>Step-03:</a:t>
            </a:r>
            <a:endParaRPr lang="en-US" b="1" i="0" dirty="0">
              <a:solidFill>
                <a:srgbClr val="303030"/>
              </a:solidFill>
              <a:effectLst/>
              <a:latin typeface="roboto condensed" pitchFamily="2" charset="0"/>
            </a:endParaRPr>
          </a:p>
          <a:p>
            <a:pPr algn="l" fontAlgn="base"/>
            <a:r>
              <a:rPr lang="en-US" b="0" i="0" dirty="0">
                <a:solidFill>
                  <a:srgbClr val="303030"/>
                </a:solidFill>
                <a:effectLst/>
                <a:latin typeface="Arimo"/>
              </a:rPr>
              <a:t> </a:t>
            </a:r>
          </a:p>
          <a:p>
            <a:pPr algn="l" fontAlgn="base"/>
            <a:r>
              <a:rPr lang="en-US" b="0" i="0" dirty="0">
                <a:solidFill>
                  <a:srgbClr val="303030"/>
                </a:solidFill>
                <a:effectLst/>
                <a:latin typeface="Arimo"/>
              </a:rPr>
              <a:t>New state present in state Q’ is {q0, q1}.</a:t>
            </a:r>
          </a:p>
          <a:p>
            <a:pPr algn="l" fontAlgn="base"/>
            <a:r>
              <a:rPr lang="en-US" b="0" i="0" dirty="0">
                <a:solidFill>
                  <a:srgbClr val="303030"/>
                </a:solidFill>
                <a:effectLst/>
                <a:latin typeface="Arimo"/>
              </a:rPr>
              <a:t>Add transitions for set of states {q0, q1} to the transition table T’.</a:t>
            </a:r>
          </a:p>
        </p:txBody>
      </p:sp>
      <p:graphicFrame>
        <p:nvGraphicFramePr>
          <p:cNvPr id="6" name="Table 5">
            <a:extLst>
              <a:ext uri="{FF2B5EF4-FFF2-40B4-BE49-F238E27FC236}">
                <a16:creationId xmlns:a16="http://schemas.microsoft.com/office/drawing/2014/main" id="{E34A1BC5-30C8-4E7A-9AE0-394863800385}"/>
              </a:ext>
            </a:extLst>
          </p:cNvPr>
          <p:cNvGraphicFramePr>
            <a:graphicFrameLocks noGrp="1"/>
          </p:cNvGraphicFramePr>
          <p:nvPr>
            <p:extLst>
              <p:ext uri="{D42A27DB-BD31-4B8C-83A1-F6EECF244321}">
                <p14:modId xmlns:p14="http://schemas.microsoft.com/office/powerpoint/2010/main" val="2470309574"/>
              </p:ext>
            </p:extLst>
          </p:nvPr>
        </p:nvGraphicFramePr>
        <p:xfrm>
          <a:off x="8250603" y="1066800"/>
          <a:ext cx="3713064" cy="1127760"/>
        </p:xfrm>
        <a:graphic>
          <a:graphicData uri="http://schemas.openxmlformats.org/drawingml/2006/table">
            <a:tbl>
              <a:tblPr/>
              <a:tblGrid>
                <a:gridCol w="1399614">
                  <a:extLst>
                    <a:ext uri="{9D8B030D-6E8A-4147-A177-3AD203B41FA5}">
                      <a16:colId xmlns:a16="http://schemas.microsoft.com/office/drawing/2014/main" val="2000130386"/>
                    </a:ext>
                  </a:extLst>
                </a:gridCol>
                <a:gridCol w="941583">
                  <a:extLst>
                    <a:ext uri="{9D8B030D-6E8A-4147-A177-3AD203B41FA5}">
                      <a16:colId xmlns:a16="http://schemas.microsoft.com/office/drawing/2014/main" val="1040548644"/>
                    </a:ext>
                  </a:extLst>
                </a:gridCol>
                <a:gridCol w="1371867">
                  <a:extLst>
                    <a:ext uri="{9D8B030D-6E8A-4147-A177-3AD203B41FA5}">
                      <a16:colId xmlns:a16="http://schemas.microsoft.com/office/drawing/2014/main" val="318760553"/>
                    </a:ext>
                  </a:extLst>
                </a:gridCol>
              </a:tblGrid>
              <a:tr h="158750">
                <a:tc>
                  <a:txBody>
                    <a:bodyPr/>
                    <a:lstStyle/>
                    <a:p>
                      <a:pPr marL="0" algn="ctr" defTabSz="914400" rtl="0" eaLnBrk="1" latinLnBrk="0" hangingPunct="1"/>
                      <a:r>
                        <a:rPr lang="en-IN" sz="1800" b="1" kern="1200" dirty="0">
                          <a:solidFill>
                            <a:schemeClr val="tx1"/>
                          </a:solidFill>
                          <a:effectLst/>
                          <a:latin typeface="+mn-lt"/>
                          <a:ea typeface="+mn-ea"/>
                          <a:cs typeface="+mn-cs"/>
                        </a:rPr>
                        <a:t>State</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marL="0" algn="ctr" defTabSz="914400" rtl="0" eaLnBrk="1" latinLnBrk="0" hangingPunct="1"/>
                      <a:r>
                        <a:rPr lang="en-IN" sz="1800" b="1" kern="1200">
                          <a:solidFill>
                            <a:schemeClr val="tx1"/>
                          </a:solidFill>
                          <a:effectLst/>
                          <a:latin typeface="+mn-lt"/>
                          <a:ea typeface="+mn-ea"/>
                          <a:cs typeface="+mn-cs"/>
                        </a:rPr>
                        <a:t>a</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marL="0" algn="ctr" defTabSz="914400" rtl="0" eaLnBrk="1" latinLnBrk="0" hangingPunct="1"/>
                      <a:r>
                        <a:rPr lang="en-IN" sz="1800" b="1" kern="1200" dirty="0">
                          <a:solidFill>
                            <a:schemeClr val="tx1"/>
                          </a:solidFill>
                          <a:effectLst/>
                          <a:latin typeface="+mn-lt"/>
                          <a:ea typeface="+mn-ea"/>
                          <a:cs typeface="+mn-cs"/>
                        </a:rPr>
                        <a:t>b</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921935140"/>
                  </a:ext>
                </a:extLst>
              </a:tr>
              <a:tr h="0">
                <a:tc>
                  <a:txBody>
                    <a:bodyPr/>
                    <a:lstStyle/>
                    <a:p>
                      <a:pPr marL="0" algn="ctr" defTabSz="914400" rtl="0" eaLnBrk="1" latinLnBrk="0" hangingPunct="1"/>
                      <a:r>
                        <a:rPr lang="en-IN" sz="1800" kern="1200" dirty="0">
                          <a:solidFill>
                            <a:schemeClr val="tx1"/>
                          </a:solidFill>
                          <a:effectLst/>
                          <a:latin typeface="+mn-lt"/>
                          <a:ea typeface="+mn-ea"/>
                          <a:cs typeface="+mn-cs"/>
                        </a:rPr>
                        <a:t>→q0</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marL="0" algn="ctr" defTabSz="914400" rtl="0" eaLnBrk="1" latinLnBrk="0" hangingPunct="1"/>
                      <a:r>
                        <a:rPr lang="en-IN" sz="1800" kern="1200">
                          <a:solidFill>
                            <a:schemeClr val="tx1"/>
                          </a:solidFill>
                          <a:effectLst/>
                          <a:latin typeface="+mn-lt"/>
                          <a:ea typeface="+mn-ea"/>
                          <a:cs typeface="+mn-cs"/>
                        </a:rPr>
                        <a:t>q0</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marL="0" algn="ctr" defTabSz="914400" rtl="0" eaLnBrk="1" latinLnBrk="0" hangingPunct="1"/>
                      <a:r>
                        <a:rPr lang="en-IN" sz="1800" kern="1200">
                          <a:solidFill>
                            <a:schemeClr val="tx1"/>
                          </a:solidFill>
                          <a:effectLst/>
                          <a:latin typeface="+mn-lt"/>
                          <a:ea typeface="+mn-ea"/>
                          <a:cs typeface="+mn-cs"/>
                        </a:rPr>
                        <a:t>{q0, q1}</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575070865"/>
                  </a:ext>
                </a:extLst>
              </a:tr>
              <a:tr h="222250">
                <a:tc>
                  <a:txBody>
                    <a:bodyPr/>
                    <a:lstStyle/>
                    <a:p>
                      <a:pPr marL="0" algn="ctr" defTabSz="914400" rtl="0" eaLnBrk="1" latinLnBrk="0" hangingPunct="1"/>
                      <a:r>
                        <a:rPr lang="en-IN" sz="1800" kern="1200" dirty="0">
                          <a:solidFill>
                            <a:schemeClr val="tx1"/>
                          </a:solidFill>
                          <a:effectLst/>
                          <a:latin typeface="+mn-lt"/>
                          <a:ea typeface="+mn-ea"/>
                          <a:cs typeface="+mn-cs"/>
                        </a:rPr>
                        <a:t>{q0, q1}</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marL="0" algn="ctr" defTabSz="914400" rtl="0" eaLnBrk="1" latinLnBrk="0" hangingPunct="1"/>
                      <a:r>
                        <a:rPr lang="en-IN" sz="1800" kern="1200" dirty="0">
                          <a:solidFill>
                            <a:schemeClr val="tx1"/>
                          </a:solidFill>
                          <a:effectLst/>
                          <a:latin typeface="+mn-lt"/>
                          <a:ea typeface="+mn-ea"/>
                          <a:cs typeface="+mn-cs"/>
                        </a:rPr>
                        <a:t>q0</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marL="0" algn="ctr" defTabSz="914400" rtl="0" eaLnBrk="1" latinLnBrk="0" hangingPunct="1"/>
                      <a:r>
                        <a:rPr lang="en-IN" sz="1800" kern="1200" dirty="0">
                          <a:solidFill>
                            <a:schemeClr val="tx1"/>
                          </a:solidFill>
                          <a:effectLst/>
                          <a:latin typeface="+mn-lt"/>
                          <a:ea typeface="+mn-ea"/>
                          <a:cs typeface="+mn-cs"/>
                        </a:rPr>
                        <a:t>{q0, q1, q2}</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448223524"/>
                  </a:ext>
                </a:extLst>
              </a:tr>
            </a:tbl>
          </a:graphicData>
        </a:graphic>
      </p:graphicFrame>
      <p:sp>
        <p:nvSpPr>
          <p:cNvPr id="8" name="TextBox 7">
            <a:extLst>
              <a:ext uri="{FF2B5EF4-FFF2-40B4-BE49-F238E27FC236}">
                <a16:creationId xmlns:a16="http://schemas.microsoft.com/office/drawing/2014/main" id="{55E27EE8-C0C4-4513-8C05-2A85EC1F4BEA}"/>
              </a:ext>
            </a:extLst>
          </p:cNvPr>
          <p:cNvSpPr txBox="1"/>
          <p:nvPr/>
        </p:nvSpPr>
        <p:spPr>
          <a:xfrm>
            <a:off x="288490" y="2419528"/>
            <a:ext cx="6569509" cy="1200329"/>
          </a:xfrm>
          <a:prstGeom prst="rect">
            <a:avLst/>
          </a:prstGeom>
          <a:noFill/>
        </p:spPr>
        <p:txBody>
          <a:bodyPr wrap="square">
            <a:spAutoFit/>
          </a:bodyPr>
          <a:lstStyle/>
          <a:p>
            <a:pPr algn="l" fontAlgn="base"/>
            <a:r>
              <a:rPr lang="en-US" b="1" i="0" u="sng" dirty="0">
                <a:solidFill>
                  <a:srgbClr val="303030"/>
                </a:solidFill>
                <a:effectLst/>
                <a:latin typeface="roboto condensed" pitchFamily="2" charset="0"/>
              </a:rPr>
              <a:t>Step-04:</a:t>
            </a:r>
            <a:endParaRPr lang="en-US" b="1" i="0" dirty="0">
              <a:solidFill>
                <a:srgbClr val="303030"/>
              </a:solidFill>
              <a:effectLst/>
              <a:latin typeface="roboto condensed" pitchFamily="2" charset="0"/>
            </a:endParaRPr>
          </a:p>
          <a:p>
            <a:pPr algn="l" fontAlgn="base"/>
            <a:r>
              <a:rPr lang="en-US" b="0" i="0" dirty="0">
                <a:solidFill>
                  <a:srgbClr val="303030"/>
                </a:solidFill>
                <a:effectLst/>
                <a:latin typeface="Arimo"/>
              </a:rPr>
              <a:t> </a:t>
            </a:r>
          </a:p>
          <a:p>
            <a:pPr algn="l" fontAlgn="base"/>
            <a:r>
              <a:rPr lang="en-US" b="0" i="0" dirty="0">
                <a:solidFill>
                  <a:srgbClr val="303030"/>
                </a:solidFill>
                <a:effectLst/>
                <a:latin typeface="Arimo"/>
              </a:rPr>
              <a:t>New state present in state Q’ is {q0, q1, q2}.</a:t>
            </a:r>
          </a:p>
          <a:p>
            <a:pPr algn="l" fontAlgn="base"/>
            <a:r>
              <a:rPr lang="en-US" b="0" i="0" dirty="0">
                <a:solidFill>
                  <a:srgbClr val="303030"/>
                </a:solidFill>
                <a:effectLst/>
                <a:latin typeface="Arimo"/>
              </a:rPr>
              <a:t>Add transitions for set of states {q0, q1, q2} to the transition table T’.</a:t>
            </a:r>
          </a:p>
        </p:txBody>
      </p:sp>
      <p:graphicFrame>
        <p:nvGraphicFramePr>
          <p:cNvPr id="9" name="Table 8">
            <a:extLst>
              <a:ext uri="{FF2B5EF4-FFF2-40B4-BE49-F238E27FC236}">
                <a16:creationId xmlns:a16="http://schemas.microsoft.com/office/drawing/2014/main" id="{03969DD4-7435-49E3-BC3D-C6F4B702B86B}"/>
              </a:ext>
            </a:extLst>
          </p:cNvPr>
          <p:cNvGraphicFramePr>
            <a:graphicFrameLocks noGrp="1"/>
          </p:cNvGraphicFramePr>
          <p:nvPr>
            <p:extLst>
              <p:ext uri="{D42A27DB-BD31-4B8C-83A1-F6EECF244321}">
                <p14:modId xmlns:p14="http://schemas.microsoft.com/office/powerpoint/2010/main" val="247887617"/>
              </p:ext>
            </p:extLst>
          </p:nvPr>
        </p:nvGraphicFramePr>
        <p:xfrm>
          <a:off x="7849550" y="2677160"/>
          <a:ext cx="4094064" cy="1503680"/>
        </p:xfrm>
        <a:graphic>
          <a:graphicData uri="http://schemas.openxmlformats.org/drawingml/2006/table">
            <a:tbl>
              <a:tblPr/>
              <a:tblGrid>
                <a:gridCol w="1474851">
                  <a:extLst>
                    <a:ext uri="{9D8B030D-6E8A-4147-A177-3AD203B41FA5}">
                      <a16:colId xmlns:a16="http://schemas.microsoft.com/office/drawing/2014/main" val="2340354854"/>
                    </a:ext>
                  </a:extLst>
                </a:gridCol>
                <a:gridCol w="1307735">
                  <a:extLst>
                    <a:ext uri="{9D8B030D-6E8A-4147-A177-3AD203B41FA5}">
                      <a16:colId xmlns:a16="http://schemas.microsoft.com/office/drawing/2014/main" val="770096633"/>
                    </a:ext>
                  </a:extLst>
                </a:gridCol>
                <a:gridCol w="1311478">
                  <a:extLst>
                    <a:ext uri="{9D8B030D-6E8A-4147-A177-3AD203B41FA5}">
                      <a16:colId xmlns:a16="http://schemas.microsoft.com/office/drawing/2014/main" val="3972600779"/>
                    </a:ext>
                  </a:extLst>
                </a:gridCol>
              </a:tblGrid>
              <a:tr h="158750">
                <a:tc>
                  <a:txBody>
                    <a:bodyPr/>
                    <a:lstStyle/>
                    <a:p>
                      <a:pPr algn="ctr"/>
                      <a:r>
                        <a:rPr lang="en-IN" sz="1800" b="1" kern="1200" dirty="0">
                          <a:solidFill>
                            <a:schemeClr val="tx1"/>
                          </a:solidFill>
                          <a:effectLst/>
                          <a:latin typeface="+mn-lt"/>
                          <a:ea typeface="+mn-ea"/>
                          <a:cs typeface="+mn-cs"/>
                        </a:rPr>
                        <a:t>State </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b="1" kern="1200" dirty="0">
                          <a:solidFill>
                            <a:schemeClr val="tx1"/>
                          </a:solidFill>
                          <a:effectLst/>
                          <a:latin typeface="+mn-lt"/>
                          <a:ea typeface="+mn-ea"/>
                          <a:cs typeface="+mn-cs"/>
                        </a:rPr>
                        <a:t>a</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b="1" kern="1200" dirty="0">
                          <a:solidFill>
                            <a:schemeClr val="tx1"/>
                          </a:solidFill>
                          <a:effectLst/>
                          <a:latin typeface="+mn-lt"/>
                          <a:ea typeface="+mn-ea"/>
                          <a:cs typeface="+mn-cs"/>
                        </a:rPr>
                        <a:t>b</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863058799"/>
                  </a:ext>
                </a:extLst>
              </a:tr>
              <a:tr h="0">
                <a:tc>
                  <a:txBody>
                    <a:bodyPr/>
                    <a:lstStyle/>
                    <a:p>
                      <a:pPr algn="ctr"/>
                      <a:r>
                        <a:rPr lang="en-IN" sz="1800" kern="1200" dirty="0">
                          <a:solidFill>
                            <a:schemeClr val="tx1"/>
                          </a:solidFill>
                          <a:effectLst/>
                          <a:latin typeface="+mn-lt"/>
                          <a:ea typeface="+mn-ea"/>
                          <a:cs typeface="+mn-cs"/>
                        </a:rPr>
                        <a:t>→q0</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kern="1200">
                          <a:solidFill>
                            <a:schemeClr val="tx1"/>
                          </a:solidFill>
                          <a:effectLst/>
                          <a:latin typeface="+mn-lt"/>
                          <a:ea typeface="+mn-ea"/>
                          <a:cs typeface="+mn-cs"/>
                        </a:rPr>
                        <a:t>q0</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kern="1200">
                          <a:solidFill>
                            <a:schemeClr val="tx1"/>
                          </a:solidFill>
                          <a:effectLst/>
                          <a:latin typeface="+mn-lt"/>
                          <a:ea typeface="+mn-ea"/>
                          <a:cs typeface="+mn-cs"/>
                        </a:rPr>
                        <a:t>{q0, q1}</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942195210"/>
                  </a:ext>
                </a:extLst>
              </a:tr>
              <a:tr h="222250">
                <a:tc>
                  <a:txBody>
                    <a:bodyPr/>
                    <a:lstStyle/>
                    <a:p>
                      <a:pPr algn="ctr"/>
                      <a:r>
                        <a:rPr lang="en-IN" sz="1800" kern="1200">
                          <a:solidFill>
                            <a:schemeClr val="tx1"/>
                          </a:solidFill>
                          <a:effectLst/>
                          <a:latin typeface="+mn-lt"/>
                          <a:ea typeface="+mn-ea"/>
                          <a:cs typeface="+mn-cs"/>
                        </a:rPr>
                        <a:t>{q0, q1}</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kern="1200" dirty="0">
                          <a:solidFill>
                            <a:schemeClr val="tx1"/>
                          </a:solidFill>
                          <a:effectLst/>
                          <a:latin typeface="+mn-lt"/>
                          <a:ea typeface="+mn-ea"/>
                          <a:cs typeface="+mn-cs"/>
                        </a:rPr>
                        <a:t>q0</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kern="1200" dirty="0">
                          <a:solidFill>
                            <a:schemeClr val="tx1"/>
                          </a:solidFill>
                          <a:effectLst/>
                          <a:latin typeface="+mn-lt"/>
                          <a:ea typeface="+mn-ea"/>
                          <a:cs typeface="+mn-cs"/>
                        </a:rPr>
                        <a:t>{q0, q1, q2}</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802124418"/>
                  </a:ext>
                </a:extLst>
              </a:tr>
              <a:tr h="222250">
                <a:tc>
                  <a:txBody>
                    <a:bodyPr/>
                    <a:lstStyle/>
                    <a:p>
                      <a:pPr algn="ctr"/>
                      <a:r>
                        <a:rPr lang="en-IN" sz="1800" kern="1200">
                          <a:solidFill>
                            <a:schemeClr val="tx1"/>
                          </a:solidFill>
                          <a:effectLst/>
                          <a:latin typeface="+mn-lt"/>
                          <a:ea typeface="+mn-ea"/>
                          <a:cs typeface="+mn-cs"/>
                        </a:rPr>
                        <a:t>{q0, q1, q2}</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kern="1200" dirty="0">
                          <a:solidFill>
                            <a:schemeClr val="tx1"/>
                          </a:solidFill>
                          <a:effectLst/>
                          <a:latin typeface="+mn-lt"/>
                          <a:ea typeface="+mn-ea"/>
                          <a:cs typeface="+mn-cs"/>
                        </a:rPr>
                        <a:t>q0</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kern="1200" dirty="0">
                          <a:solidFill>
                            <a:schemeClr val="tx1"/>
                          </a:solidFill>
                          <a:effectLst/>
                          <a:latin typeface="+mn-lt"/>
                          <a:ea typeface="+mn-ea"/>
                          <a:cs typeface="+mn-cs"/>
                        </a:rPr>
                        <a:t>{q0, q1, q2}</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483843610"/>
                  </a:ext>
                </a:extLst>
              </a:tr>
            </a:tbl>
          </a:graphicData>
        </a:graphic>
      </p:graphicFrame>
      <p:sp>
        <p:nvSpPr>
          <p:cNvPr id="11" name="TextBox 10">
            <a:extLst>
              <a:ext uri="{FF2B5EF4-FFF2-40B4-BE49-F238E27FC236}">
                <a16:creationId xmlns:a16="http://schemas.microsoft.com/office/drawing/2014/main" id="{4EE52CCB-F657-4CDA-8DE8-6866B7945FAA}"/>
              </a:ext>
            </a:extLst>
          </p:cNvPr>
          <p:cNvSpPr txBox="1"/>
          <p:nvPr/>
        </p:nvSpPr>
        <p:spPr>
          <a:xfrm>
            <a:off x="283678" y="3773860"/>
            <a:ext cx="7412522" cy="1477328"/>
          </a:xfrm>
          <a:prstGeom prst="rect">
            <a:avLst/>
          </a:prstGeom>
          <a:noFill/>
        </p:spPr>
        <p:txBody>
          <a:bodyPr wrap="square">
            <a:spAutoFit/>
          </a:bodyPr>
          <a:lstStyle/>
          <a:p>
            <a:pPr algn="l" fontAlgn="base"/>
            <a:r>
              <a:rPr lang="en-US" b="1" i="0" u="sng" dirty="0">
                <a:solidFill>
                  <a:srgbClr val="303030"/>
                </a:solidFill>
                <a:effectLst/>
                <a:latin typeface="roboto condensed" pitchFamily="2" charset="0"/>
              </a:rPr>
              <a:t>Step-05:</a:t>
            </a:r>
            <a:endParaRPr lang="en-US" b="1" i="0" dirty="0">
              <a:solidFill>
                <a:srgbClr val="303030"/>
              </a:solidFill>
              <a:effectLst/>
              <a:latin typeface="roboto condensed" pitchFamily="2" charset="0"/>
            </a:endParaRPr>
          </a:p>
          <a:p>
            <a:pPr algn="l" fontAlgn="base"/>
            <a:r>
              <a:rPr lang="en-US" b="0" i="0" dirty="0">
                <a:solidFill>
                  <a:srgbClr val="303030"/>
                </a:solidFill>
                <a:effectLst/>
                <a:latin typeface="Arimo"/>
              </a:rPr>
              <a:t> </a:t>
            </a:r>
          </a:p>
          <a:p>
            <a:pPr algn="l" fontAlgn="base"/>
            <a:r>
              <a:rPr lang="en-US" b="0" i="0" dirty="0">
                <a:solidFill>
                  <a:srgbClr val="303030"/>
                </a:solidFill>
                <a:effectLst/>
                <a:latin typeface="Arimo"/>
              </a:rPr>
              <a:t>Since no new states are left to be added in the transition table T’, so we stop.</a:t>
            </a:r>
          </a:p>
          <a:p>
            <a:pPr algn="l" fontAlgn="base"/>
            <a:r>
              <a:rPr lang="en-US" b="0" i="0" dirty="0">
                <a:solidFill>
                  <a:srgbClr val="303030"/>
                </a:solidFill>
                <a:effectLst/>
                <a:latin typeface="Arimo"/>
              </a:rPr>
              <a:t>States containing q2 as its component are treated as final states of the DFA</a:t>
            </a:r>
          </a:p>
          <a:p>
            <a:pPr fontAlgn="base"/>
            <a:r>
              <a:rPr lang="en-US" dirty="0"/>
              <a:t>Finally, Transition table for Deterministic Finite Automata (DFA) is-</a:t>
            </a:r>
            <a:endParaRPr lang="en-US" b="0" i="0" dirty="0">
              <a:solidFill>
                <a:srgbClr val="303030"/>
              </a:solidFill>
              <a:effectLst/>
              <a:latin typeface="Arimo"/>
            </a:endParaRPr>
          </a:p>
        </p:txBody>
      </p:sp>
      <p:graphicFrame>
        <p:nvGraphicFramePr>
          <p:cNvPr id="12" name="Table 11">
            <a:extLst>
              <a:ext uri="{FF2B5EF4-FFF2-40B4-BE49-F238E27FC236}">
                <a16:creationId xmlns:a16="http://schemas.microsoft.com/office/drawing/2014/main" id="{139646FF-C42E-4FB3-8765-FBA8EA15CCDB}"/>
              </a:ext>
            </a:extLst>
          </p:cNvPr>
          <p:cNvGraphicFramePr>
            <a:graphicFrameLocks noGrp="1"/>
          </p:cNvGraphicFramePr>
          <p:nvPr>
            <p:extLst>
              <p:ext uri="{D42A27DB-BD31-4B8C-83A1-F6EECF244321}">
                <p14:modId xmlns:p14="http://schemas.microsoft.com/office/powerpoint/2010/main" val="2360454166"/>
              </p:ext>
            </p:extLst>
          </p:nvPr>
        </p:nvGraphicFramePr>
        <p:xfrm>
          <a:off x="914400" y="5251188"/>
          <a:ext cx="4267200" cy="1503680"/>
        </p:xfrm>
        <a:graphic>
          <a:graphicData uri="http://schemas.openxmlformats.org/drawingml/2006/table">
            <a:tbl>
              <a:tblPr/>
              <a:tblGrid>
                <a:gridCol w="1537222">
                  <a:extLst>
                    <a:ext uri="{9D8B030D-6E8A-4147-A177-3AD203B41FA5}">
                      <a16:colId xmlns:a16="http://schemas.microsoft.com/office/drawing/2014/main" val="2340354854"/>
                    </a:ext>
                  </a:extLst>
                </a:gridCol>
                <a:gridCol w="1363038">
                  <a:extLst>
                    <a:ext uri="{9D8B030D-6E8A-4147-A177-3AD203B41FA5}">
                      <a16:colId xmlns:a16="http://schemas.microsoft.com/office/drawing/2014/main" val="770096633"/>
                    </a:ext>
                  </a:extLst>
                </a:gridCol>
                <a:gridCol w="1366940">
                  <a:extLst>
                    <a:ext uri="{9D8B030D-6E8A-4147-A177-3AD203B41FA5}">
                      <a16:colId xmlns:a16="http://schemas.microsoft.com/office/drawing/2014/main" val="3972600779"/>
                    </a:ext>
                  </a:extLst>
                </a:gridCol>
              </a:tblGrid>
              <a:tr h="158750">
                <a:tc>
                  <a:txBody>
                    <a:bodyPr/>
                    <a:lstStyle/>
                    <a:p>
                      <a:pPr algn="ctr"/>
                      <a:r>
                        <a:rPr lang="en-IN" sz="1800" b="1" kern="1200" dirty="0">
                          <a:solidFill>
                            <a:schemeClr val="tx1"/>
                          </a:solidFill>
                          <a:effectLst/>
                          <a:latin typeface="+mn-lt"/>
                          <a:ea typeface="+mn-ea"/>
                          <a:cs typeface="+mn-cs"/>
                        </a:rPr>
                        <a:t>State </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b="1" kern="1200" dirty="0">
                          <a:solidFill>
                            <a:schemeClr val="tx1"/>
                          </a:solidFill>
                          <a:effectLst/>
                          <a:latin typeface="+mn-lt"/>
                          <a:ea typeface="+mn-ea"/>
                          <a:cs typeface="+mn-cs"/>
                        </a:rPr>
                        <a:t>a</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b="1" kern="1200" dirty="0">
                          <a:solidFill>
                            <a:schemeClr val="tx1"/>
                          </a:solidFill>
                          <a:effectLst/>
                          <a:latin typeface="+mn-lt"/>
                          <a:ea typeface="+mn-ea"/>
                          <a:cs typeface="+mn-cs"/>
                        </a:rPr>
                        <a:t>b</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863058799"/>
                  </a:ext>
                </a:extLst>
              </a:tr>
              <a:tr h="0">
                <a:tc>
                  <a:txBody>
                    <a:bodyPr/>
                    <a:lstStyle/>
                    <a:p>
                      <a:pPr algn="ctr"/>
                      <a:r>
                        <a:rPr lang="en-IN" sz="1800" kern="1200" dirty="0">
                          <a:solidFill>
                            <a:schemeClr val="tx1"/>
                          </a:solidFill>
                          <a:effectLst/>
                          <a:latin typeface="+mn-lt"/>
                          <a:ea typeface="+mn-ea"/>
                          <a:cs typeface="+mn-cs"/>
                        </a:rPr>
                        <a:t>→q0</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kern="1200">
                          <a:solidFill>
                            <a:schemeClr val="tx1"/>
                          </a:solidFill>
                          <a:effectLst/>
                          <a:latin typeface="+mn-lt"/>
                          <a:ea typeface="+mn-ea"/>
                          <a:cs typeface="+mn-cs"/>
                        </a:rPr>
                        <a:t>q0</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kern="1200">
                          <a:solidFill>
                            <a:schemeClr val="tx1"/>
                          </a:solidFill>
                          <a:effectLst/>
                          <a:latin typeface="+mn-lt"/>
                          <a:ea typeface="+mn-ea"/>
                          <a:cs typeface="+mn-cs"/>
                        </a:rPr>
                        <a:t>{q0, q1}</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942195210"/>
                  </a:ext>
                </a:extLst>
              </a:tr>
              <a:tr h="222250">
                <a:tc>
                  <a:txBody>
                    <a:bodyPr/>
                    <a:lstStyle/>
                    <a:p>
                      <a:pPr algn="ctr"/>
                      <a:r>
                        <a:rPr lang="en-IN" sz="1800" kern="1200">
                          <a:solidFill>
                            <a:schemeClr val="tx1"/>
                          </a:solidFill>
                          <a:effectLst/>
                          <a:latin typeface="+mn-lt"/>
                          <a:ea typeface="+mn-ea"/>
                          <a:cs typeface="+mn-cs"/>
                        </a:rPr>
                        <a:t>{q0, q1}</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kern="1200" dirty="0">
                          <a:solidFill>
                            <a:schemeClr val="tx1"/>
                          </a:solidFill>
                          <a:effectLst/>
                          <a:latin typeface="+mn-lt"/>
                          <a:ea typeface="+mn-ea"/>
                          <a:cs typeface="+mn-cs"/>
                        </a:rPr>
                        <a:t>q0</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kern="1200" dirty="0">
                          <a:solidFill>
                            <a:schemeClr val="tx1"/>
                          </a:solidFill>
                          <a:effectLst/>
                          <a:latin typeface="+mn-lt"/>
                          <a:ea typeface="+mn-ea"/>
                          <a:cs typeface="+mn-cs"/>
                        </a:rPr>
                        <a:t>*{q0, q1, q2}</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802124418"/>
                  </a:ext>
                </a:extLst>
              </a:tr>
              <a:tr h="222250">
                <a:tc>
                  <a:txBody>
                    <a:bodyPr/>
                    <a:lstStyle/>
                    <a:p>
                      <a:pPr algn="ctr"/>
                      <a:r>
                        <a:rPr lang="en-IN" sz="1800" kern="1200" dirty="0">
                          <a:solidFill>
                            <a:schemeClr val="tx1"/>
                          </a:solidFill>
                          <a:effectLst/>
                          <a:latin typeface="+mn-lt"/>
                          <a:ea typeface="+mn-ea"/>
                          <a:cs typeface="+mn-cs"/>
                        </a:rPr>
                        <a:t>*{q0, q1, q2}</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kern="1200" dirty="0">
                          <a:solidFill>
                            <a:schemeClr val="tx1"/>
                          </a:solidFill>
                          <a:effectLst/>
                          <a:latin typeface="+mn-lt"/>
                          <a:ea typeface="+mn-ea"/>
                          <a:cs typeface="+mn-cs"/>
                        </a:rPr>
                        <a:t>q0</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1800" kern="1200" dirty="0">
                          <a:solidFill>
                            <a:schemeClr val="tx1"/>
                          </a:solidFill>
                          <a:effectLst/>
                          <a:latin typeface="+mn-lt"/>
                          <a:ea typeface="+mn-ea"/>
                          <a:cs typeface="+mn-cs"/>
                        </a:rPr>
                        <a:t>*{q0, q1, q2}</a:t>
                      </a:r>
                    </a:p>
                  </a:txBody>
                  <a:tcPr marL="63500" marR="63500" marT="50800" marB="508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483843610"/>
                  </a:ext>
                </a:extLst>
              </a:tr>
            </a:tbl>
          </a:graphicData>
        </a:graphic>
      </p:graphicFrame>
      <p:pic>
        <p:nvPicPr>
          <p:cNvPr id="14" name="Picture 13">
            <a:extLst>
              <a:ext uri="{FF2B5EF4-FFF2-40B4-BE49-F238E27FC236}">
                <a16:creationId xmlns:a16="http://schemas.microsoft.com/office/drawing/2014/main" id="{86B53170-A189-4099-BDD0-B54C31F9DBE4}"/>
              </a:ext>
            </a:extLst>
          </p:cNvPr>
          <p:cNvPicPr>
            <a:picLocks noChangeAspect="1"/>
          </p:cNvPicPr>
          <p:nvPr/>
        </p:nvPicPr>
        <p:blipFill>
          <a:blip r:embed="rId2"/>
          <a:stretch>
            <a:fillRect/>
          </a:stretch>
        </p:blipFill>
        <p:spPr>
          <a:xfrm>
            <a:off x="7514674" y="4572000"/>
            <a:ext cx="4591708" cy="2097145"/>
          </a:xfrm>
          <a:prstGeom prst="rect">
            <a:avLst/>
          </a:prstGeom>
        </p:spPr>
      </p:pic>
    </p:spTree>
    <p:extLst>
      <p:ext uri="{BB962C8B-B14F-4D97-AF65-F5344CB8AC3E}">
        <p14:creationId xmlns:p14="http://schemas.microsoft.com/office/powerpoint/2010/main" val="422417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FFCE-B532-4E8D-95AB-537389B6F54D}"/>
              </a:ext>
            </a:extLst>
          </p:cNvPr>
          <p:cNvSpPr>
            <a:spLocks noGrp="1"/>
          </p:cNvSpPr>
          <p:nvPr>
            <p:ph type="title"/>
          </p:nvPr>
        </p:nvSpPr>
        <p:spPr/>
        <p:txBody>
          <a:bodyPr>
            <a:normAutofit/>
          </a:bodyPr>
          <a:lstStyle/>
          <a:p>
            <a:r>
              <a:rPr lang="en-IN" u="sng" dirty="0"/>
              <a:t>Problem-2, 3:</a:t>
            </a:r>
            <a:endParaRPr lang="en-IN" dirty="0"/>
          </a:p>
        </p:txBody>
      </p:sp>
      <p:pic>
        <p:nvPicPr>
          <p:cNvPr id="3074" name="Picture 2">
            <a:extLst>
              <a:ext uri="{FF2B5EF4-FFF2-40B4-BE49-F238E27FC236}">
                <a16:creationId xmlns:a16="http://schemas.microsoft.com/office/drawing/2014/main" id="{BDB95250-4C2D-481A-85CA-271E5E487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219200"/>
            <a:ext cx="35147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AFE45C6-CF28-420B-8B89-271A8BEB3908}"/>
              </a:ext>
            </a:extLst>
          </p:cNvPr>
          <p:cNvPicPr>
            <a:picLocks noChangeAspect="1"/>
          </p:cNvPicPr>
          <p:nvPr/>
        </p:nvPicPr>
        <p:blipFill>
          <a:blip r:embed="rId3"/>
          <a:stretch>
            <a:fillRect/>
          </a:stretch>
        </p:blipFill>
        <p:spPr>
          <a:xfrm>
            <a:off x="6172200" y="1600200"/>
            <a:ext cx="4629388" cy="1968601"/>
          </a:xfrm>
          <a:prstGeom prst="rect">
            <a:avLst/>
          </a:prstGeom>
        </p:spPr>
      </p:pic>
      <p:pic>
        <p:nvPicPr>
          <p:cNvPr id="3076" name="Picture 4">
            <a:extLst>
              <a:ext uri="{FF2B5EF4-FFF2-40B4-BE49-F238E27FC236}">
                <a16:creationId xmlns:a16="http://schemas.microsoft.com/office/drawing/2014/main" id="{D007370D-E3D7-40DE-BD26-A0F569A12F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733799"/>
            <a:ext cx="31337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672CD2A-7CDE-4624-98F4-0DBA15C2D3ED}"/>
              </a:ext>
            </a:extLst>
          </p:cNvPr>
          <p:cNvPicPr>
            <a:picLocks noChangeAspect="1"/>
          </p:cNvPicPr>
          <p:nvPr/>
        </p:nvPicPr>
        <p:blipFill>
          <a:blip r:embed="rId5"/>
          <a:stretch>
            <a:fillRect/>
          </a:stretch>
        </p:blipFill>
        <p:spPr>
          <a:xfrm>
            <a:off x="6781800" y="3678454"/>
            <a:ext cx="3943553" cy="2991004"/>
          </a:xfrm>
          <a:prstGeom prst="rect">
            <a:avLst/>
          </a:prstGeom>
        </p:spPr>
      </p:pic>
    </p:spTree>
    <p:extLst>
      <p:ext uri="{BB962C8B-B14F-4D97-AF65-F5344CB8AC3E}">
        <p14:creationId xmlns:p14="http://schemas.microsoft.com/office/powerpoint/2010/main" val="309172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500"/>
                                        <p:tgtEl>
                                          <p:spTgt spid="30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218A5-3476-4A35-A882-DABB28E72ED0}"/>
              </a:ext>
            </a:extLst>
          </p:cNvPr>
          <p:cNvSpPr>
            <a:spLocks noGrp="1"/>
          </p:cNvSpPr>
          <p:nvPr>
            <p:ph type="title"/>
          </p:nvPr>
        </p:nvSpPr>
        <p:spPr/>
        <p:txBody>
          <a:bodyPr/>
          <a:lstStyle/>
          <a:p>
            <a:endParaRPr lang="en-IN" dirty="0"/>
          </a:p>
        </p:txBody>
      </p:sp>
      <p:pic>
        <p:nvPicPr>
          <p:cNvPr id="4098" name="Picture 2" descr="Conversion from NFA to DFA">
            <a:extLst>
              <a:ext uri="{FF2B5EF4-FFF2-40B4-BE49-F238E27FC236}">
                <a16:creationId xmlns:a16="http://schemas.microsoft.com/office/drawing/2014/main" id="{4088F012-9C71-475E-A960-7FD0CF037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23" y="1066800"/>
            <a:ext cx="5185878" cy="13318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onversion from NFA to DFA">
            <a:extLst>
              <a:ext uri="{FF2B5EF4-FFF2-40B4-BE49-F238E27FC236}">
                <a16:creationId xmlns:a16="http://schemas.microsoft.com/office/drawing/2014/main" id="{A817980E-E081-496A-9100-DB4094019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1" y="228600"/>
            <a:ext cx="4998627" cy="282908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onversion from NFA to DFA">
            <a:extLst>
              <a:ext uri="{FF2B5EF4-FFF2-40B4-BE49-F238E27FC236}">
                <a16:creationId xmlns:a16="http://schemas.microsoft.com/office/drawing/2014/main" id="{8B8E6B95-D6D8-4F91-8753-1A0E4A27F3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4248309"/>
            <a:ext cx="4467225" cy="162877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onversion from NFA to DFA">
            <a:extLst>
              <a:ext uri="{FF2B5EF4-FFF2-40B4-BE49-F238E27FC236}">
                <a16:creationId xmlns:a16="http://schemas.microsoft.com/office/drawing/2014/main" id="{DBABEFEC-610F-468D-A026-4D9D522CCA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3907" y="3331212"/>
            <a:ext cx="4648200" cy="343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30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fade">
                                      <p:cBhvr>
                                        <p:cTn id="12" dur="500"/>
                                        <p:tgtEl>
                                          <p:spTgt spid="41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4"/>
                                        </p:tgtEl>
                                        <p:attrNameLst>
                                          <p:attrName>style.visibility</p:attrName>
                                        </p:attrNameLst>
                                      </p:cBhvr>
                                      <p:to>
                                        <p:strVal val="visible"/>
                                      </p:to>
                                    </p:set>
                                    <p:animEffect transition="in" filter="fade">
                                      <p:cBhvr>
                                        <p:cTn id="17" dur="500"/>
                                        <p:tgtEl>
                                          <p:spTgt spid="410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06"/>
                                        </p:tgtEl>
                                        <p:attrNameLst>
                                          <p:attrName>style.visibility</p:attrName>
                                        </p:attrNameLst>
                                      </p:cBhvr>
                                      <p:to>
                                        <p:strVal val="visible"/>
                                      </p:to>
                                    </p:set>
                                    <p:animEffect transition="in" filter="fade">
                                      <p:cBhvr>
                                        <p:cTn id="22" dur="500"/>
                                        <p:tgtEl>
                                          <p:spTgt spid="4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F5706-AF1C-42B4-95AA-41D1459EB506}"/>
              </a:ext>
            </a:extLst>
          </p:cNvPr>
          <p:cNvSpPr>
            <a:spLocks noGrp="1"/>
          </p:cNvSpPr>
          <p:nvPr>
            <p:ph type="title"/>
          </p:nvPr>
        </p:nvSpPr>
        <p:spPr/>
        <p:txBody>
          <a:bodyPr/>
          <a:lstStyle/>
          <a:p>
            <a:r>
              <a:rPr lang="en-IN" dirty="0"/>
              <a:t>Important Points-</a:t>
            </a:r>
          </a:p>
        </p:txBody>
      </p:sp>
      <p:sp>
        <p:nvSpPr>
          <p:cNvPr id="3" name="Content Placeholder 2">
            <a:extLst>
              <a:ext uri="{FF2B5EF4-FFF2-40B4-BE49-F238E27FC236}">
                <a16:creationId xmlns:a16="http://schemas.microsoft.com/office/drawing/2014/main" id="{65BAE37B-4A83-4477-BCF5-7E097FF39E8C}"/>
              </a:ext>
            </a:extLst>
          </p:cNvPr>
          <p:cNvSpPr>
            <a:spLocks noGrp="1"/>
          </p:cNvSpPr>
          <p:nvPr>
            <p:ph idx="1"/>
          </p:nvPr>
        </p:nvSpPr>
        <p:spPr/>
        <p:txBody>
          <a:bodyPr>
            <a:normAutofit fontScale="92500" lnSpcReduction="10000"/>
          </a:bodyPr>
          <a:lstStyle/>
          <a:p>
            <a:pPr marL="0" indent="0">
              <a:buNone/>
            </a:pPr>
            <a:r>
              <a:rPr lang="en-US" dirty="0"/>
              <a:t>It is important to note the following points when converting a given NFA into a DFA-</a:t>
            </a:r>
          </a:p>
          <a:p>
            <a:pPr marL="0" indent="0">
              <a:buNone/>
            </a:pPr>
            <a:r>
              <a:rPr lang="en-US" b="1" dirty="0"/>
              <a:t>Note-01:</a:t>
            </a:r>
          </a:p>
          <a:p>
            <a:r>
              <a:rPr lang="en-US" dirty="0"/>
              <a:t>After conversion, the number of states in the resulting DFA may or may not be same as NFA.</a:t>
            </a:r>
          </a:p>
          <a:p>
            <a:r>
              <a:rPr lang="en-US" dirty="0"/>
              <a:t>The maximum number of states that may be present in the DFA are 2</a:t>
            </a:r>
            <a:r>
              <a:rPr lang="en-US" baseline="30000" dirty="0"/>
              <a:t>Number of states in the NFA</a:t>
            </a:r>
            <a:r>
              <a:rPr lang="en-US" dirty="0"/>
              <a:t>.</a:t>
            </a:r>
          </a:p>
          <a:p>
            <a:pPr marL="0" indent="0">
              <a:buNone/>
            </a:pPr>
            <a:r>
              <a:rPr lang="en-US" b="1" dirty="0"/>
              <a:t>Note-02:</a:t>
            </a:r>
          </a:p>
          <a:p>
            <a:r>
              <a:rPr lang="en-US" dirty="0"/>
              <a:t> In general, the following relationship exists between the number of states in the NFA and DFA-</a:t>
            </a:r>
          </a:p>
          <a:p>
            <a:pPr marL="1714500" lvl="4" indent="0">
              <a:buNone/>
            </a:pPr>
            <a:r>
              <a:rPr lang="en-IN" sz="2600" b="1" dirty="0">
                <a:solidFill>
                  <a:srgbClr val="C00000"/>
                </a:solidFill>
              </a:rPr>
              <a:t>1 &lt;= n &lt;= 2</a:t>
            </a:r>
            <a:r>
              <a:rPr lang="en-IN" sz="2600" b="1" baseline="30000" dirty="0">
                <a:solidFill>
                  <a:srgbClr val="C00000"/>
                </a:solidFill>
              </a:rPr>
              <a:t>m</a:t>
            </a:r>
            <a:endParaRPr lang="en-US" sz="2600" dirty="0">
              <a:solidFill>
                <a:srgbClr val="C00000"/>
              </a:solidFill>
            </a:endParaRPr>
          </a:p>
          <a:p>
            <a:pPr algn="l" fontAlgn="base"/>
            <a:r>
              <a:rPr lang="en-US" b="0" i="0" dirty="0">
                <a:solidFill>
                  <a:srgbClr val="303030"/>
                </a:solidFill>
                <a:effectLst/>
                <a:latin typeface="Arimo"/>
              </a:rPr>
              <a:t>Here,</a:t>
            </a:r>
          </a:p>
          <a:p>
            <a:pPr lvl="1" fontAlgn="base"/>
            <a:r>
              <a:rPr lang="en-US" b="0" i="0" dirty="0">
                <a:solidFill>
                  <a:srgbClr val="303030"/>
                </a:solidFill>
                <a:effectLst/>
                <a:latin typeface="Arimo"/>
              </a:rPr>
              <a:t>n = Number of states in the DFA</a:t>
            </a:r>
          </a:p>
          <a:p>
            <a:pPr lvl="1" fontAlgn="base"/>
            <a:r>
              <a:rPr lang="en-US" b="0" i="0" dirty="0">
                <a:solidFill>
                  <a:srgbClr val="303030"/>
                </a:solidFill>
                <a:effectLst/>
                <a:latin typeface="Arimo"/>
              </a:rPr>
              <a:t>m = Number of states in the NFA</a:t>
            </a:r>
          </a:p>
          <a:p>
            <a:pPr marL="0" indent="0" algn="l" fontAlgn="base">
              <a:buNone/>
            </a:pPr>
            <a:r>
              <a:rPr lang="en-US" b="1" i="0" dirty="0">
                <a:solidFill>
                  <a:srgbClr val="303030"/>
                </a:solidFill>
                <a:effectLst/>
                <a:latin typeface="roboto condensed" pitchFamily="2" charset="0"/>
              </a:rPr>
              <a:t>Note-03:</a:t>
            </a:r>
            <a:endParaRPr lang="en-US" b="0" i="0" dirty="0">
              <a:solidFill>
                <a:srgbClr val="303030"/>
              </a:solidFill>
              <a:effectLst/>
              <a:latin typeface="Arimo"/>
            </a:endParaRPr>
          </a:p>
          <a:p>
            <a:pPr algn="l" fontAlgn="base">
              <a:buFont typeface="Arial" panose="020B0604020202020204" pitchFamily="34" charset="0"/>
              <a:buChar char="•"/>
            </a:pPr>
            <a:r>
              <a:rPr lang="en-US" b="0" i="0" dirty="0">
                <a:solidFill>
                  <a:srgbClr val="303030"/>
                </a:solidFill>
                <a:effectLst/>
                <a:latin typeface="Arimo"/>
              </a:rPr>
              <a:t>In the resulting DFA, all those states that contain the final state(s) of NFA are treated as final states.</a:t>
            </a:r>
          </a:p>
        </p:txBody>
      </p:sp>
    </p:spTree>
    <p:extLst>
      <p:ext uri="{BB962C8B-B14F-4D97-AF65-F5344CB8AC3E}">
        <p14:creationId xmlns:p14="http://schemas.microsoft.com/office/powerpoint/2010/main" val="195941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BFEB-6BF4-4D8D-A4E6-1E99B3EE626D}"/>
              </a:ext>
            </a:extLst>
          </p:cNvPr>
          <p:cNvSpPr>
            <a:spLocks noGrp="1"/>
          </p:cNvSpPr>
          <p:nvPr>
            <p:ph type="title"/>
          </p:nvPr>
        </p:nvSpPr>
        <p:spPr/>
        <p:txBody>
          <a:bodyPr/>
          <a:lstStyle/>
          <a:p>
            <a:r>
              <a:rPr lang="en-IN" dirty="0"/>
              <a:t>Epsilon NFA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67F96F-05AC-4F99-92A6-226130C309CF}"/>
                  </a:ext>
                </a:extLst>
              </p:cNvPr>
              <p:cNvSpPr>
                <a:spLocks noGrp="1"/>
              </p:cNvSpPr>
              <p:nvPr>
                <p:ph idx="1"/>
              </p:nvPr>
            </p:nvSpPr>
            <p:spPr/>
            <p:txBody>
              <a:bodyPr>
                <a:normAutofit/>
              </a:bodyPr>
              <a:lstStyle/>
              <a:p>
                <a:r>
                  <a:rPr lang="en-IN" dirty="0"/>
                  <a:t>An epsilon nondeterministic finite automaton (NFA) has null or epsilon transitions from one state to another. Epsilon NFA is also called a null NFA or an NFA lambda.</a:t>
                </a:r>
              </a:p>
              <a:p>
                <a:endParaRPr lang="en-IN" dirty="0"/>
              </a:p>
              <a:p>
                <a:r>
                  <a:rPr lang="en-IN" dirty="0"/>
                  <a:t>A regular expression for a language forms an epsilon NFA. This epsilon NFA then converts to a simple NFA. We then use the simple NFA to make a deterministic finite automaton (DFA).</a:t>
                </a:r>
              </a:p>
              <a:p>
                <a:pPr algn="l"/>
                <a:r>
                  <a:rPr lang="en-US" b="0" i="0" dirty="0">
                    <a:solidFill>
                      <a:srgbClr val="3D3D4E"/>
                    </a:solidFill>
                    <a:effectLst/>
                    <a:latin typeface="Droid Serif"/>
                  </a:rPr>
                  <a:t>Let's suppose an NFA </a:t>
                </a:r>
                <a:r>
                  <a:rPr lang="en-US" b="0" i="0" dirty="0">
                    <a:solidFill>
                      <a:srgbClr val="3D3D4E"/>
                    </a:solidFill>
                    <a:effectLst/>
                    <a:latin typeface="KaTeX_Main"/>
                  </a:rPr>
                  <a:t>&lt; </a:t>
                </a:r>
                <a:r>
                  <a:rPr lang="en-US" b="0" i="1" dirty="0">
                    <a:solidFill>
                      <a:srgbClr val="3D3D4E"/>
                    </a:solidFill>
                    <a:effectLst/>
                    <a:latin typeface="KaTeX_Math"/>
                  </a:rPr>
                  <a:t>Q</a:t>
                </a:r>
                <a:r>
                  <a:rPr lang="en-US" b="0" i="0" dirty="0">
                    <a:solidFill>
                      <a:srgbClr val="3D3D4E"/>
                    </a:solidFill>
                    <a:effectLst/>
                    <a:latin typeface="KaTeX_Main"/>
                  </a:rPr>
                  <a:t>, Σ, </a:t>
                </a:r>
                <a:r>
                  <a:rPr lang="en-US" b="0" i="1" dirty="0">
                    <a:solidFill>
                      <a:srgbClr val="3D3D4E"/>
                    </a:solidFill>
                    <a:effectLst/>
                    <a:latin typeface="KaTeX_Math"/>
                  </a:rPr>
                  <a:t>q</a:t>
                </a:r>
                <a:r>
                  <a:rPr lang="en-US" b="0" i="0" dirty="0">
                    <a:solidFill>
                      <a:srgbClr val="3D3D4E"/>
                    </a:solidFill>
                    <a:effectLst/>
                    <a:latin typeface="KaTeX_Main"/>
                  </a:rPr>
                  <a:t>0​​, </a:t>
                </a:r>
                <a:r>
                  <a:rPr lang="en-US" b="0" i="1" dirty="0">
                    <a:solidFill>
                      <a:srgbClr val="3D3D4E"/>
                    </a:solidFill>
                    <a:effectLst/>
                    <a:latin typeface="KaTeX_Main"/>
                  </a:rPr>
                  <a:t>F</a:t>
                </a:r>
                <a:r>
                  <a:rPr lang="en-US" b="0" i="0" dirty="0">
                    <a:solidFill>
                      <a:srgbClr val="3D3D4E"/>
                    </a:solidFill>
                    <a:effectLst/>
                    <a:latin typeface="KaTeX_Main"/>
                  </a:rPr>
                  <a:t>, </a:t>
                </a:r>
                <a:r>
                  <a:rPr lang="en-US" b="0" i="1" dirty="0">
                    <a:solidFill>
                      <a:srgbClr val="3D3D4E"/>
                    </a:solidFill>
                    <a:effectLst/>
                    <a:latin typeface="KaTeX_Math"/>
                  </a:rPr>
                  <a:t>δ </a:t>
                </a:r>
                <a:r>
                  <a:rPr lang="en-US" b="0" i="0" dirty="0">
                    <a:solidFill>
                      <a:srgbClr val="3D3D4E"/>
                    </a:solidFill>
                    <a:effectLst/>
                    <a:latin typeface="KaTeX_Main"/>
                  </a:rPr>
                  <a:t>&gt;</a:t>
                </a:r>
                <a:r>
                  <a:rPr lang="en-US" b="0" i="0" dirty="0">
                    <a:solidFill>
                      <a:srgbClr val="3D3D4E"/>
                    </a:solidFill>
                    <a:effectLst/>
                    <a:latin typeface="Droid Serif"/>
                  </a:rPr>
                  <a:t> and </a:t>
                </a:r>
                <a:r>
                  <a:rPr lang="en-US" b="0" i="1" dirty="0">
                    <a:solidFill>
                      <a:srgbClr val="3D3D4E"/>
                    </a:solidFill>
                    <a:effectLst/>
                    <a:latin typeface="KaTeX_Math"/>
                  </a:rPr>
                  <a:t>S</a:t>
                </a:r>
                <a:r>
                  <a:rPr lang="en-US" b="0" i="0" dirty="0">
                    <a:solidFill>
                      <a:srgbClr val="3D3D4E"/>
                    </a:solidFill>
                    <a:effectLst/>
                    <a:latin typeface="KaTeX_Main"/>
                  </a:rPr>
                  <a:t>⊆</a:t>
                </a:r>
                <a:r>
                  <a:rPr lang="en-US" b="0" i="1" dirty="0">
                    <a:solidFill>
                      <a:srgbClr val="3D3D4E"/>
                    </a:solidFill>
                    <a:effectLst/>
                    <a:latin typeface="KaTeX_Math"/>
                  </a:rPr>
                  <a:t>Q</a:t>
                </a:r>
                <a:r>
                  <a:rPr lang="en-US" b="0" i="0" dirty="0">
                    <a:solidFill>
                      <a:srgbClr val="3D3D4E"/>
                    </a:solidFill>
                    <a:effectLst/>
                    <a:latin typeface="Droid Serif"/>
                  </a:rPr>
                  <a:t> is a defined set of states, where:</a:t>
                </a:r>
              </a:p>
              <a:p>
                <a:pPr lvl="1" algn="just"/>
                <a14:m>
                  <m:oMath xmlns:m="http://schemas.openxmlformats.org/officeDocument/2006/math">
                    <m:r>
                      <a:rPr lang="en-US" b="1" i="1" smtClean="0">
                        <a:latin typeface="Cambria Math" panose="02040503050406030204" pitchFamily="18" charset="0"/>
                      </a:rPr>
                      <m:t>𝑸</m:t>
                    </m:r>
                  </m:oMath>
                </a14:m>
                <a:r>
                  <a:rPr lang="en-US" dirty="0"/>
                  <a:t> is finite set of states;</a:t>
                </a:r>
              </a:p>
              <a:p>
                <a:pPr lvl="1" algn="just"/>
                <a14:m>
                  <m:oMath xmlns:m="http://schemas.openxmlformats.org/officeDocument/2006/math">
                    <m:r>
                      <a:rPr lang="el-GR" b="1" i="1">
                        <a:latin typeface="Cambria Math" panose="02040503050406030204" pitchFamily="18" charset="0"/>
                        <a:ea typeface="Cambria Math" panose="02040503050406030204" pitchFamily="18" charset="0"/>
                      </a:rPr>
                      <m:t>𝜮</m:t>
                    </m:r>
                  </m:oMath>
                </a14:m>
                <a:r>
                  <a:rPr lang="en-US" dirty="0"/>
                  <a:t> is finite set of </a:t>
                </a:r>
                <a:r>
                  <a:rPr lang="en-US" i="1" dirty="0"/>
                  <a:t>input symbols called </a:t>
                </a:r>
                <a:r>
                  <a:rPr lang="en-US" i="1" dirty="0">
                    <a:solidFill>
                      <a:srgbClr val="C00000"/>
                    </a:solidFill>
                  </a:rPr>
                  <a:t>Input Alphabets</a:t>
                </a:r>
                <a:r>
                  <a:rPr lang="en-US" dirty="0"/>
                  <a:t>;</a:t>
                </a:r>
              </a:p>
              <a:p>
                <a:pPr lvl="1" algn="just"/>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𝒒</m:t>
                        </m:r>
                      </m:e>
                      <m:sub>
                        <m:r>
                          <a:rPr lang="en-US" b="1" i="1">
                            <a:latin typeface="Cambria Math" panose="02040503050406030204" pitchFamily="18" charset="0"/>
                            <a:ea typeface="Cambria Math" panose="02040503050406030204" pitchFamily="18" charset="0"/>
                          </a:rPr>
                          <m:t>𝟎</m:t>
                        </m:r>
                      </m:sub>
                    </m:sSub>
                    <m:r>
                      <a:rPr lang="en-US" b="1"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𝝐</m:t>
                    </m:r>
                    <m:r>
                      <a:rPr lang="en-US" b="1"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𝑸</m:t>
                    </m:r>
                  </m:oMath>
                </a14:m>
                <a:r>
                  <a:rPr lang="en-US" b="1" dirty="0"/>
                  <a:t> </a:t>
                </a:r>
                <a:r>
                  <a:rPr lang="en-US" dirty="0"/>
                  <a:t>(</a:t>
                </a:r>
                <a:r>
                  <a:rPr lang="en-US" i="1" dirty="0">
                    <a:solidFill>
                      <a:srgbClr val="C00000"/>
                    </a:solidFill>
                  </a:rPr>
                  <a:t>initial</a:t>
                </a:r>
                <a:r>
                  <a:rPr lang="en-US" dirty="0">
                    <a:solidFill>
                      <a:srgbClr val="C00000"/>
                    </a:solidFill>
                  </a:rPr>
                  <a:t> state</a:t>
                </a:r>
                <a:r>
                  <a:rPr lang="en-US" dirty="0"/>
                  <a:t>);</a:t>
                </a:r>
              </a:p>
              <a:p>
                <a:pPr lvl="1" algn="just"/>
                <a14:m>
                  <m:oMath xmlns:m="http://schemas.openxmlformats.org/officeDocument/2006/math">
                    <m:r>
                      <a:rPr lang="en-US" b="1" i="1">
                        <a:latin typeface="Cambria Math" panose="02040503050406030204" pitchFamily="18" charset="0"/>
                        <a:ea typeface="Cambria Math" panose="02040503050406030204" pitchFamily="18" charset="0"/>
                      </a:rPr>
                      <m:t>𝑭</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𝑸</m:t>
                    </m:r>
                  </m:oMath>
                </a14:m>
                <a:r>
                  <a:rPr lang="en-US" b="1" dirty="0"/>
                  <a:t> </a:t>
                </a:r>
                <a:r>
                  <a:rPr lang="en-US" dirty="0"/>
                  <a:t>(the set of </a:t>
                </a:r>
                <a:r>
                  <a:rPr lang="en-US" i="1" dirty="0"/>
                  <a:t>accepting</a:t>
                </a:r>
                <a:r>
                  <a:rPr lang="en-US" dirty="0"/>
                  <a:t> states of </a:t>
                </a:r>
                <a:r>
                  <a:rPr lang="en-US" dirty="0">
                    <a:solidFill>
                      <a:srgbClr val="C00000"/>
                    </a:solidFill>
                  </a:rPr>
                  <a:t>final states</a:t>
                </a:r>
                <a:r>
                  <a:rPr lang="en-US" dirty="0"/>
                  <a:t>);</a:t>
                </a:r>
              </a:p>
              <a:p>
                <a:pPr lvl="1" algn="just"/>
                <a14:m>
                  <m:oMath xmlns:m="http://schemas.openxmlformats.org/officeDocument/2006/math">
                    <m:r>
                      <a:rPr lang="en-US" b="1" i="1">
                        <a:latin typeface="Cambria Math" panose="02040503050406030204" pitchFamily="18" charset="0"/>
                        <a:ea typeface="Cambria Math" panose="02040503050406030204" pitchFamily="18" charset="0"/>
                      </a:rPr>
                      <m:t>𝜹</m:t>
                    </m:r>
                  </m:oMath>
                </a14:m>
                <a:r>
                  <a:rPr lang="en-US" dirty="0"/>
                  <a:t> is a function from </a:t>
                </a:r>
                <a14:m>
                  <m:oMath xmlns:m="http://schemas.openxmlformats.org/officeDocument/2006/math">
                    <m:r>
                      <a:rPr lang="en-US" b="1" i="1" smtClean="0">
                        <a:solidFill>
                          <a:srgbClr val="C00000"/>
                        </a:solidFill>
                        <a:latin typeface="Cambria Math" panose="02040503050406030204" pitchFamily="18" charset="0"/>
                      </a:rPr>
                      <m:t>𝑸</m:t>
                    </m:r>
                    <m:r>
                      <a:rPr lang="en-US" b="1" i="1">
                        <a:solidFill>
                          <a:srgbClr val="C00000"/>
                        </a:solidFill>
                        <a:latin typeface="Cambria Math" panose="02040503050406030204" pitchFamily="18" charset="0"/>
                        <a:ea typeface="Cambria Math" panose="02040503050406030204" pitchFamily="18" charset="0"/>
                      </a:rPr>
                      <m:t>×</m:t>
                    </m:r>
                    <m:r>
                      <a:rPr lang="en-IN"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ea typeface="Cambria Math" panose="02040503050406030204" pitchFamily="18" charset="0"/>
                      </a:rPr>
                      <m:t>𝝐</m:t>
                    </m:r>
                    <m:r>
                      <a:rPr lang="en-IN" b="1" i="0" smtClean="0">
                        <a:solidFill>
                          <a:srgbClr val="C00000"/>
                        </a:solidFill>
                        <a:latin typeface="Cambria Math" panose="02040503050406030204" pitchFamily="18" charset="0"/>
                        <a:ea typeface="Cambria Math" panose="02040503050406030204" pitchFamily="18" charset="0"/>
                      </a:rPr>
                      <m:t> </m:t>
                    </m:r>
                    <m:r>
                      <a:rPr lang="en-IN" b="1" i="0" smtClean="0">
                        <a:solidFill>
                          <a:srgbClr val="C00000"/>
                        </a:solidFill>
                        <a:latin typeface="Cambria Math" panose="02040503050406030204" pitchFamily="18" charset="0"/>
                        <a:ea typeface="Cambria Math" panose="02040503050406030204" pitchFamily="18" charset="0"/>
                      </a:rPr>
                      <m:t>𝐔</m:t>
                    </m:r>
                    <m:r>
                      <a:rPr lang="en-IN" b="1" i="1" smtClean="0">
                        <a:solidFill>
                          <a:srgbClr val="C00000"/>
                        </a:solidFill>
                        <a:latin typeface="Cambria Math" panose="02040503050406030204" pitchFamily="18" charset="0"/>
                        <a:ea typeface="Cambria Math" panose="02040503050406030204" pitchFamily="18" charset="0"/>
                      </a:rPr>
                      <m:t> </m:t>
                    </m:r>
                    <m:r>
                      <a:rPr lang="el-GR" b="1" i="1">
                        <a:solidFill>
                          <a:srgbClr val="C00000"/>
                        </a:solidFill>
                        <a:latin typeface="Cambria Math" panose="02040503050406030204" pitchFamily="18" charset="0"/>
                        <a:ea typeface="Cambria Math" panose="02040503050406030204" pitchFamily="18" charset="0"/>
                      </a:rPr>
                      <m:t>𝜮</m:t>
                    </m:r>
                    <m:r>
                      <a:rPr lang="en-IN" b="1" i="1" smtClean="0">
                        <a:solidFill>
                          <a:srgbClr val="C00000"/>
                        </a:solidFill>
                        <a:latin typeface="Cambria Math" panose="02040503050406030204" pitchFamily="18" charset="0"/>
                        <a:ea typeface="Cambria Math" panose="02040503050406030204" pitchFamily="18" charset="0"/>
                      </a:rPr>
                      <m:t>}</m:t>
                    </m:r>
                    <m:r>
                      <a:rPr lang="en-US" b="1" i="1">
                        <a:solidFill>
                          <a:srgbClr val="C00000"/>
                        </a:solidFill>
                        <a:latin typeface="Cambria Math" panose="02040503050406030204" pitchFamily="18" charset="0"/>
                        <a:ea typeface="Cambria Math" panose="02040503050406030204" pitchFamily="18" charset="0"/>
                      </a:rPr>
                      <m:t> </m:t>
                    </m:r>
                    <m:r>
                      <a:rPr lang="en-IN" b="1" i="1" smtClean="0">
                        <a:solidFill>
                          <a:srgbClr val="C00000"/>
                        </a:solidFill>
                        <a:latin typeface="Cambria Math" panose="02040503050406030204" pitchFamily="18" charset="0"/>
                        <a:ea typeface="Cambria Math" panose="02040503050406030204" pitchFamily="18" charset="0"/>
                      </a:rPr>
                      <m:t>→</m:t>
                    </m:r>
                    <m:r>
                      <a:rPr lang="en-IN" b="1" i="1" smtClean="0">
                        <a:solidFill>
                          <a:srgbClr val="C00000"/>
                        </a:solidFill>
                        <a:latin typeface="Cambria Math" panose="02040503050406030204" pitchFamily="18" charset="0"/>
                        <a:ea typeface="Cambria Math" panose="02040503050406030204" pitchFamily="18" charset="0"/>
                      </a:rPr>
                      <m:t>𝟐</m:t>
                    </m:r>
                    <m:r>
                      <a:rPr lang="en-US" b="1" i="1" baseline="30000">
                        <a:solidFill>
                          <a:srgbClr val="C00000"/>
                        </a:solidFill>
                        <a:latin typeface="Cambria Math" panose="02040503050406030204" pitchFamily="18" charset="0"/>
                        <a:ea typeface="Cambria Math" panose="02040503050406030204" pitchFamily="18" charset="0"/>
                      </a:rPr>
                      <m:t>𝑸</m:t>
                    </m:r>
                  </m:oMath>
                </a14:m>
                <a:r>
                  <a:rPr lang="en-US" dirty="0"/>
                  <a:t> (the </a:t>
                </a:r>
                <a:r>
                  <a:rPr lang="en-US" i="1" dirty="0">
                    <a:solidFill>
                      <a:srgbClr val="C00000"/>
                    </a:solidFill>
                  </a:rPr>
                  <a:t>transition</a:t>
                </a:r>
                <a:r>
                  <a:rPr lang="en-US" dirty="0">
                    <a:solidFill>
                      <a:srgbClr val="C00000"/>
                    </a:solidFill>
                  </a:rPr>
                  <a:t> function</a:t>
                </a:r>
                <a:r>
                  <a:rPr lang="en-US" dirty="0"/>
                  <a:t>). </a:t>
                </a:r>
                <a:r>
                  <a:rPr lang="en-US" dirty="0">
                    <a:solidFill>
                      <a:schemeClr val="tx1"/>
                    </a:solidFill>
                  </a:rPr>
                  <a:t>|</a:t>
                </a:r>
                <a14:m>
                  <m:oMath xmlns:m="http://schemas.openxmlformats.org/officeDocument/2006/math">
                    <m:r>
                      <a:rPr lang="en-US" b="1" i="1">
                        <a:solidFill>
                          <a:schemeClr val="tx1"/>
                        </a:solidFill>
                        <a:latin typeface="Cambria Math" panose="02040503050406030204" pitchFamily="18" charset="0"/>
                        <a:ea typeface="Cambria Math" panose="02040503050406030204" pitchFamily="18" charset="0"/>
                      </a:rPr>
                      <m:t>𝝐</m:t>
                    </m:r>
                    <m:r>
                      <a:rPr lang="en-US" b="1" i="1">
                        <a:solidFill>
                          <a:schemeClr val="tx1"/>
                        </a:solidFill>
                        <a:latin typeface="Cambria Math" panose="02040503050406030204" pitchFamily="18" charset="0"/>
                        <a:ea typeface="Cambria Math" panose="02040503050406030204" pitchFamily="18" charset="0"/>
                      </a:rPr>
                      <m:t> |</m:t>
                    </m:r>
                  </m:oMath>
                </a14:m>
                <a:r>
                  <a:rPr lang="en-US" dirty="0"/>
                  <a:t>= zero length string</a:t>
                </a:r>
              </a:p>
              <a:p>
                <a:endParaRPr lang="en-IN" dirty="0"/>
              </a:p>
            </p:txBody>
          </p:sp>
        </mc:Choice>
        <mc:Fallback xmlns="">
          <p:sp>
            <p:nvSpPr>
              <p:cNvPr id="3" name="Content Placeholder 2">
                <a:extLst>
                  <a:ext uri="{FF2B5EF4-FFF2-40B4-BE49-F238E27FC236}">
                    <a16:creationId xmlns:a16="http://schemas.microsoft.com/office/drawing/2014/main" id="{9F67F96F-05AC-4F99-92A6-226130C309CF}"/>
                  </a:ext>
                </a:extLst>
              </p:cNvPr>
              <p:cNvSpPr>
                <a:spLocks noGrp="1" noRot="1" noChangeAspect="1" noMove="1" noResize="1" noEditPoints="1" noAdjustHandles="1" noChangeArrowheads="1" noChangeShapeType="1" noTextEdit="1"/>
              </p:cNvSpPr>
              <p:nvPr>
                <p:ph idx="1"/>
              </p:nvPr>
            </p:nvSpPr>
            <p:spPr>
              <a:blipFill>
                <a:blip r:embed="rId2"/>
                <a:stretch>
                  <a:fillRect l="-731" t="-457" b="-457"/>
                </a:stretch>
              </a:blipFill>
            </p:spPr>
            <p:txBody>
              <a:bodyPr/>
              <a:lstStyle/>
              <a:p>
                <a:r>
                  <a:rPr lang="en-IN">
                    <a:noFill/>
                  </a:rPr>
                  <a:t> </a:t>
                </a:r>
              </a:p>
            </p:txBody>
          </p:sp>
        </mc:Fallback>
      </mc:AlternateContent>
    </p:spTree>
    <p:extLst>
      <p:ext uri="{BB962C8B-B14F-4D97-AF65-F5344CB8AC3E}">
        <p14:creationId xmlns:p14="http://schemas.microsoft.com/office/powerpoint/2010/main" val="2358689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Autofit/>
              </a:bodyPr>
              <a:lstStyle/>
              <a:p>
                <a:r>
                  <a:rPr lang="en-US" dirty="0"/>
                  <a:t>Example: Recursive Definition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𝛿</m:t>
                        </m:r>
                      </m:e>
                      <m:sup>
                        <m:r>
                          <a:rPr lang="en-US" i="1">
                            <a:latin typeface="Cambria Math" panose="02040503050406030204" pitchFamily="18" charset="0"/>
                          </a:rPr>
                          <m:t>∗</m:t>
                        </m:r>
                      </m:sup>
                    </m:sSup>
                  </m:oMath>
                </a14:m>
                <a:r>
                  <a:rPr lang="en-US" dirty="0"/>
                  <a:t> in NFA</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086" t="-752" b="-180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905000" y="1076981"/>
                <a:ext cx="18288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𝛿</m:t>
                          </m:r>
                        </m:e>
                        <m:sup>
                          <m:r>
                            <a:rPr lang="en-US" sz="2400" i="1">
                              <a:latin typeface="Cambria Math" panose="02040503050406030204" pitchFamily="18" charset="0"/>
                            </a:rPr>
                            <m:t>∗</m:t>
                          </m:r>
                        </m:sup>
                      </m:sSup>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rPr>
                                <m:t>0</m:t>
                              </m:r>
                            </m:sub>
                          </m:sSub>
                          <m:r>
                            <a:rPr lang="en-US" sz="2400" i="1">
                              <a:latin typeface="Cambria Math" panose="02040503050406030204" pitchFamily="18" charset="0"/>
                            </a:rPr>
                            <m:t>,111</m:t>
                          </m:r>
                        </m:e>
                      </m:d>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1905000" y="1076981"/>
                <a:ext cx="1828800" cy="461665"/>
              </a:xfrm>
              <a:prstGeom prst="rect">
                <a:avLst/>
              </a:prstGeom>
              <a:blipFill>
                <a:blip r:embed="rId3"/>
                <a:stretch>
                  <a:fillRect b="-10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733800" y="791391"/>
                <a:ext cx="6743700" cy="104201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𝑟</m:t>
                          </m:r>
                          <m:r>
                            <a:rPr lang="en-US" sz="2400" i="1">
                              <a:latin typeface="Cambria Math" panose="02040503050406030204" pitchFamily="18" charset="0"/>
                              <a:ea typeface="Cambria Math" panose="02040503050406030204" pitchFamily="18" charset="0"/>
                            </a:rPr>
                            <m:t>∈</m:t>
                          </m:r>
                          <m:sSup>
                            <m:sSupPr>
                              <m:ctrlPr>
                                <a:rPr lang="en-US" sz="2400" b="1" i="1">
                                  <a:solidFill>
                                    <a:srgbClr val="C00000"/>
                                  </a:solidFill>
                                  <a:latin typeface="Cambria Math" panose="02040503050406030204" pitchFamily="18" charset="0"/>
                                  <a:ea typeface="Cambria Math" panose="02040503050406030204" pitchFamily="18" charset="0"/>
                                </a:rPr>
                              </m:ctrlPr>
                            </m:sSupPr>
                            <m:e>
                              <m:r>
                                <a:rPr lang="en-US" sz="2400" b="1" i="1">
                                  <a:solidFill>
                                    <a:srgbClr val="C00000"/>
                                  </a:solidFill>
                                  <a:latin typeface="Cambria Math" panose="02040503050406030204" pitchFamily="18" charset="0"/>
                                  <a:ea typeface="Cambria Math" panose="02040503050406030204" pitchFamily="18" charset="0"/>
                                </a:rPr>
                                <m:t>𝜹</m:t>
                              </m:r>
                            </m:e>
                            <m:sup>
                              <m:r>
                                <a:rPr lang="en-US" sz="2400" b="1" i="1">
                                  <a:solidFill>
                                    <a:srgbClr val="C00000"/>
                                  </a:solidFill>
                                  <a:latin typeface="Cambria Math" panose="02040503050406030204" pitchFamily="18" charset="0"/>
                                  <a:ea typeface="Cambria Math" panose="02040503050406030204" pitchFamily="18" charset="0"/>
                                </a:rPr>
                                <m:t>∗</m:t>
                              </m:r>
                            </m:sup>
                          </m:sSup>
                          <m:r>
                            <m:rPr>
                              <m:brk m:alnAt="7"/>
                            </m:rPr>
                            <a:rPr lang="en-US" sz="2400" b="1" i="1">
                              <a:solidFill>
                                <a:srgbClr val="C00000"/>
                              </a:solidFill>
                              <a:latin typeface="Cambria Math" panose="02040503050406030204" pitchFamily="18" charset="0"/>
                              <a:ea typeface="Cambria Math" panose="02040503050406030204" pitchFamily="18" charset="0"/>
                            </a:rPr>
                            <m:t>(</m:t>
                          </m:r>
                          <m:sSub>
                            <m:sSubPr>
                              <m:ctrlPr>
                                <a:rPr lang="en-US" sz="2400" b="1" i="1">
                                  <a:solidFill>
                                    <a:srgbClr val="C00000"/>
                                  </a:solidFill>
                                  <a:latin typeface="Cambria Math" panose="02040503050406030204" pitchFamily="18" charset="0"/>
                                  <a:ea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𝒒</m:t>
                              </m:r>
                            </m:e>
                            <m:sub>
                              <m:r>
                                <a:rPr lang="en-US" sz="2400" b="1" i="1">
                                  <a:solidFill>
                                    <a:srgbClr val="C00000"/>
                                  </a:solidFill>
                                  <a:latin typeface="Cambria Math" panose="02040503050406030204" pitchFamily="18" charset="0"/>
                                  <a:ea typeface="Cambria Math" panose="02040503050406030204" pitchFamily="18" charset="0"/>
                                </a:rPr>
                                <m:t>𝟎</m:t>
                              </m:r>
                            </m:sub>
                          </m:sSub>
                          <m:r>
                            <a:rPr lang="en-US" sz="2400" b="1" i="1">
                              <a:solidFill>
                                <a:srgbClr val="C00000"/>
                              </a:solidFill>
                              <a:latin typeface="Cambria Math" panose="02040503050406030204" pitchFamily="18" charset="0"/>
                              <a:ea typeface="Cambria Math" panose="02040503050406030204" pitchFamily="18" charset="0"/>
                            </a:rPr>
                            <m:t>,</m:t>
                          </m:r>
                          <m:r>
                            <a:rPr lang="en-US" sz="2400" b="1" i="1">
                              <a:solidFill>
                                <a:srgbClr val="C00000"/>
                              </a:solidFill>
                              <a:latin typeface="Cambria Math" panose="02040503050406030204" pitchFamily="18" charset="0"/>
                              <a:ea typeface="Cambria Math" panose="02040503050406030204" pitchFamily="18" charset="0"/>
                            </a:rPr>
                            <m:t>𝟏𝟏</m:t>
                          </m:r>
                          <m:r>
                            <a:rPr lang="en-US" sz="2400" b="1" i="1">
                              <a:solidFill>
                                <a:srgbClr val="C00000"/>
                              </a:solidFill>
                              <a:latin typeface="Cambria Math" panose="02040503050406030204" pitchFamily="18" charset="0"/>
                              <a:ea typeface="Cambria Math" panose="02040503050406030204" pitchFamily="18" charset="0"/>
                            </a:rPr>
                            <m:t>)</m:t>
                          </m:r>
                        </m:sub>
                        <m:sup/>
                        <m:e>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𝑟</m:t>
                          </m:r>
                          <m:r>
                            <a:rPr lang="en-US" sz="2400" i="1">
                              <a:latin typeface="Cambria Math" panose="02040503050406030204" pitchFamily="18" charset="0"/>
                              <a:ea typeface="Cambria Math" panose="02040503050406030204" pitchFamily="18" charset="0"/>
                            </a:rPr>
                            <m:t>,1)</m:t>
                          </m:r>
                        </m:e>
                      </m:nary>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3733800" y="791391"/>
                <a:ext cx="6743700" cy="1042017"/>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715657" y="1837682"/>
                <a:ext cx="6743700" cy="10426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𝑟</m:t>
                          </m:r>
                          <m:r>
                            <a:rPr lang="en-US" sz="2400" i="1">
                              <a:latin typeface="Cambria Math" panose="02040503050406030204" pitchFamily="18" charset="0"/>
                              <a:ea typeface="Cambria Math" panose="02040503050406030204" pitchFamily="18" charset="0"/>
                            </a:rPr>
                            <m:t>∈</m:t>
                          </m:r>
                          <m:r>
                            <a:rPr lang="en-US" sz="2400" b="1" i="1">
                              <a:solidFill>
                                <a:srgbClr val="C00000"/>
                              </a:solidFill>
                              <a:latin typeface="Cambria Math" panose="02040503050406030204" pitchFamily="18" charset="0"/>
                              <a:ea typeface="Cambria Math" panose="02040503050406030204" pitchFamily="18" charset="0"/>
                            </a:rPr>
                            <m:t>{</m:t>
                          </m:r>
                          <m:sSub>
                            <m:sSubPr>
                              <m:ctrlPr>
                                <a:rPr lang="en-US" sz="2400" b="1" i="1">
                                  <a:solidFill>
                                    <a:srgbClr val="C00000"/>
                                  </a:solidFill>
                                  <a:latin typeface="Cambria Math" panose="02040503050406030204" pitchFamily="18" charset="0"/>
                                  <a:ea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𝒒</m:t>
                              </m:r>
                            </m:e>
                            <m:sub>
                              <m:r>
                                <a:rPr lang="en-US" sz="2400" b="1" i="1">
                                  <a:solidFill>
                                    <a:srgbClr val="C00000"/>
                                  </a:solidFill>
                                  <a:latin typeface="Cambria Math" panose="02040503050406030204" pitchFamily="18" charset="0"/>
                                  <a:ea typeface="Cambria Math" panose="02040503050406030204" pitchFamily="18" charset="0"/>
                                </a:rPr>
                                <m:t>𝟎</m:t>
                              </m:r>
                            </m:sub>
                          </m:sSub>
                          <m:r>
                            <a:rPr lang="en-US" sz="2400" b="1" i="1">
                              <a:solidFill>
                                <a:srgbClr val="C00000"/>
                              </a:solidFill>
                              <a:latin typeface="Cambria Math" panose="02040503050406030204" pitchFamily="18" charset="0"/>
                              <a:ea typeface="Cambria Math" panose="02040503050406030204" pitchFamily="18" charset="0"/>
                            </a:rPr>
                            <m:t>,</m:t>
                          </m:r>
                          <m:sSub>
                            <m:sSubPr>
                              <m:ctrlPr>
                                <a:rPr lang="en-US" sz="2400" b="1" i="1">
                                  <a:solidFill>
                                    <a:srgbClr val="C00000"/>
                                  </a:solidFill>
                                  <a:latin typeface="Cambria Math" panose="02040503050406030204" pitchFamily="18" charset="0"/>
                                  <a:ea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𝒒</m:t>
                              </m:r>
                            </m:e>
                            <m:sub>
                              <m:r>
                                <a:rPr lang="en-US" sz="2400" b="1" i="1">
                                  <a:solidFill>
                                    <a:srgbClr val="C00000"/>
                                  </a:solidFill>
                                  <a:latin typeface="Cambria Math" panose="02040503050406030204" pitchFamily="18" charset="0"/>
                                  <a:ea typeface="Cambria Math" panose="02040503050406030204" pitchFamily="18" charset="0"/>
                                </a:rPr>
                                <m:t>𝟏</m:t>
                              </m:r>
                            </m:sub>
                          </m:sSub>
                          <m:r>
                            <a:rPr lang="en-US" sz="2400" b="1" i="1">
                              <a:solidFill>
                                <a:srgbClr val="C00000"/>
                              </a:solidFill>
                              <a:latin typeface="Cambria Math" panose="02040503050406030204" pitchFamily="18" charset="0"/>
                              <a:ea typeface="Cambria Math" panose="02040503050406030204" pitchFamily="18" charset="0"/>
                            </a:rPr>
                            <m:t>,</m:t>
                          </m:r>
                          <m:sSub>
                            <m:sSubPr>
                              <m:ctrlPr>
                                <a:rPr lang="en-US" sz="2400" b="1" i="1">
                                  <a:solidFill>
                                    <a:srgbClr val="C00000"/>
                                  </a:solidFill>
                                  <a:latin typeface="Cambria Math" panose="02040503050406030204" pitchFamily="18" charset="0"/>
                                  <a:ea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𝒒</m:t>
                              </m:r>
                            </m:e>
                            <m:sub>
                              <m:r>
                                <a:rPr lang="en-US" sz="2400" b="1" i="1">
                                  <a:solidFill>
                                    <a:srgbClr val="C00000"/>
                                  </a:solidFill>
                                  <a:latin typeface="Cambria Math" panose="02040503050406030204" pitchFamily="18" charset="0"/>
                                  <a:ea typeface="Cambria Math" panose="02040503050406030204" pitchFamily="18" charset="0"/>
                                </a:rPr>
                                <m:t>𝟐</m:t>
                              </m:r>
                            </m:sub>
                          </m:sSub>
                          <m:r>
                            <a:rPr lang="en-US" sz="2400" b="1" i="1">
                              <a:solidFill>
                                <a:srgbClr val="C00000"/>
                              </a:solidFill>
                              <a:latin typeface="Cambria Math" panose="02040503050406030204" pitchFamily="18" charset="0"/>
                              <a:ea typeface="Cambria Math" panose="02040503050406030204" pitchFamily="18" charset="0"/>
                            </a:rPr>
                            <m:t>}</m:t>
                          </m:r>
                        </m:sub>
                        <m:sup/>
                        <m:e>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𝑟</m:t>
                          </m:r>
                          <m:r>
                            <a:rPr lang="en-US" sz="2400" i="1">
                              <a:latin typeface="Cambria Math" panose="02040503050406030204" pitchFamily="18" charset="0"/>
                              <a:ea typeface="Cambria Math" panose="02040503050406030204" pitchFamily="18" charset="0"/>
                            </a:rPr>
                            <m:t>,1)</m:t>
                          </m:r>
                        </m:e>
                      </m:nary>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3715657" y="1837682"/>
                <a:ext cx="6743700" cy="1042658"/>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706906" y="2967147"/>
                <a:ext cx="674370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𝛿</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rPr>
                                <m:t>0</m:t>
                              </m:r>
                            </m:sub>
                          </m:sSub>
                          <m:r>
                            <a:rPr lang="en-US" sz="2400" i="1">
                              <a:latin typeface="Cambria Math" panose="02040503050406030204" pitchFamily="18" charset="0"/>
                            </a:rPr>
                            <m:t>,1</m:t>
                          </m:r>
                        </m:e>
                      </m:d>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𝛿</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rPr>
                                <m:t>1</m:t>
                              </m:r>
                            </m:sub>
                          </m:sSub>
                          <m:r>
                            <a:rPr lang="en-US" sz="2400" i="1">
                              <a:latin typeface="Cambria Math" panose="02040503050406030204" pitchFamily="18" charset="0"/>
                            </a:rPr>
                            <m:t>,1</m:t>
                          </m:r>
                        </m:e>
                      </m:d>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𝛿</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rPr>
                                <m:t>2</m:t>
                              </m:r>
                            </m:sub>
                          </m:sSub>
                          <m:r>
                            <a:rPr lang="en-US" sz="2400" i="1">
                              <a:latin typeface="Cambria Math" panose="02040503050406030204" pitchFamily="18" charset="0"/>
                            </a:rPr>
                            <m:t>,1</m:t>
                          </m:r>
                        </m:e>
                      </m:d>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3706906" y="2967147"/>
                <a:ext cx="6743700" cy="461665"/>
              </a:xfrm>
              <a:prstGeom prst="rect">
                <a:avLst/>
              </a:prstGeom>
              <a:blipFill>
                <a:blip r:embed="rId6"/>
                <a:stretch>
                  <a:fillRect b="-10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706906" y="3490367"/>
                <a:ext cx="674370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rPr>
                                <m:t>3</m:t>
                              </m:r>
                            </m:sub>
                          </m:sSub>
                        </m:e>
                      </m:d>
                    </m:oMath>
                  </m:oMathPara>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3706906" y="3490367"/>
                <a:ext cx="6743700" cy="461665"/>
              </a:xfrm>
              <a:prstGeom prst="rect">
                <a:avLst/>
              </a:prstGeom>
              <a:blipFill>
                <a:blip r:embed="rId7"/>
                <a:stretch>
                  <a:fillRect b="-10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878106" y="4230236"/>
                <a:ext cx="18288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𝛿</m:t>
                          </m:r>
                        </m:e>
                        <m:sup>
                          <m:r>
                            <a:rPr lang="en-US" sz="2400" i="1">
                              <a:latin typeface="Cambria Math" panose="02040503050406030204" pitchFamily="18" charset="0"/>
                            </a:rPr>
                            <m:t>∗</m:t>
                          </m:r>
                        </m:sup>
                      </m:sSup>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rPr>
                                <m:t>0</m:t>
                              </m:r>
                            </m:sub>
                          </m:sSub>
                          <m:r>
                            <a:rPr lang="en-US" sz="2400" i="1">
                              <a:latin typeface="Cambria Math" panose="02040503050406030204" pitchFamily="18" charset="0"/>
                            </a:rPr>
                            <m:t>,011</m:t>
                          </m:r>
                        </m:e>
                      </m:d>
                    </m:oMath>
                  </m:oMathPara>
                </a14:m>
                <a:endParaRPr lang="en-US"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1878106" y="4230236"/>
                <a:ext cx="1828800" cy="461665"/>
              </a:xfrm>
              <a:prstGeom prst="rect">
                <a:avLst/>
              </a:prstGeom>
              <a:blipFill>
                <a:blip r:embed="rId8"/>
                <a:stretch>
                  <a:fillRect b="-92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706906" y="3944646"/>
                <a:ext cx="6743700" cy="104201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𝑟</m:t>
                          </m:r>
                          <m:r>
                            <a:rPr lang="en-US" sz="2400" i="1">
                              <a:latin typeface="Cambria Math" panose="02040503050406030204" pitchFamily="18" charset="0"/>
                              <a:ea typeface="Cambria Math" panose="02040503050406030204" pitchFamily="18" charset="0"/>
                            </a:rPr>
                            <m:t>∈</m:t>
                          </m:r>
                          <m:sSup>
                            <m:sSupPr>
                              <m:ctrlPr>
                                <a:rPr lang="en-US" sz="2400" b="1" i="1">
                                  <a:solidFill>
                                    <a:srgbClr val="C00000"/>
                                  </a:solidFill>
                                  <a:latin typeface="Cambria Math" panose="02040503050406030204" pitchFamily="18" charset="0"/>
                                  <a:ea typeface="Cambria Math" panose="02040503050406030204" pitchFamily="18" charset="0"/>
                                </a:rPr>
                              </m:ctrlPr>
                            </m:sSupPr>
                            <m:e>
                              <m:r>
                                <a:rPr lang="en-US" sz="2400" b="1" i="1">
                                  <a:solidFill>
                                    <a:srgbClr val="C00000"/>
                                  </a:solidFill>
                                  <a:latin typeface="Cambria Math" panose="02040503050406030204" pitchFamily="18" charset="0"/>
                                  <a:ea typeface="Cambria Math" panose="02040503050406030204" pitchFamily="18" charset="0"/>
                                </a:rPr>
                                <m:t>𝜹</m:t>
                              </m:r>
                            </m:e>
                            <m:sup>
                              <m:r>
                                <a:rPr lang="en-US" sz="2400" b="1" i="1">
                                  <a:solidFill>
                                    <a:srgbClr val="C00000"/>
                                  </a:solidFill>
                                  <a:latin typeface="Cambria Math" panose="02040503050406030204" pitchFamily="18" charset="0"/>
                                  <a:ea typeface="Cambria Math" panose="02040503050406030204" pitchFamily="18" charset="0"/>
                                </a:rPr>
                                <m:t>∗</m:t>
                              </m:r>
                            </m:sup>
                          </m:sSup>
                          <m:r>
                            <m:rPr>
                              <m:brk m:alnAt="7"/>
                            </m:rPr>
                            <a:rPr lang="en-US" sz="2400" b="1" i="1">
                              <a:solidFill>
                                <a:srgbClr val="C00000"/>
                              </a:solidFill>
                              <a:latin typeface="Cambria Math" panose="02040503050406030204" pitchFamily="18" charset="0"/>
                              <a:ea typeface="Cambria Math" panose="02040503050406030204" pitchFamily="18" charset="0"/>
                            </a:rPr>
                            <m:t>(</m:t>
                          </m:r>
                          <m:sSub>
                            <m:sSubPr>
                              <m:ctrlPr>
                                <a:rPr lang="en-US" sz="2400" b="1" i="1">
                                  <a:solidFill>
                                    <a:srgbClr val="C00000"/>
                                  </a:solidFill>
                                  <a:latin typeface="Cambria Math" panose="02040503050406030204" pitchFamily="18" charset="0"/>
                                  <a:ea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𝒒</m:t>
                              </m:r>
                            </m:e>
                            <m:sub>
                              <m:r>
                                <a:rPr lang="en-US" sz="2400" b="1" i="1">
                                  <a:solidFill>
                                    <a:srgbClr val="C00000"/>
                                  </a:solidFill>
                                  <a:latin typeface="Cambria Math" panose="02040503050406030204" pitchFamily="18" charset="0"/>
                                  <a:ea typeface="Cambria Math" panose="02040503050406030204" pitchFamily="18" charset="0"/>
                                </a:rPr>
                                <m:t>𝟎</m:t>
                              </m:r>
                            </m:sub>
                          </m:sSub>
                          <m:r>
                            <a:rPr lang="en-US" sz="2400" b="1" i="1">
                              <a:solidFill>
                                <a:srgbClr val="C00000"/>
                              </a:solidFill>
                              <a:latin typeface="Cambria Math" panose="02040503050406030204" pitchFamily="18" charset="0"/>
                              <a:ea typeface="Cambria Math" panose="02040503050406030204" pitchFamily="18" charset="0"/>
                            </a:rPr>
                            <m:t>,</m:t>
                          </m:r>
                          <m:r>
                            <a:rPr lang="en-US" sz="2400" b="1" i="1">
                              <a:solidFill>
                                <a:srgbClr val="C00000"/>
                              </a:solidFill>
                              <a:latin typeface="Cambria Math" panose="02040503050406030204" pitchFamily="18" charset="0"/>
                              <a:ea typeface="Cambria Math" panose="02040503050406030204" pitchFamily="18" charset="0"/>
                            </a:rPr>
                            <m:t>𝟎𝟏</m:t>
                          </m:r>
                          <m:r>
                            <a:rPr lang="en-US" sz="2400" b="1" i="1">
                              <a:solidFill>
                                <a:srgbClr val="C00000"/>
                              </a:solidFill>
                              <a:latin typeface="Cambria Math" panose="02040503050406030204" pitchFamily="18" charset="0"/>
                              <a:ea typeface="Cambria Math" panose="02040503050406030204" pitchFamily="18" charset="0"/>
                            </a:rPr>
                            <m:t>)</m:t>
                          </m:r>
                        </m:sub>
                        <m:sup/>
                        <m:e>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𝑟</m:t>
                          </m:r>
                          <m:r>
                            <a:rPr lang="en-US" sz="2400" i="1">
                              <a:latin typeface="Cambria Math" panose="02040503050406030204" pitchFamily="18" charset="0"/>
                              <a:ea typeface="Cambria Math" panose="02040503050406030204" pitchFamily="18" charset="0"/>
                            </a:rPr>
                            <m:t>,1)</m:t>
                          </m:r>
                        </m:e>
                      </m:nary>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3706906" y="3944646"/>
                <a:ext cx="6743700" cy="1042017"/>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688763" y="5082965"/>
                <a:ext cx="674370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𝛿</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rPr>
                                <m:t>0</m:t>
                              </m:r>
                            </m:sub>
                          </m:sSub>
                          <m:r>
                            <a:rPr lang="en-US" sz="2400" i="1">
                              <a:latin typeface="Cambria Math" panose="02040503050406030204" pitchFamily="18" charset="0"/>
                            </a:rPr>
                            <m:t>,1</m:t>
                          </m:r>
                        </m:e>
                      </m:d>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𝛿</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rPr>
                                <m:t>1</m:t>
                              </m:r>
                            </m:sub>
                          </m:sSub>
                          <m:r>
                            <a:rPr lang="en-US" sz="2400" i="1">
                              <a:latin typeface="Cambria Math" panose="02040503050406030204" pitchFamily="18" charset="0"/>
                            </a:rPr>
                            <m:t>,1</m:t>
                          </m:r>
                        </m:e>
                      </m:d>
                    </m:oMath>
                  </m:oMathPara>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688763" y="5082965"/>
                <a:ext cx="6743700" cy="461665"/>
              </a:xfrm>
              <a:prstGeom prst="rect">
                <a:avLst/>
              </a:prstGeom>
              <a:blipFill>
                <a:blip r:embed="rId10"/>
                <a:stretch>
                  <a:fillRect b="-92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688763" y="5606185"/>
                <a:ext cx="674370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rPr>
                                <m:t>2</m:t>
                              </m:r>
                            </m:sub>
                          </m:sSub>
                        </m:e>
                      </m:d>
                    </m:oMath>
                  </m:oMathPara>
                </a14:m>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688763" y="5606185"/>
                <a:ext cx="6743700" cy="461665"/>
              </a:xfrm>
              <a:prstGeom prst="rect">
                <a:avLst/>
              </a:prstGeom>
              <a:blipFill>
                <a:blip r:embed="rId11"/>
                <a:stretch>
                  <a:fillRect b="-10667"/>
                </a:stretch>
              </a:blipFill>
            </p:spPr>
            <p:txBody>
              <a:bodyPr/>
              <a:lstStyle/>
              <a:p>
                <a:r>
                  <a:rPr lang="en-IN">
                    <a:noFill/>
                  </a:rPr>
                  <a:t> </a:t>
                </a:r>
              </a:p>
            </p:txBody>
          </p:sp>
        </mc:Fallback>
      </mc:AlternateContent>
      <p:pic>
        <p:nvPicPr>
          <p:cNvPr id="16" name="Picture 15"/>
          <p:cNvPicPr>
            <a:picLocks noChangeAspect="1"/>
          </p:cNvPicPr>
          <p:nvPr/>
        </p:nvPicPr>
        <p:blipFill>
          <a:blip r:embed="rId12"/>
          <a:stretch>
            <a:fillRect/>
          </a:stretch>
        </p:blipFill>
        <p:spPr>
          <a:xfrm>
            <a:off x="6172201" y="5181601"/>
            <a:ext cx="4264959" cy="1154577"/>
          </a:xfrm>
          <a:prstGeom prst="rect">
            <a:avLst/>
          </a:prstGeom>
        </p:spPr>
      </p:pic>
    </p:spTree>
    <p:extLst>
      <p:ext uri="{BB962C8B-B14F-4D97-AF65-F5344CB8AC3E}">
        <p14:creationId xmlns:p14="http://schemas.microsoft.com/office/powerpoint/2010/main" val="234166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2"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1BF28EE-0928-4D2C-BBFC-14F577E97A46}"/>
                  </a:ext>
                </a:extLst>
              </p:cNvPr>
              <p:cNvSpPr>
                <a:spLocks noGrp="1"/>
              </p:cNvSpPr>
              <p:nvPr>
                <p:ph type="title"/>
              </p:nvPr>
            </p:nvSpPr>
            <p:spPr/>
            <p:txBody>
              <a:bodyPr>
                <a:normAutofit fontScale="90000"/>
              </a:bodyPr>
              <a:lstStyle/>
              <a:p>
                <a:pPr algn="l"/>
                <a:r>
                  <a:rPr lang="en-US" dirty="0"/>
                  <a:t>Q. If </a:t>
                </a:r>
                <a14:m>
                  <m:oMath xmlns:m="http://schemas.openxmlformats.org/officeDocument/2006/math">
                    <m:r>
                      <m:rPr>
                        <m:sty m:val="p"/>
                      </m:rPr>
                      <a:rPr lang="el-GR" sz="3600" i="1" smtClean="0">
                        <a:latin typeface="Cambria Math" panose="02040503050406030204" pitchFamily="18" charset="0"/>
                        <a:ea typeface="Cambria Math" panose="02040503050406030204" pitchFamily="18" charset="0"/>
                      </a:rPr>
                      <m:t>Σ</m:t>
                    </m:r>
                  </m:oMath>
                </a14:m>
                <a:r>
                  <a:rPr lang="en-US" dirty="0"/>
                  <a:t>={</a:t>
                </a:r>
                <a:r>
                  <a:rPr lang="en-US" dirty="0" err="1"/>
                  <a:t>a,b</a:t>
                </a:r>
                <a:r>
                  <a:rPr lang="en-US" dirty="0"/>
                  <a:t>} then, find the following? </a:t>
                </a:r>
                <a:endParaRPr lang="en-IN" dirty="0"/>
              </a:p>
            </p:txBody>
          </p:sp>
        </mc:Choice>
        <mc:Fallback xmlns="">
          <p:sp>
            <p:nvSpPr>
              <p:cNvPr id="2" name="Title 1">
                <a:extLst>
                  <a:ext uri="{FF2B5EF4-FFF2-40B4-BE49-F238E27FC236}">
                    <a16:creationId xmlns:a16="http://schemas.microsoft.com/office/drawing/2014/main" id="{B1BF28EE-0928-4D2C-BBFC-14F577E97A46}"/>
                  </a:ext>
                </a:extLst>
              </p:cNvPr>
              <p:cNvSpPr>
                <a:spLocks noGrp="1" noRot="1" noChangeAspect="1" noMove="1" noResize="1" noEditPoints="1" noAdjustHandles="1" noChangeArrowheads="1" noChangeShapeType="1" noTextEdit="1"/>
              </p:cNvSpPr>
              <p:nvPr>
                <p:ph type="title"/>
              </p:nvPr>
            </p:nvSpPr>
            <p:spPr>
              <a:blipFill>
                <a:blip r:embed="rId2"/>
                <a:stretch>
                  <a:fillRect l="-200" b="-1794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0ED6C5-A3A2-45A6-90B2-3DDC56AD49DA}"/>
                  </a:ext>
                </a:extLst>
              </p:cNvPr>
              <p:cNvSpPr>
                <a:spLocks noGrp="1"/>
              </p:cNvSpPr>
              <p:nvPr>
                <p:ph idx="1"/>
              </p:nvPr>
            </p:nvSpPr>
            <p:spPr/>
            <p:txBody>
              <a:bodyPr/>
              <a:lstStyle/>
              <a:p>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Σ</m:t>
                    </m:r>
                  </m:oMath>
                </a14:m>
                <a:r>
                  <a:rPr lang="en-IN" baseline="30000" dirty="0"/>
                  <a:t>0</a:t>
                </a:r>
                <a:r>
                  <a:rPr lang="en-IN" dirty="0"/>
                  <a:t> ={ }</a:t>
                </a:r>
                <a:endParaRPr lang="en-IN" baseline="30000" dirty="0"/>
              </a:p>
              <a:p>
                <a:endParaRPr lang="en-IN" baseline="30000" dirty="0"/>
              </a:p>
              <a:p>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Σ</m:t>
                    </m:r>
                  </m:oMath>
                </a14:m>
                <a:r>
                  <a:rPr lang="en-IN" baseline="30000" dirty="0"/>
                  <a:t>1 </a:t>
                </a:r>
                <a:r>
                  <a:rPr lang="en-IN" dirty="0"/>
                  <a:t>= { a, b}</a:t>
                </a:r>
              </a:p>
              <a:p>
                <a:pPr marL="0" indent="0">
                  <a:buNone/>
                </a:pPr>
                <a:endParaRPr lang="en-IN" baseline="30000" dirty="0"/>
              </a:p>
              <a:p>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Σ</m:t>
                    </m:r>
                  </m:oMath>
                </a14:m>
                <a:r>
                  <a:rPr lang="en-IN" baseline="30000" dirty="0"/>
                  <a:t>2 </a:t>
                </a:r>
                <a:r>
                  <a:rPr lang="en-IN" dirty="0"/>
                  <a:t>= { aa, bb, ab, </a:t>
                </a:r>
                <a:r>
                  <a:rPr lang="en-IN" dirty="0" err="1"/>
                  <a:t>ba</a:t>
                </a:r>
                <a:r>
                  <a:rPr lang="en-IN" dirty="0"/>
                  <a:t>}</a:t>
                </a:r>
                <a:endParaRPr lang="en-IN" baseline="30000" dirty="0"/>
              </a:p>
              <a:p>
                <a:endParaRPr lang="en-IN" baseline="30000" dirty="0"/>
              </a:p>
              <a:p>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Σ</m:t>
                    </m:r>
                  </m:oMath>
                </a14:m>
                <a:r>
                  <a:rPr lang="en-IN" baseline="30000" dirty="0"/>
                  <a:t>3</a:t>
                </a:r>
                <a:r>
                  <a:rPr lang="en-IN" dirty="0"/>
                  <a:t> = { all 3 length string}</a:t>
                </a:r>
              </a:p>
              <a:p>
                <a:endParaRPr lang="en-IN" baseline="30000" dirty="0"/>
              </a:p>
              <a:p>
                <a14:m>
                  <m:oMath xmlns:m="http://schemas.openxmlformats.org/officeDocument/2006/math">
                    <m:r>
                      <m:rPr>
                        <m:sty m:val="p"/>
                      </m:rPr>
                      <a:rPr lang="el-GR" sz="2400" i="1" smtClean="0">
                        <a:solidFill>
                          <a:srgbClr val="C00000"/>
                        </a:solidFill>
                        <a:latin typeface="Cambria Math" panose="02040503050406030204" pitchFamily="18" charset="0"/>
                        <a:ea typeface="Cambria Math" panose="02040503050406030204" pitchFamily="18" charset="0"/>
                      </a:rPr>
                      <m:t>Σ</m:t>
                    </m:r>
                    <m:r>
                      <m:rPr>
                        <m:sty m:val="p"/>
                      </m:rPr>
                      <a:rPr lang="en-US" sz="2400" b="0" i="0" baseline="30000" smtClean="0">
                        <a:solidFill>
                          <a:srgbClr val="C00000"/>
                        </a:solidFill>
                        <a:latin typeface="Cambria Math" panose="02040503050406030204" pitchFamily="18" charset="0"/>
                        <a:ea typeface="Cambria Math" panose="02040503050406030204" pitchFamily="18" charset="0"/>
                      </a:rPr>
                      <m:t>k</m:t>
                    </m:r>
                    <m:r>
                      <a:rPr lang="en-US" sz="2400" b="0" i="0" smtClean="0">
                        <a:solidFill>
                          <a:srgbClr val="C00000"/>
                        </a:solidFill>
                        <a:latin typeface="Cambria Math" panose="02040503050406030204" pitchFamily="18" charset="0"/>
                        <a:ea typeface="Cambria Math" panose="02040503050406030204" pitchFamily="18" charset="0"/>
                      </a:rPr>
                      <m:t> </m:t>
                    </m:r>
                    <m:r>
                      <m:rPr>
                        <m:sty m:val="p"/>
                      </m:rPr>
                      <a:rPr lang="en-US" sz="2400" b="0" i="0" smtClean="0">
                        <a:solidFill>
                          <a:srgbClr val="C00000"/>
                        </a:solidFill>
                        <a:latin typeface="Cambria Math" panose="02040503050406030204" pitchFamily="18" charset="0"/>
                        <a:ea typeface="Cambria Math" panose="02040503050406030204" pitchFamily="18" charset="0"/>
                      </a:rPr>
                      <m:t>is</m:t>
                    </m:r>
                    <m:r>
                      <a:rPr lang="en-US" sz="2400" b="0" i="0" smtClean="0">
                        <a:solidFill>
                          <a:srgbClr val="C00000"/>
                        </a:solidFill>
                        <a:latin typeface="Cambria Math" panose="02040503050406030204" pitchFamily="18" charset="0"/>
                        <a:ea typeface="Cambria Math" panose="02040503050406030204" pitchFamily="18" charset="0"/>
                      </a:rPr>
                      <m:t> </m:t>
                    </m:r>
                    <m:r>
                      <m:rPr>
                        <m:sty m:val="p"/>
                      </m:rPr>
                      <a:rPr lang="en-US" sz="2400" b="0" i="0" smtClean="0">
                        <a:solidFill>
                          <a:srgbClr val="C00000"/>
                        </a:solidFill>
                        <a:latin typeface="Cambria Math" panose="02040503050406030204" pitchFamily="18" charset="0"/>
                        <a:ea typeface="Cambria Math" panose="02040503050406030204" pitchFamily="18" charset="0"/>
                      </a:rPr>
                      <m:t>the</m:t>
                    </m:r>
                    <m:r>
                      <a:rPr lang="en-US" sz="2400" b="0" i="0" smtClean="0">
                        <a:solidFill>
                          <a:srgbClr val="C00000"/>
                        </a:solidFill>
                        <a:latin typeface="Cambria Math" panose="02040503050406030204" pitchFamily="18" charset="0"/>
                        <a:ea typeface="Cambria Math" panose="02040503050406030204" pitchFamily="18" charset="0"/>
                      </a:rPr>
                      <m:t> </m:t>
                    </m:r>
                    <m:r>
                      <m:rPr>
                        <m:sty m:val="p"/>
                      </m:rPr>
                      <a:rPr lang="en-US" sz="2400" b="0" i="0" smtClean="0">
                        <a:solidFill>
                          <a:srgbClr val="C00000"/>
                        </a:solidFill>
                        <a:latin typeface="Cambria Math" panose="02040503050406030204" pitchFamily="18" charset="0"/>
                        <a:ea typeface="Cambria Math" panose="02040503050406030204" pitchFamily="18" charset="0"/>
                      </a:rPr>
                      <m:t>set</m:t>
                    </m:r>
                    <m:r>
                      <a:rPr lang="en-US" sz="2400" b="0" i="0" smtClean="0">
                        <a:solidFill>
                          <a:srgbClr val="C00000"/>
                        </a:solidFill>
                        <a:latin typeface="Cambria Math" panose="02040503050406030204" pitchFamily="18" charset="0"/>
                        <a:ea typeface="Cambria Math" panose="02040503050406030204" pitchFamily="18" charset="0"/>
                      </a:rPr>
                      <m:t> </m:t>
                    </m:r>
                    <m:r>
                      <m:rPr>
                        <m:sty m:val="p"/>
                      </m:rPr>
                      <a:rPr lang="en-US" sz="2400" b="0" i="0" smtClean="0">
                        <a:solidFill>
                          <a:srgbClr val="C00000"/>
                        </a:solidFill>
                        <a:latin typeface="Cambria Math" panose="02040503050406030204" pitchFamily="18" charset="0"/>
                        <a:ea typeface="Cambria Math" panose="02040503050406030204" pitchFamily="18" charset="0"/>
                      </a:rPr>
                      <m:t>of</m:t>
                    </m:r>
                    <m:r>
                      <a:rPr lang="en-US" sz="2400" b="0" i="0" smtClean="0">
                        <a:solidFill>
                          <a:srgbClr val="C00000"/>
                        </a:solidFill>
                        <a:latin typeface="Cambria Math" panose="02040503050406030204" pitchFamily="18" charset="0"/>
                        <a:ea typeface="Cambria Math" panose="02040503050406030204" pitchFamily="18" charset="0"/>
                      </a:rPr>
                      <m:t> </m:t>
                    </m:r>
                    <m:r>
                      <m:rPr>
                        <m:sty m:val="p"/>
                      </m:rPr>
                      <a:rPr lang="en-US" sz="2400" b="0" i="0" smtClean="0">
                        <a:solidFill>
                          <a:srgbClr val="C00000"/>
                        </a:solidFill>
                        <a:latin typeface="Cambria Math" panose="02040503050406030204" pitchFamily="18" charset="0"/>
                        <a:ea typeface="Cambria Math" panose="02040503050406030204" pitchFamily="18" charset="0"/>
                      </a:rPr>
                      <m:t>all</m:t>
                    </m:r>
                    <m:r>
                      <a:rPr lang="en-US" sz="2400" b="0" i="0" smtClean="0">
                        <a:solidFill>
                          <a:srgbClr val="C00000"/>
                        </a:solidFill>
                        <a:latin typeface="Cambria Math" panose="02040503050406030204" pitchFamily="18" charset="0"/>
                        <a:ea typeface="Cambria Math" panose="02040503050406030204" pitchFamily="18" charset="0"/>
                      </a:rPr>
                      <m:t> </m:t>
                    </m:r>
                    <m:r>
                      <m:rPr>
                        <m:sty m:val="p"/>
                      </m:rPr>
                      <a:rPr lang="en-US" sz="2400" b="0" i="0" smtClean="0">
                        <a:solidFill>
                          <a:srgbClr val="C00000"/>
                        </a:solidFill>
                        <a:latin typeface="Cambria Math" panose="02040503050406030204" pitchFamily="18" charset="0"/>
                        <a:ea typeface="Cambria Math" panose="02040503050406030204" pitchFamily="18" charset="0"/>
                      </a:rPr>
                      <m:t>strings</m:t>
                    </m:r>
                    <m:r>
                      <a:rPr lang="en-US" sz="2400" b="0" i="0" smtClean="0">
                        <a:solidFill>
                          <a:srgbClr val="C00000"/>
                        </a:solidFill>
                        <a:latin typeface="Cambria Math" panose="02040503050406030204" pitchFamily="18" charset="0"/>
                        <a:ea typeface="Cambria Math" panose="02040503050406030204" pitchFamily="18" charset="0"/>
                      </a:rPr>
                      <m:t> </m:t>
                    </m:r>
                    <m:r>
                      <m:rPr>
                        <m:sty m:val="p"/>
                      </m:rPr>
                      <a:rPr lang="en-US" sz="2400" b="0" i="0" smtClean="0">
                        <a:solidFill>
                          <a:srgbClr val="C00000"/>
                        </a:solidFill>
                        <a:latin typeface="Cambria Math" panose="02040503050406030204" pitchFamily="18" charset="0"/>
                        <a:ea typeface="Cambria Math" panose="02040503050406030204" pitchFamily="18" charset="0"/>
                      </a:rPr>
                      <m:t>from</m:t>
                    </m:r>
                    <m:r>
                      <a:rPr lang="en-US" sz="2400" b="0" i="0" smtClean="0">
                        <a:solidFill>
                          <a:srgbClr val="C00000"/>
                        </a:solidFill>
                        <a:latin typeface="Cambria Math" panose="02040503050406030204" pitchFamily="18" charset="0"/>
                        <a:ea typeface="Cambria Math" panose="02040503050406030204" pitchFamily="18" charset="0"/>
                      </a:rPr>
                      <m:t> </m:t>
                    </m:r>
                    <m:r>
                      <m:rPr>
                        <m:sty m:val="p"/>
                      </m:rPr>
                      <a:rPr lang="en-US" sz="2400" b="0" i="0" smtClean="0">
                        <a:solidFill>
                          <a:srgbClr val="C00000"/>
                        </a:solidFill>
                        <a:latin typeface="Cambria Math" panose="02040503050406030204" pitchFamily="18" charset="0"/>
                        <a:ea typeface="Cambria Math" panose="02040503050406030204" pitchFamily="18" charset="0"/>
                      </a:rPr>
                      <m:t>the</m:t>
                    </m:r>
                    <m:r>
                      <a:rPr lang="en-US" sz="2400" b="0" i="0" smtClean="0">
                        <a:solidFill>
                          <a:srgbClr val="C00000"/>
                        </a:solidFill>
                        <a:latin typeface="Cambria Math" panose="02040503050406030204" pitchFamily="18" charset="0"/>
                        <a:ea typeface="Cambria Math" panose="02040503050406030204" pitchFamily="18" charset="0"/>
                      </a:rPr>
                      <m:t> </m:t>
                    </m:r>
                    <m:r>
                      <m:rPr>
                        <m:sty m:val="p"/>
                      </m:rPr>
                      <a:rPr lang="en-US" sz="2400" b="0" i="0" smtClean="0">
                        <a:solidFill>
                          <a:srgbClr val="C00000"/>
                        </a:solidFill>
                        <a:latin typeface="Cambria Math" panose="02040503050406030204" pitchFamily="18" charset="0"/>
                        <a:ea typeface="Cambria Math" panose="02040503050406030204" pitchFamily="18" charset="0"/>
                      </a:rPr>
                      <m:t>alphabet</m:t>
                    </m:r>
                    <m:r>
                      <a:rPr lang="en-US" sz="2400" b="0" i="1" smtClean="0">
                        <a:solidFill>
                          <a:srgbClr val="C00000"/>
                        </a:solidFill>
                        <a:latin typeface="Cambria Math" panose="02040503050406030204" pitchFamily="18" charset="0"/>
                        <a:ea typeface="Cambria Math" panose="02040503050406030204" pitchFamily="18" charset="0"/>
                      </a:rPr>
                      <m:t> </m:t>
                    </m:r>
                    <m:r>
                      <m:rPr>
                        <m:sty m:val="p"/>
                      </m:rPr>
                      <a:rPr lang="el-GR" i="1">
                        <a:solidFill>
                          <a:srgbClr val="C00000"/>
                        </a:solidFill>
                        <a:latin typeface="Cambria Math" panose="02040503050406030204" pitchFamily="18" charset="0"/>
                        <a:ea typeface="Cambria Math" panose="02040503050406030204" pitchFamily="18" charset="0"/>
                      </a:rPr>
                      <m:t>Σ</m:t>
                    </m:r>
                    <m:r>
                      <a:rPr lang="en-US" b="0" i="1" smtClean="0">
                        <a:solidFill>
                          <a:srgbClr val="C00000"/>
                        </a:solidFill>
                        <a:latin typeface="Cambria Math" panose="02040503050406030204" pitchFamily="18" charset="0"/>
                        <a:ea typeface="Cambria Math" panose="02040503050406030204" pitchFamily="18" charset="0"/>
                      </a:rPr>
                      <m:t> </m:t>
                    </m:r>
                    <m:r>
                      <m:rPr>
                        <m:sty m:val="p"/>
                      </m:rPr>
                      <a:rPr lang="en-US" b="0" i="0" smtClean="0">
                        <a:solidFill>
                          <a:srgbClr val="C00000"/>
                        </a:solidFill>
                        <a:latin typeface="Cambria Math" panose="02040503050406030204" pitchFamily="18" charset="0"/>
                        <a:ea typeface="Cambria Math" panose="02040503050406030204" pitchFamily="18" charset="0"/>
                      </a:rPr>
                      <m:t>of</m:t>
                    </m:r>
                    <m:r>
                      <a:rPr lang="en-US" b="0" i="0" smtClean="0">
                        <a:solidFill>
                          <a:srgbClr val="C00000"/>
                        </a:solidFill>
                        <a:latin typeface="Cambria Math" panose="02040503050406030204" pitchFamily="18" charset="0"/>
                        <a:ea typeface="Cambria Math" panose="02040503050406030204" pitchFamily="18" charset="0"/>
                      </a:rPr>
                      <m:t> </m:t>
                    </m:r>
                    <m:r>
                      <m:rPr>
                        <m:sty m:val="p"/>
                      </m:rPr>
                      <a:rPr lang="en-US" b="0" i="0" smtClean="0">
                        <a:solidFill>
                          <a:srgbClr val="C00000"/>
                        </a:solidFill>
                        <a:latin typeface="Cambria Math" panose="02040503050406030204" pitchFamily="18" charset="0"/>
                        <a:ea typeface="Cambria Math" panose="02040503050406030204" pitchFamily="18" charset="0"/>
                      </a:rPr>
                      <m:t>length</m:t>
                    </m:r>
                    <m:r>
                      <a:rPr lang="en-US" b="0" i="0" smtClean="0">
                        <a:solidFill>
                          <a:srgbClr val="C00000"/>
                        </a:solidFill>
                        <a:latin typeface="Cambria Math" panose="02040503050406030204" pitchFamily="18" charset="0"/>
                        <a:ea typeface="Cambria Math" panose="02040503050406030204" pitchFamily="18" charset="0"/>
                      </a:rPr>
                      <m:t> </m:t>
                    </m:r>
                    <m:r>
                      <m:rPr>
                        <m:sty m:val="p"/>
                      </m:rPr>
                      <a:rPr lang="en-US" b="0" i="0" smtClean="0">
                        <a:solidFill>
                          <a:srgbClr val="C00000"/>
                        </a:solidFill>
                        <a:latin typeface="Cambria Math" panose="02040503050406030204" pitchFamily="18" charset="0"/>
                        <a:ea typeface="Cambria Math" panose="02040503050406030204" pitchFamily="18" charset="0"/>
                      </a:rPr>
                      <m:t>exactly</m:t>
                    </m:r>
                    <m:r>
                      <a:rPr lang="en-US" b="0" i="0" smtClean="0">
                        <a:solidFill>
                          <a:srgbClr val="C00000"/>
                        </a:solidFill>
                        <a:latin typeface="Cambria Math" panose="02040503050406030204" pitchFamily="18" charset="0"/>
                        <a:ea typeface="Cambria Math" panose="02040503050406030204" pitchFamily="18" charset="0"/>
                      </a:rPr>
                      <m:t> </m:t>
                    </m:r>
                    <m:r>
                      <m:rPr>
                        <m:sty m:val="p"/>
                      </m:rPr>
                      <a:rPr lang="en-US" b="0" i="0" smtClean="0">
                        <a:solidFill>
                          <a:srgbClr val="C00000"/>
                        </a:solidFill>
                        <a:latin typeface="Cambria Math" panose="02040503050406030204" pitchFamily="18" charset="0"/>
                        <a:ea typeface="Cambria Math" panose="02040503050406030204" pitchFamily="18" charset="0"/>
                      </a:rPr>
                      <m:t>k</m:t>
                    </m:r>
                  </m:oMath>
                </a14:m>
                <a:endParaRPr lang="en-IN" baseline="30000" dirty="0">
                  <a:solidFill>
                    <a:srgbClr val="C00000"/>
                  </a:solidFill>
                </a:endParaRPr>
              </a:p>
              <a:p>
                <a:pPr marL="0" indent="0">
                  <a:buNone/>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r>
                        <m:rPr>
                          <m:sty m:val="p"/>
                        </m:rPr>
                        <a:rPr lang="el-GR" sz="2400" i="1" smtClean="0">
                          <a:latin typeface="Cambria Math" panose="02040503050406030204" pitchFamily="18" charset="0"/>
                          <a:ea typeface="Cambria Math" panose="02040503050406030204" pitchFamily="18" charset="0"/>
                        </a:rPr>
                        <m:t>Σ</m:t>
                      </m:r>
                      <m:r>
                        <m:rPr>
                          <m:sty m:val="p"/>
                        </m:rPr>
                        <a:rPr lang="en-US" sz="2400" b="0" i="0" baseline="30000" smtClean="0">
                          <a:latin typeface="Cambria Math" panose="02040503050406030204" pitchFamily="18" charset="0"/>
                          <a:ea typeface="Cambria Math" panose="02040503050406030204" pitchFamily="18" charset="0"/>
                        </a:rPr>
                        <m:t>k</m:t>
                      </m:r>
                      <m:r>
                        <a:rPr lang="en-US" sz="2400" b="0" i="0"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w</m:t>
                          </m:r>
                        </m:e>
                      </m:d>
                      <m:r>
                        <a:rPr lang="en-US" sz="2400" b="0" i="0" smtClean="0">
                          <a:latin typeface="Cambria Math" panose="02040503050406030204" pitchFamily="18" charset="0"/>
                          <a:ea typeface="Cambria Math" panose="02040503050406030204" pitchFamily="18" charset="0"/>
                        </a:rPr>
                        <m:t> </m:t>
                      </m:r>
                      <m:d>
                        <m:dPr>
                          <m:begChr m:val="|"/>
                          <m:endChr m:val="|"/>
                          <m:ctrlPr>
                            <a:rPr lang="en-US" sz="2400" b="0" i="1" smtClean="0">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w</m:t>
                          </m:r>
                        </m:e>
                      </m:d>
                      <m:r>
                        <a:rPr lang="en-US" sz="2400" b="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k</m:t>
                      </m:r>
                      <m:r>
                        <a:rPr lang="en-US" sz="2400" b="0" i="0"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using</m:t>
                      </m:r>
                      <m:r>
                        <a:rPr lang="en-US" sz="2400" b="0" i="0"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the</m:t>
                      </m:r>
                      <m:r>
                        <a:rPr lang="en-US" sz="2400" b="0" i="0"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symbol</m:t>
                      </m:r>
                      <m:r>
                        <a:rPr lang="en-US" sz="2400" b="0" i="0"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from</m:t>
                      </m:r>
                      <m:r>
                        <a:rPr lang="en-US" sz="2400" b="0" i="0"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the</m:t>
                      </m:r>
                      <m:r>
                        <a:rPr lang="en-US" sz="2400" b="0" i="0"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alphabet</m:t>
                      </m:r>
                      <m:r>
                        <a:rPr lang="en-US" sz="2400" b="0" i="1" smtClean="0">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Σ</m:t>
                      </m:r>
                      <m:r>
                        <a:rPr lang="en-US" b="0" i="1" smtClean="0">
                          <a:latin typeface="Cambria Math" panose="02040503050406030204" pitchFamily="18" charset="0"/>
                          <a:ea typeface="Cambria Math" panose="02040503050406030204" pitchFamily="18" charset="0"/>
                        </a:rPr>
                        <m:t>)</m:t>
                      </m:r>
                    </m:oMath>
                  </m:oMathPara>
                </a14:m>
                <a:endParaRPr lang="en-IN" baseline="30000" dirty="0">
                  <a:solidFill>
                    <a:srgbClr val="C00000"/>
                  </a:solidFill>
                </a:endParaRPr>
              </a:p>
              <a:p>
                <a:pPr marL="0" indent="0">
                  <a:buNone/>
                </a:pPr>
                <a:endParaRPr lang="en-IN" baseline="30000" dirty="0">
                  <a:solidFill>
                    <a:srgbClr val="C00000"/>
                  </a:solidFill>
                </a:endParaRPr>
              </a:p>
              <a:p>
                <a:pPr marL="0" indent="0">
                  <a:buNone/>
                </a:pPr>
                <a14:m>
                  <m:oMath xmlns:m="http://schemas.openxmlformats.org/officeDocument/2006/math">
                    <m:r>
                      <a:rPr lang="en-US" sz="2400" b="0" i="1" smtClean="0">
                        <a:latin typeface="Cambria Math" panose="02040503050406030204" pitchFamily="18" charset="0"/>
                        <a:ea typeface="Cambria Math" panose="02040503050406030204" pitchFamily="18" charset="0"/>
                      </a:rPr>
                      <m:t> </m:t>
                    </m:r>
                    <m:r>
                      <m:rPr>
                        <m:sty m:val="p"/>
                      </m:rPr>
                      <a:rPr lang="el-GR" sz="2400" i="1" smtClean="0">
                        <a:latin typeface="Cambria Math" panose="02040503050406030204" pitchFamily="18" charset="0"/>
                        <a:ea typeface="Cambria Math" panose="02040503050406030204" pitchFamily="18" charset="0"/>
                      </a:rPr>
                      <m:t>Σ</m:t>
                    </m:r>
                    <m:r>
                      <a:rPr lang="en-US" sz="2400" b="0" i="0" baseline="30000" smtClean="0">
                        <a:latin typeface="Cambria Math" panose="02040503050406030204" pitchFamily="18" charset="0"/>
                        <a:ea typeface="Cambria Math" panose="02040503050406030204" pitchFamily="18" charset="0"/>
                      </a:rPr>
                      <m:t>∗</m:t>
                    </m:r>
                  </m:oMath>
                </a14:m>
                <a:r>
                  <a:rPr lang="en-IN" dirty="0">
                    <a:solidFill>
                      <a:srgbClr val="C00000"/>
                    </a:solidFill>
                  </a:rPr>
                  <a:t>= </a:t>
                </a:r>
                <a14:m>
                  <m:oMath xmlns:m="http://schemas.openxmlformats.org/officeDocument/2006/math">
                    <m:r>
                      <a:rPr lang="en-US"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Σ</m:t>
                    </m:r>
                    <m:r>
                      <a:rPr lang="en-US" b="0" i="0" baseline="30000" smtClean="0">
                        <a:latin typeface="Cambria Math" panose="02040503050406030204" pitchFamily="18" charset="0"/>
                        <a:ea typeface="Cambria Math" panose="02040503050406030204" pitchFamily="18" charset="0"/>
                      </a:rPr>
                      <m:t>0</m:t>
                    </m:r>
                  </m:oMath>
                </a14:m>
                <a:r>
                  <a:rPr lang="en-IN" dirty="0">
                    <a:solidFill>
                      <a:srgbClr val="C00000"/>
                    </a:solidFill>
                  </a:rPr>
                  <a:t>U</a:t>
                </a:r>
                <a14:m>
                  <m:oMath xmlns:m="http://schemas.openxmlformats.org/officeDocument/2006/math">
                    <m:r>
                      <a:rPr lang="en-US"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Σ</m:t>
                    </m:r>
                    <m:r>
                      <a:rPr lang="en-US" b="0" i="0" baseline="30000" smtClean="0">
                        <a:latin typeface="Cambria Math" panose="02040503050406030204" pitchFamily="18" charset="0"/>
                        <a:ea typeface="Cambria Math" panose="02040503050406030204" pitchFamily="18" charset="0"/>
                      </a:rPr>
                      <m:t>1</m:t>
                    </m:r>
                  </m:oMath>
                </a14:m>
                <a:r>
                  <a:rPr lang="en-IN" dirty="0">
                    <a:solidFill>
                      <a:srgbClr val="C00000"/>
                    </a:solidFill>
                  </a:rPr>
                  <a:t> </a:t>
                </a:r>
                <a:r>
                  <a:rPr lang="en-IN" dirty="0" err="1">
                    <a:solidFill>
                      <a:srgbClr val="C00000"/>
                    </a:solidFill>
                  </a:rPr>
                  <a:t>U</a:t>
                </a:r>
                <a14:m>
                  <m:oMath xmlns:m="http://schemas.openxmlformats.org/officeDocument/2006/math">
                    <m:r>
                      <a:rPr lang="en-US"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Σ</m:t>
                    </m:r>
                    <m:r>
                      <a:rPr lang="en-US" b="0" i="0" baseline="30000" smtClean="0">
                        <a:latin typeface="Cambria Math" panose="02040503050406030204" pitchFamily="18" charset="0"/>
                        <a:ea typeface="Cambria Math" panose="02040503050406030204" pitchFamily="18" charset="0"/>
                      </a:rPr>
                      <m:t>2</m:t>
                    </m:r>
                  </m:oMath>
                </a14:m>
                <a:r>
                  <a:rPr lang="en-IN" dirty="0">
                    <a:solidFill>
                      <a:srgbClr val="C00000"/>
                    </a:solidFill>
                  </a:rPr>
                  <a:t> </a:t>
                </a:r>
                <a:r>
                  <a:rPr lang="en-IN" dirty="0" err="1">
                    <a:solidFill>
                      <a:srgbClr val="C00000"/>
                    </a:solidFill>
                  </a:rPr>
                  <a:t>U</a:t>
                </a:r>
                <a14:m>
                  <m:oMath xmlns:m="http://schemas.openxmlformats.org/officeDocument/2006/math">
                    <m:r>
                      <a:rPr lang="en-US"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Σ</m:t>
                    </m:r>
                    <m:r>
                      <a:rPr lang="en-US" b="0" i="0" baseline="30000" smtClean="0">
                        <a:latin typeface="Cambria Math" panose="02040503050406030204" pitchFamily="18" charset="0"/>
                        <a:ea typeface="Cambria Math" panose="02040503050406030204" pitchFamily="18" charset="0"/>
                      </a:rPr>
                      <m:t>3</m:t>
                    </m:r>
                  </m:oMath>
                </a14:m>
                <a:r>
                  <a:rPr lang="en-IN" dirty="0">
                    <a:solidFill>
                      <a:srgbClr val="C00000"/>
                    </a:solidFill>
                  </a:rPr>
                  <a:t> </a:t>
                </a:r>
                <a:r>
                  <a:rPr lang="en-IN" dirty="0" err="1">
                    <a:solidFill>
                      <a:srgbClr val="C00000"/>
                    </a:solidFill>
                  </a:rPr>
                  <a:t>U</a:t>
                </a:r>
                <a14:m>
                  <m:oMath xmlns:m="http://schemas.openxmlformats.org/officeDocument/2006/math">
                    <m:r>
                      <a:rPr lang="en-US"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Σ</m:t>
                    </m:r>
                    <m:r>
                      <a:rPr lang="en-US" b="0" i="0" baseline="30000" smtClean="0">
                        <a:latin typeface="Cambria Math" panose="02040503050406030204" pitchFamily="18" charset="0"/>
                        <a:ea typeface="Cambria Math" panose="02040503050406030204" pitchFamily="18" charset="0"/>
                      </a:rPr>
                      <m:t>4</m:t>
                    </m:r>
                  </m:oMath>
                </a14:m>
                <a:r>
                  <a:rPr lang="en-IN" dirty="0">
                    <a:solidFill>
                      <a:srgbClr val="C00000"/>
                    </a:solidFill>
                  </a:rPr>
                  <a:t> </a:t>
                </a:r>
                <a:r>
                  <a:rPr lang="en-IN" dirty="0" err="1">
                    <a:solidFill>
                      <a:srgbClr val="C00000"/>
                    </a:solidFill>
                  </a:rPr>
                  <a:t>U</a:t>
                </a:r>
                <a14:m>
                  <m:oMath xmlns:m="http://schemas.openxmlformats.org/officeDocument/2006/math">
                    <m:r>
                      <a:rPr lang="en-US"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Σ</m:t>
                    </m:r>
                    <m:r>
                      <a:rPr lang="en-US" b="0" i="0" baseline="30000" smtClean="0">
                        <a:latin typeface="Cambria Math" panose="02040503050406030204" pitchFamily="18" charset="0"/>
                        <a:ea typeface="Cambria Math" panose="02040503050406030204" pitchFamily="18" charset="0"/>
                      </a:rPr>
                      <m:t>5</m:t>
                    </m:r>
                  </m:oMath>
                </a14:m>
                <a:r>
                  <a:rPr lang="en-IN" dirty="0">
                    <a:solidFill>
                      <a:srgbClr val="C00000"/>
                    </a:solidFill>
                  </a:rPr>
                  <a:t> </a:t>
                </a:r>
                <a:r>
                  <a:rPr lang="en-IN" dirty="0" err="1">
                    <a:solidFill>
                      <a:srgbClr val="C00000"/>
                    </a:solidFill>
                  </a:rPr>
                  <a:t>U</a:t>
                </a:r>
                <a14:m>
                  <m:oMath xmlns:m="http://schemas.openxmlformats.org/officeDocument/2006/math">
                    <m:r>
                      <a:rPr lang="en-US"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Σ</m:t>
                    </m:r>
                    <m:r>
                      <a:rPr lang="en-US" b="0" i="0" baseline="30000" smtClean="0">
                        <a:latin typeface="Cambria Math" panose="02040503050406030204" pitchFamily="18" charset="0"/>
                        <a:ea typeface="Cambria Math" panose="02040503050406030204" pitchFamily="18" charset="0"/>
                      </a:rPr>
                      <m:t>6</m:t>
                    </m:r>
                  </m:oMath>
                </a14:m>
                <a:r>
                  <a:rPr lang="en-IN" dirty="0">
                    <a:solidFill>
                      <a:srgbClr val="C00000"/>
                    </a:solidFill>
                  </a:rPr>
                  <a:t>… </a:t>
                </a:r>
                <a:endParaRPr lang="en-IN" baseline="30000" dirty="0">
                  <a:solidFill>
                    <a:srgbClr val="C00000"/>
                  </a:solidFill>
                </a:endParaRPr>
              </a:p>
            </p:txBody>
          </p:sp>
        </mc:Choice>
        <mc:Fallback xmlns="">
          <p:sp>
            <p:nvSpPr>
              <p:cNvPr id="3" name="Content Placeholder 2">
                <a:extLst>
                  <a:ext uri="{FF2B5EF4-FFF2-40B4-BE49-F238E27FC236}">
                    <a16:creationId xmlns:a16="http://schemas.microsoft.com/office/drawing/2014/main" id="{4D0ED6C5-A3A2-45A6-90B2-3DDC56AD49DA}"/>
                  </a:ext>
                </a:extLst>
              </p:cNvPr>
              <p:cNvSpPr>
                <a:spLocks noGrp="1" noRot="1" noChangeAspect="1" noMove="1" noResize="1" noEditPoints="1" noAdjustHandles="1" noChangeArrowheads="1" noChangeShapeType="1" noTextEdit="1"/>
              </p:cNvSpPr>
              <p:nvPr>
                <p:ph idx="1"/>
              </p:nvPr>
            </p:nvSpPr>
            <p:spPr>
              <a:blipFill>
                <a:blip r:embed="rId3"/>
                <a:stretch>
                  <a:fillRect l="-716" t="-872"/>
                </a:stretch>
              </a:blipFill>
            </p:spPr>
            <p:txBody>
              <a:bodyPr/>
              <a:lstStyle/>
              <a:p>
                <a:r>
                  <a:rPr lang="en-IN">
                    <a:noFill/>
                  </a:rPr>
                  <a:t> </a:t>
                </a:r>
              </a:p>
            </p:txBody>
          </p:sp>
        </mc:Fallback>
      </mc:AlternateContent>
    </p:spTree>
    <p:extLst>
      <p:ext uri="{BB962C8B-B14F-4D97-AF65-F5344CB8AC3E}">
        <p14:creationId xmlns:p14="http://schemas.microsoft.com/office/powerpoint/2010/main" val="34043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NFA to FA using subset construction method</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277206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dirty="0"/>
              <a:t>Example 1: Conversion from NFA to FA</a:t>
            </a:r>
            <a:endParaRPr lang="en-US" dirty="0"/>
          </a:p>
        </p:txBody>
      </p:sp>
      <p:sp>
        <p:nvSpPr>
          <p:cNvPr id="30" name="Oval 29"/>
          <p:cNvSpPr/>
          <p:nvPr/>
        </p:nvSpPr>
        <p:spPr>
          <a:xfrm>
            <a:off x="2362200" y="3009900"/>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1</a:t>
            </a:r>
          </a:p>
        </p:txBody>
      </p:sp>
      <p:cxnSp>
        <p:nvCxnSpPr>
          <p:cNvPr id="38" name="Straight Arrow Connector 37"/>
          <p:cNvCxnSpPr>
            <a:endCxn id="30" idx="2"/>
          </p:cNvCxnSpPr>
          <p:nvPr/>
        </p:nvCxnSpPr>
        <p:spPr>
          <a:xfrm>
            <a:off x="1828800" y="3352800"/>
            <a:ext cx="5334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4026320" y="4305301"/>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3</a:t>
            </a:r>
          </a:p>
        </p:txBody>
      </p:sp>
      <p:sp>
        <p:nvSpPr>
          <p:cNvPr id="49" name="Oval 48"/>
          <p:cNvSpPr/>
          <p:nvPr/>
        </p:nvSpPr>
        <p:spPr>
          <a:xfrm>
            <a:off x="5752873" y="3009900"/>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4</a:t>
            </a:r>
          </a:p>
        </p:txBody>
      </p:sp>
      <p:cxnSp>
        <p:nvCxnSpPr>
          <p:cNvPr id="50" name="Straight Arrow Connector 49"/>
          <p:cNvCxnSpPr>
            <a:stCxn id="30" idx="6"/>
            <a:endCxn id="49" idx="2"/>
          </p:cNvCxnSpPr>
          <p:nvPr/>
        </p:nvCxnSpPr>
        <p:spPr>
          <a:xfrm>
            <a:off x="3048001" y="3352800"/>
            <a:ext cx="2704873"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0" idx="0"/>
            <a:endCxn id="55" idx="2"/>
          </p:cNvCxnSpPr>
          <p:nvPr/>
        </p:nvCxnSpPr>
        <p:spPr>
          <a:xfrm flipV="1">
            <a:off x="2705100" y="2057400"/>
            <a:ext cx="1321220" cy="9525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5" idx="6"/>
            <a:endCxn id="49" idx="0"/>
          </p:cNvCxnSpPr>
          <p:nvPr/>
        </p:nvCxnSpPr>
        <p:spPr>
          <a:xfrm>
            <a:off x="4712121" y="2057400"/>
            <a:ext cx="1383653" cy="9525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30" idx="4"/>
            <a:endCxn id="46" idx="2"/>
          </p:cNvCxnSpPr>
          <p:nvPr/>
        </p:nvCxnSpPr>
        <p:spPr>
          <a:xfrm>
            <a:off x="2705100" y="3695701"/>
            <a:ext cx="1321220" cy="952501"/>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46" idx="6"/>
            <a:endCxn id="49" idx="4"/>
          </p:cNvCxnSpPr>
          <p:nvPr/>
        </p:nvCxnSpPr>
        <p:spPr>
          <a:xfrm flipV="1">
            <a:off x="4712121" y="3695701"/>
            <a:ext cx="1383653" cy="952501"/>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46" idx="5"/>
            <a:endCxn id="46" idx="3"/>
          </p:cNvCxnSpPr>
          <p:nvPr/>
        </p:nvCxnSpPr>
        <p:spPr>
          <a:xfrm rot="5400000">
            <a:off x="4369220" y="4648201"/>
            <a:ext cx="12700" cy="484934"/>
          </a:xfrm>
          <a:prstGeom prst="curvedConnector3">
            <a:avLst>
              <a:gd name="adj1" fmla="val 4278315"/>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4026320" y="1714500"/>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2</a:t>
            </a:r>
          </a:p>
        </p:txBody>
      </p:sp>
      <p:sp>
        <p:nvSpPr>
          <p:cNvPr id="63" name="Oval 62"/>
          <p:cNvSpPr/>
          <p:nvPr/>
        </p:nvSpPr>
        <p:spPr>
          <a:xfrm>
            <a:off x="5821453" y="3078480"/>
            <a:ext cx="548640" cy="548640"/>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8" name="TextBox 97"/>
          <p:cNvSpPr txBox="1"/>
          <p:nvPr/>
        </p:nvSpPr>
        <p:spPr>
          <a:xfrm>
            <a:off x="5291661" y="2184740"/>
            <a:ext cx="382424" cy="369332"/>
          </a:xfrm>
          <a:prstGeom prst="rect">
            <a:avLst/>
          </a:prstGeom>
          <a:noFill/>
        </p:spPr>
        <p:txBody>
          <a:bodyPr wrap="square" rtlCol="0">
            <a:spAutoFit/>
          </a:bodyPr>
          <a:lstStyle/>
          <a:p>
            <a:r>
              <a:rPr lang="en-IN" dirty="0"/>
              <a:t>b</a:t>
            </a:r>
          </a:p>
        </p:txBody>
      </p:sp>
      <p:sp>
        <p:nvSpPr>
          <p:cNvPr id="99" name="TextBox 98"/>
          <p:cNvSpPr txBox="1"/>
          <p:nvPr/>
        </p:nvSpPr>
        <p:spPr>
          <a:xfrm>
            <a:off x="2971800" y="4000500"/>
            <a:ext cx="382424" cy="369332"/>
          </a:xfrm>
          <a:prstGeom prst="rect">
            <a:avLst/>
          </a:prstGeom>
          <a:noFill/>
        </p:spPr>
        <p:txBody>
          <a:bodyPr wrap="square" rtlCol="0">
            <a:spAutoFit/>
          </a:bodyPr>
          <a:lstStyle/>
          <a:p>
            <a:r>
              <a:rPr lang="en-IN" dirty="0"/>
              <a:t>a</a:t>
            </a:r>
          </a:p>
        </p:txBody>
      </p:sp>
      <p:sp>
        <p:nvSpPr>
          <p:cNvPr id="103" name="TextBox 102"/>
          <p:cNvSpPr txBox="1"/>
          <p:nvPr/>
        </p:nvSpPr>
        <p:spPr>
          <a:xfrm>
            <a:off x="3022371" y="2215634"/>
            <a:ext cx="382424" cy="369332"/>
          </a:xfrm>
          <a:prstGeom prst="rect">
            <a:avLst/>
          </a:prstGeom>
          <a:noFill/>
        </p:spPr>
        <p:txBody>
          <a:bodyPr wrap="square" rtlCol="0">
            <a:spAutoFit/>
          </a:bodyPr>
          <a:lstStyle/>
          <a:p>
            <a:r>
              <a:rPr lang="en-IN" dirty="0"/>
              <a:t>a</a:t>
            </a:r>
          </a:p>
        </p:txBody>
      </p:sp>
      <p:sp>
        <p:nvSpPr>
          <p:cNvPr id="105" name="TextBox 104"/>
          <p:cNvSpPr txBox="1"/>
          <p:nvPr/>
        </p:nvSpPr>
        <p:spPr>
          <a:xfrm>
            <a:off x="4251262" y="5426631"/>
            <a:ext cx="382424" cy="369332"/>
          </a:xfrm>
          <a:prstGeom prst="rect">
            <a:avLst/>
          </a:prstGeom>
          <a:noFill/>
        </p:spPr>
        <p:txBody>
          <a:bodyPr wrap="square" rtlCol="0">
            <a:spAutoFit/>
          </a:bodyPr>
          <a:lstStyle/>
          <a:p>
            <a:r>
              <a:rPr lang="en-IN" dirty="0"/>
              <a:t>b</a:t>
            </a:r>
          </a:p>
        </p:txBody>
      </p:sp>
      <p:sp>
        <p:nvSpPr>
          <p:cNvPr id="66" name="TextBox 65"/>
          <p:cNvSpPr txBox="1"/>
          <p:nvPr/>
        </p:nvSpPr>
        <p:spPr>
          <a:xfrm>
            <a:off x="4114800" y="2991756"/>
            <a:ext cx="382424" cy="369332"/>
          </a:xfrm>
          <a:prstGeom prst="rect">
            <a:avLst/>
          </a:prstGeom>
          <a:noFill/>
        </p:spPr>
        <p:txBody>
          <a:bodyPr wrap="square" rtlCol="0">
            <a:spAutoFit/>
          </a:bodyPr>
          <a:lstStyle/>
          <a:p>
            <a:r>
              <a:rPr lang="en-IN" dirty="0"/>
              <a:t>b</a:t>
            </a:r>
          </a:p>
        </p:txBody>
      </p:sp>
      <p:sp>
        <p:nvSpPr>
          <p:cNvPr id="68" name="TextBox 67"/>
          <p:cNvSpPr txBox="1"/>
          <p:nvPr/>
        </p:nvSpPr>
        <p:spPr>
          <a:xfrm>
            <a:off x="5348514" y="4091998"/>
            <a:ext cx="382424" cy="369332"/>
          </a:xfrm>
          <a:prstGeom prst="rect">
            <a:avLst/>
          </a:prstGeom>
          <a:noFill/>
        </p:spPr>
        <p:txBody>
          <a:bodyPr wrap="square" rtlCol="0">
            <a:spAutoFit/>
          </a:bodyPr>
          <a:lstStyle/>
          <a:p>
            <a:r>
              <a:rPr lang="en-IN" dirty="0"/>
              <a:t>a</a:t>
            </a:r>
          </a:p>
        </p:txBody>
      </p:sp>
      <mc:AlternateContent xmlns:mc="http://schemas.openxmlformats.org/markup-compatibility/2006" xmlns:a14="http://schemas.microsoft.com/office/drawing/2010/main">
        <mc:Choice Requires="a14">
          <p:graphicFrame>
            <p:nvGraphicFramePr>
              <p:cNvPr id="18" name="Table 17"/>
              <p:cNvGraphicFramePr>
                <a:graphicFrameLocks noGrp="1"/>
              </p:cNvGraphicFramePr>
              <p:nvPr>
                <p:extLst>
                  <p:ext uri="{D42A27DB-BD31-4B8C-83A1-F6EECF244321}">
                    <p14:modId xmlns:p14="http://schemas.microsoft.com/office/powerpoint/2010/main" val="3488332431"/>
                  </p:ext>
                </p:extLst>
              </p:nvPr>
            </p:nvGraphicFramePr>
            <p:xfrm>
              <a:off x="7479427" y="2110978"/>
              <a:ext cx="2702941" cy="2349500"/>
            </p:xfrm>
            <a:graphic>
              <a:graphicData uri="http://schemas.openxmlformats.org/drawingml/2006/table">
                <a:tbl>
                  <a:tblPr firstRow="1" bandRow="1">
                    <a:tableStyleId>{D7AC3CCA-C797-4891-BE02-D94E43425B78}</a:tableStyleId>
                  </a:tblPr>
                  <a:tblGrid>
                    <a:gridCol w="423863">
                      <a:extLst>
                        <a:ext uri="{9D8B030D-6E8A-4147-A177-3AD203B41FA5}">
                          <a16:colId xmlns:a16="http://schemas.microsoft.com/office/drawing/2014/main" val="20000"/>
                        </a:ext>
                      </a:extLst>
                    </a:gridCol>
                    <a:gridCol w="1142301">
                      <a:extLst>
                        <a:ext uri="{9D8B030D-6E8A-4147-A177-3AD203B41FA5}">
                          <a16:colId xmlns:a16="http://schemas.microsoft.com/office/drawing/2014/main" val="20001"/>
                        </a:ext>
                      </a:extLst>
                    </a:gridCol>
                    <a:gridCol w="1136777">
                      <a:extLst>
                        <a:ext uri="{9D8B030D-6E8A-4147-A177-3AD203B41FA5}">
                          <a16:colId xmlns:a16="http://schemas.microsoft.com/office/drawing/2014/main" val="20002"/>
                        </a:ext>
                      </a:extLst>
                    </a:gridCol>
                  </a:tblGrid>
                  <a:tr h="469900">
                    <a:tc>
                      <a:txBody>
                        <a:bodyPr/>
                        <a:lstStyle/>
                        <a:p>
                          <a:pPr algn="ctr"/>
                          <a14:m>
                            <m:oMathPara xmlns:m="http://schemas.openxmlformats.org/officeDocument/2006/math">
                              <m:oMathParaPr>
                                <m:jc m:val="centerGroup"/>
                              </m:oMathParaPr>
                              <m:oMath xmlns:m="http://schemas.openxmlformats.org/officeDocument/2006/math">
                                <m:r>
                                  <a:rPr lang="en-IN" sz="2400" smtClean="0">
                                    <a:latin typeface="Cambria Math" panose="02040503050406030204" pitchFamily="18" charset="0"/>
                                  </a:rPr>
                                  <m:t>𝑞</m:t>
                                </m:r>
                              </m:oMath>
                            </m:oMathPara>
                          </a14:m>
                          <a:endParaRPr lang="en-IN" sz="2400" dirty="0"/>
                        </a:p>
                      </a:txBody>
                      <a:tcPr>
                        <a:noFill/>
                      </a:tcPr>
                    </a:tc>
                    <a:tc>
                      <a:txBody>
                        <a:bodyPr/>
                        <a:lstStyle/>
                        <a:p>
                          <a:pPr algn="ctr"/>
                          <a14:m>
                            <m:oMathPara xmlns:m="http://schemas.openxmlformats.org/officeDocument/2006/math">
                              <m:oMathParaPr>
                                <m:jc m:val="centerGroup"/>
                              </m:oMathParaPr>
                              <m:oMath xmlns:m="http://schemas.openxmlformats.org/officeDocument/2006/math">
                                <m:r>
                                  <a:rPr lang="en-IN" sz="2400" smtClean="0">
                                    <a:latin typeface="Cambria Math" panose="02040503050406030204" pitchFamily="18" charset="0"/>
                                  </a:rPr>
                                  <m:t>𝛿</m:t>
                                </m:r>
                                <m:d>
                                  <m:dPr>
                                    <m:ctrlPr>
                                      <a:rPr lang="en-IN" sz="2400" i="1" smtClean="0">
                                        <a:latin typeface="Cambria Math" panose="02040503050406030204" pitchFamily="18" charset="0"/>
                                      </a:rPr>
                                    </m:ctrlPr>
                                  </m:dPr>
                                  <m:e>
                                    <m:r>
                                      <a:rPr lang="en-IN" sz="2400" smtClean="0">
                                        <a:latin typeface="Cambria Math" panose="02040503050406030204" pitchFamily="18" charset="0"/>
                                      </a:rPr>
                                      <m:t>𝑞</m:t>
                                    </m:r>
                                    <m:r>
                                      <a:rPr lang="en-IN" sz="2400" smtClean="0">
                                        <a:latin typeface="Cambria Math" panose="02040503050406030204" pitchFamily="18" charset="0"/>
                                      </a:rPr>
                                      <m:t>,</m:t>
                                    </m:r>
                                    <m:r>
                                      <a:rPr lang="en-IN" sz="2400" smtClean="0">
                                        <a:latin typeface="Cambria Math" panose="02040503050406030204" pitchFamily="18" charset="0"/>
                                      </a:rPr>
                                      <m:t>𝑎</m:t>
                                    </m:r>
                                  </m:e>
                                </m:d>
                              </m:oMath>
                            </m:oMathPara>
                          </a14:m>
                          <a:endParaRPr lang="en-IN" sz="2400" dirty="0"/>
                        </a:p>
                      </a:txBody>
                      <a:tcPr>
                        <a:noFill/>
                      </a:tcPr>
                    </a:tc>
                    <a:tc>
                      <a:txBody>
                        <a:bodyPr/>
                        <a:lstStyle/>
                        <a:p>
                          <a:pPr algn="ctr"/>
                          <a14:m>
                            <m:oMathPara xmlns:m="http://schemas.openxmlformats.org/officeDocument/2006/math">
                              <m:oMathParaPr>
                                <m:jc m:val="centerGroup"/>
                              </m:oMathParaPr>
                              <m:oMath xmlns:m="http://schemas.openxmlformats.org/officeDocument/2006/math">
                                <m:r>
                                  <a:rPr lang="en-IN" sz="2400" smtClean="0">
                                    <a:latin typeface="Cambria Math" panose="02040503050406030204" pitchFamily="18" charset="0"/>
                                  </a:rPr>
                                  <m:t>𝛿</m:t>
                                </m:r>
                                <m:d>
                                  <m:dPr>
                                    <m:ctrlPr>
                                      <a:rPr lang="en-IN" sz="2400" i="1" smtClean="0">
                                        <a:latin typeface="Cambria Math" panose="02040503050406030204" pitchFamily="18" charset="0"/>
                                      </a:rPr>
                                    </m:ctrlPr>
                                  </m:dPr>
                                  <m:e>
                                    <m:r>
                                      <a:rPr lang="en-IN" sz="2400" smtClean="0">
                                        <a:latin typeface="Cambria Math" panose="02040503050406030204" pitchFamily="18" charset="0"/>
                                      </a:rPr>
                                      <m:t>𝑞</m:t>
                                    </m:r>
                                    <m:r>
                                      <a:rPr lang="en-IN" sz="2400" smtClean="0">
                                        <a:latin typeface="Cambria Math" panose="02040503050406030204" pitchFamily="18" charset="0"/>
                                      </a:rPr>
                                      <m:t>,</m:t>
                                    </m:r>
                                    <m:r>
                                      <a:rPr lang="en-IN" sz="2400" smtClean="0">
                                        <a:latin typeface="Cambria Math" panose="02040503050406030204" pitchFamily="18" charset="0"/>
                                      </a:rPr>
                                      <m:t>𝑏</m:t>
                                    </m:r>
                                  </m:e>
                                </m:d>
                              </m:oMath>
                            </m:oMathPara>
                          </a14:m>
                          <a:endParaRPr lang="en-IN" sz="2400" dirty="0"/>
                        </a:p>
                      </a:txBody>
                      <a:tcPr>
                        <a:noFill/>
                      </a:tcPr>
                    </a:tc>
                    <a:extLst>
                      <a:ext uri="{0D108BD9-81ED-4DB2-BD59-A6C34878D82A}">
                        <a16:rowId xmlns:a16="http://schemas.microsoft.com/office/drawing/2014/main" val="10000"/>
                      </a:ext>
                    </a:extLst>
                  </a:tr>
                  <a:tr h="469900">
                    <a:tc>
                      <a:txBody>
                        <a:bodyPr/>
                        <a:lstStyle/>
                        <a:p>
                          <a:pPr algn="ctr"/>
                          <a:r>
                            <a:rPr lang="en-IN" sz="2400" dirty="0"/>
                            <a:t>1</a:t>
                          </a:r>
                        </a:p>
                      </a:txBody>
                      <a:tcPr>
                        <a:noFill/>
                      </a:tcPr>
                    </a:tc>
                    <a:tc>
                      <a:txBody>
                        <a:bodyPr/>
                        <a:lstStyle/>
                        <a:p>
                          <a:pPr algn="ctr"/>
                          <a:r>
                            <a:rPr lang="en-IN" sz="2400" dirty="0"/>
                            <a:t>{2,3}</a:t>
                          </a:r>
                        </a:p>
                      </a:txBody>
                      <a:tcPr>
                        <a:noFill/>
                      </a:tcPr>
                    </a:tc>
                    <a:tc>
                      <a:txBody>
                        <a:bodyPr/>
                        <a:lstStyle/>
                        <a:p>
                          <a:pPr algn="ctr"/>
                          <a:r>
                            <a:rPr lang="en-IN" sz="2400" dirty="0"/>
                            <a:t>{4}</a:t>
                          </a:r>
                        </a:p>
                      </a:txBody>
                      <a:tcPr>
                        <a:noFill/>
                      </a:tcPr>
                    </a:tc>
                    <a:extLst>
                      <a:ext uri="{0D108BD9-81ED-4DB2-BD59-A6C34878D82A}">
                        <a16:rowId xmlns:a16="http://schemas.microsoft.com/office/drawing/2014/main" val="10001"/>
                      </a:ext>
                    </a:extLst>
                  </a:tr>
                  <a:tr h="469900">
                    <a:tc>
                      <a:txBody>
                        <a:bodyPr/>
                        <a:lstStyle/>
                        <a:p>
                          <a:pPr algn="ctr"/>
                          <a:r>
                            <a:rPr lang="en-IN" sz="2400" dirty="0"/>
                            <a:t>2</a:t>
                          </a:r>
                        </a:p>
                      </a:txBody>
                      <a:tcPr>
                        <a:noFill/>
                      </a:tcPr>
                    </a:tc>
                    <a:tc>
                      <a:txBody>
                        <a:bodyPr/>
                        <a:lstStyle/>
                        <a:p>
                          <a:pPr algn="ctr"/>
                          <a:r>
                            <a:rPr lang="en-IN" sz="2400" dirty="0"/>
                            <a:t>{</a:t>
                          </a:r>
                          <a14:m>
                            <m:oMath xmlns:m="http://schemas.openxmlformats.org/officeDocument/2006/math">
                              <m:r>
                                <a:rPr lang="en-IN" sz="2400" smtClean="0">
                                  <a:latin typeface="Cambria Math" panose="02040503050406030204" pitchFamily="18" charset="0"/>
                                </a:rPr>
                                <m:t>𝜙</m:t>
                              </m:r>
                            </m:oMath>
                          </a14:m>
                          <a:r>
                            <a:rPr lang="en-IN" sz="2400" dirty="0"/>
                            <a:t>}</a:t>
                          </a:r>
                        </a:p>
                      </a:txBody>
                      <a:tcPr>
                        <a:noFill/>
                      </a:tcPr>
                    </a:tc>
                    <a:tc>
                      <a:txBody>
                        <a:bodyPr/>
                        <a:lstStyle/>
                        <a:p>
                          <a:pPr algn="ctr"/>
                          <a:r>
                            <a:rPr lang="en-IN" sz="2400" dirty="0"/>
                            <a:t>{4}</a:t>
                          </a:r>
                        </a:p>
                      </a:txBody>
                      <a:tcPr>
                        <a:noFill/>
                      </a:tcPr>
                    </a:tc>
                    <a:extLst>
                      <a:ext uri="{0D108BD9-81ED-4DB2-BD59-A6C34878D82A}">
                        <a16:rowId xmlns:a16="http://schemas.microsoft.com/office/drawing/2014/main" val="10002"/>
                      </a:ext>
                    </a:extLst>
                  </a:tr>
                  <a:tr h="469900">
                    <a:tc>
                      <a:txBody>
                        <a:bodyPr/>
                        <a:lstStyle/>
                        <a:p>
                          <a:pPr algn="ctr"/>
                          <a:r>
                            <a:rPr lang="en-IN" sz="2400" dirty="0"/>
                            <a:t>3</a:t>
                          </a:r>
                        </a:p>
                      </a:txBody>
                      <a:tcPr>
                        <a:noFill/>
                      </a:tcPr>
                    </a:tc>
                    <a:tc>
                      <a:txBody>
                        <a:bodyPr/>
                        <a:lstStyle/>
                        <a:p>
                          <a:pPr algn="ctr"/>
                          <a:r>
                            <a:rPr lang="en-IN" sz="2400" dirty="0"/>
                            <a:t>{4}</a:t>
                          </a:r>
                        </a:p>
                      </a:txBody>
                      <a:tcPr>
                        <a:noFill/>
                      </a:tcPr>
                    </a:tc>
                    <a:tc>
                      <a:txBody>
                        <a:bodyPr/>
                        <a:lstStyle/>
                        <a:p>
                          <a:pPr algn="ctr"/>
                          <a:r>
                            <a:rPr lang="en-IN" sz="2400" dirty="0"/>
                            <a:t>{3}</a:t>
                          </a:r>
                        </a:p>
                      </a:txBody>
                      <a:tcPr>
                        <a:noFill/>
                      </a:tcPr>
                    </a:tc>
                    <a:extLst>
                      <a:ext uri="{0D108BD9-81ED-4DB2-BD59-A6C34878D82A}">
                        <a16:rowId xmlns:a16="http://schemas.microsoft.com/office/drawing/2014/main" val="10003"/>
                      </a:ext>
                    </a:extLst>
                  </a:tr>
                  <a:tr h="469900">
                    <a:tc>
                      <a:txBody>
                        <a:bodyPr/>
                        <a:lstStyle/>
                        <a:p>
                          <a:pPr algn="ctr"/>
                          <a:r>
                            <a:rPr lang="en-IN" sz="2400" dirty="0"/>
                            <a:t>4</a:t>
                          </a:r>
                        </a:p>
                      </a:txBody>
                      <a:tcPr>
                        <a:noFill/>
                      </a:tcPr>
                    </a:tc>
                    <a:tc>
                      <a:txBody>
                        <a:bodyPr/>
                        <a:lstStyle/>
                        <a:p>
                          <a:pPr algn="ctr"/>
                          <a:r>
                            <a:rPr lang="en-IN" sz="2400" dirty="0"/>
                            <a:t>{</a:t>
                          </a:r>
                          <a14:m>
                            <m:oMath xmlns:m="http://schemas.openxmlformats.org/officeDocument/2006/math">
                              <m:r>
                                <a:rPr lang="en-IN" sz="2400" smtClean="0">
                                  <a:latin typeface="Cambria Math" panose="02040503050406030204" pitchFamily="18" charset="0"/>
                                </a:rPr>
                                <m:t>𝜙</m:t>
                              </m:r>
                            </m:oMath>
                          </a14:m>
                          <a:r>
                            <a:rPr lang="en-IN" sz="2400" dirty="0"/>
                            <a:t>}</a:t>
                          </a:r>
                        </a:p>
                      </a:txBody>
                      <a:tcPr>
                        <a:noFill/>
                      </a:tcPr>
                    </a:tc>
                    <a:tc>
                      <a:txBody>
                        <a:bodyPr/>
                        <a:lstStyle/>
                        <a:p>
                          <a:pPr algn="ctr"/>
                          <a14:m>
                            <m:oMath xmlns:m="http://schemas.openxmlformats.org/officeDocument/2006/math">
                              <m:r>
                                <a:rPr lang="en-IN" sz="2400" smtClean="0">
                                  <a:latin typeface="Cambria Math" panose="02040503050406030204" pitchFamily="18" charset="0"/>
                                </a:rPr>
                                <m:t>{</m:t>
                              </m:r>
                              <m:r>
                                <a:rPr lang="en-IN" sz="2400" smtClean="0">
                                  <a:latin typeface="Cambria Math" panose="02040503050406030204" pitchFamily="18" charset="0"/>
                                </a:rPr>
                                <m:t>𝜙</m:t>
                              </m:r>
                            </m:oMath>
                          </a14:m>
                          <a:r>
                            <a:rPr lang="en-IN" sz="2400" dirty="0"/>
                            <a:t>}</a:t>
                          </a:r>
                        </a:p>
                      </a:txBody>
                      <a:tcPr>
                        <a:noFill/>
                      </a:tcPr>
                    </a:tc>
                    <a:extLst>
                      <a:ext uri="{0D108BD9-81ED-4DB2-BD59-A6C34878D82A}">
                        <a16:rowId xmlns:a16="http://schemas.microsoft.com/office/drawing/2014/main" val="10004"/>
                      </a:ext>
                    </a:extLst>
                  </a:tr>
                </a:tbl>
              </a:graphicData>
            </a:graphic>
          </p:graphicFrame>
        </mc:Choice>
        <mc:Fallback xmlns="">
          <p:graphicFrame>
            <p:nvGraphicFramePr>
              <p:cNvPr id="18" name="Table 17"/>
              <p:cNvGraphicFramePr>
                <a:graphicFrameLocks noGrp="1"/>
              </p:cNvGraphicFramePr>
              <p:nvPr>
                <p:extLst>
                  <p:ext uri="{D42A27DB-BD31-4B8C-83A1-F6EECF244321}">
                    <p14:modId xmlns:p14="http://schemas.microsoft.com/office/powerpoint/2010/main" val="3488332431"/>
                  </p:ext>
                </p:extLst>
              </p:nvPr>
            </p:nvGraphicFramePr>
            <p:xfrm>
              <a:off x="7479427" y="2110978"/>
              <a:ext cx="2702941" cy="2349500"/>
            </p:xfrm>
            <a:graphic>
              <a:graphicData uri="http://schemas.openxmlformats.org/drawingml/2006/table">
                <a:tbl>
                  <a:tblPr firstRow="1" bandRow="1">
                    <a:tableStyleId>{D7AC3CCA-C797-4891-BE02-D94E43425B78}</a:tableStyleId>
                  </a:tblPr>
                  <a:tblGrid>
                    <a:gridCol w="423863">
                      <a:extLst>
                        <a:ext uri="{9D8B030D-6E8A-4147-A177-3AD203B41FA5}">
                          <a16:colId xmlns:a16="http://schemas.microsoft.com/office/drawing/2014/main" val="20000"/>
                        </a:ext>
                      </a:extLst>
                    </a:gridCol>
                    <a:gridCol w="1142301">
                      <a:extLst>
                        <a:ext uri="{9D8B030D-6E8A-4147-A177-3AD203B41FA5}">
                          <a16:colId xmlns:a16="http://schemas.microsoft.com/office/drawing/2014/main" val="20001"/>
                        </a:ext>
                      </a:extLst>
                    </a:gridCol>
                    <a:gridCol w="1136777">
                      <a:extLst>
                        <a:ext uri="{9D8B030D-6E8A-4147-A177-3AD203B41FA5}">
                          <a16:colId xmlns:a16="http://schemas.microsoft.com/office/drawing/2014/main" val="20002"/>
                        </a:ext>
                      </a:extLst>
                    </a:gridCol>
                  </a:tblGrid>
                  <a:tr h="469900">
                    <a:tc>
                      <a:txBody>
                        <a:bodyPr/>
                        <a:lstStyle/>
                        <a:p>
                          <a:endParaRPr lang="en-US"/>
                        </a:p>
                      </a:txBody>
                      <a:tcPr>
                        <a:blipFill>
                          <a:blip r:embed="rId2"/>
                          <a:stretch>
                            <a:fillRect l="-1429" t="-1299" r="-538571" b="-428571"/>
                          </a:stretch>
                        </a:blipFill>
                      </a:tcPr>
                    </a:tc>
                    <a:tc>
                      <a:txBody>
                        <a:bodyPr/>
                        <a:lstStyle/>
                        <a:p>
                          <a:endParaRPr lang="en-US"/>
                        </a:p>
                      </a:txBody>
                      <a:tcPr>
                        <a:blipFill>
                          <a:blip r:embed="rId2"/>
                          <a:stretch>
                            <a:fillRect l="-37766" t="-1299" r="-100532" b="-428571"/>
                          </a:stretch>
                        </a:blipFill>
                      </a:tcPr>
                    </a:tc>
                    <a:tc>
                      <a:txBody>
                        <a:bodyPr/>
                        <a:lstStyle/>
                        <a:p>
                          <a:endParaRPr lang="en-US"/>
                        </a:p>
                      </a:txBody>
                      <a:tcPr>
                        <a:blipFill>
                          <a:blip r:embed="rId2"/>
                          <a:stretch>
                            <a:fillRect l="-138503" t="-1299" r="-1070" b="-428571"/>
                          </a:stretch>
                        </a:blipFill>
                      </a:tcPr>
                    </a:tc>
                    <a:extLst>
                      <a:ext uri="{0D108BD9-81ED-4DB2-BD59-A6C34878D82A}">
                        <a16:rowId xmlns:a16="http://schemas.microsoft.com/office/drawing/2014/main" val="10000"/>
                      </a:ext>
                    </a:extLst>
                  </a:tr>
                  <a:tr h="469900">
                    <a:tc>
                      <a:txBody>
                        <a:bodyPr/>
                        <a:lstStyle/>
                        <a:p>
                          <a:pPr algn="ctr"/>
                          <a:r>
                            <a:rPr lang="en-IN" sz="2400" dirty="0"/>
                            <a:t>1</a:t>
                          </a:r>
                        </a:p>
                      </a:txBody>
                      <a:tcPr>
                        <a:noFill/>
                      </a:tcPr>
                    </a:tc>
                    <a:tc>
                      <a:txBody>
                        <a:bodyPr/>
                        <a:lstStyle/>
                        <a:p>
                          <a:pPr algn="ctr"/>
                          <a:r>
                            <a:rPr lang="en-IN" sz="2400" dirty="0"/>
                            <a:t>{2,3}</a:t>
                          </a:r>
                        </a:p>
                      </a:txBody>
                      <a:tcPr>
                        <a:noFill/>
                      </a:tcPr>
                    </a:tc>
                    <a:tc>
                      <a:txBody>
                        <a:bodyPr/>
                        <a:lstStyle/>
                        <a:p>
                          <a:pPr algn="ctr"/>
                          <a:r>
                            <a:rPr lang="en-IN" sz="2400" dirty="0"/>
                            <a:t>{4}</a:t>
                          </a:r>
                        </a:p>
                      </a:txBody>
                      <a:tcPr>
                        <a:noFill/>
                      </a:tcPr>
                    </a:tc>
                    <a:extLst>
                      <a:ext uri="{0D108BD9-81ED-4DB2-BD59-A6C34878D82A}">
                        <a16:rowId xmlns:a16="http://schemas.microsoft.com/office/drawing/2014/main" val="10001"/>
                      </a:ext>
                    </a:extLst>
                  </a:tr>
                  <a:tr h="469900">
                    <a:tc>
                      <a:txBody>
                        <a:bodyPr/>
                        <a:lstStyle/>
                        <a:p>
                          <a:pPr algn="ctr"/>
                          <a:r>
                            <a:rPr lang="en-IN" sz="2400" dirty="0"/>
                            <a:t>2</a:t>
                          </a:r>
                        </a:p>
                      </a:txBody>
                      <a:tcPr>
                        <a:noFill/>
                      </a:tcPr>
                    </a:tc>
                    <a:tc>
                      <a:txBody>
                        <a:bodyPr/>
                        <a:lstStyle/>
                        <a:p>
                          <a:endParaRPr lang="en-US"/>
                        </a:p>
                      </a:txBody>
                      <a:tcPr>
                        <a:blipFill>
                          <a:blip r:embed="rId2"/>
                          <a:stretch>
                            <a:fillRect l="-37766" t="-198718" r="-100532" b="-224359"/>
                          </a:stretch>
                        </a:blipFill>
                      </a:tcPr>
                    </a:tc>
                    <a:tc>
                      <a:txBody>
                        <a:bodyPr/>
                        <a:lstStyle/>
                        <a:p>
                          <a:pPr algn="ctr"/>
                          <a:r>
                            <a:rPr lang="en-IN" sz="2400" dirty="0"/>
                            <a:t>{4}</a:t>
                          </a:r>
                        </a:p>
                      </a:txBody>
                      <a:tcPr>
                        <a:noFill/>
                      </a:tcPr>
                    </a:tc>
                    <a:extLst>
                      <a:ext uri="{0D108BD9-81ED-4DB2-BD59-A6C34878D82A}">
                        <a16:rowId xmlns:a16="http://schemas.microsoft.com/office/drawing/2014/main" val="10002"/>
                      </a:ext>
                    </a:extLst>
                  </a:tr>
                  <a:tr h="469900">
                    <a:tc>
                      <a:txBody>
                        <a:bodyPr/>
                        <a:lstStyle/>
                        <a:p>
                          <a:pPr algn="ctr"/>
                          <a:r>
                            <a:rPr lang="en-IN" sz="2400" dirty="0"/>
                            <a:t>3</a:t>
                          </a:r>
                        </a:p>
                      </a:txBody>
                      <a:tcPr>
                        <a:noFill/>
                      </a:tcPr>
                    </a:tc>
                    <a:tc>
                      <a:txBody>
                        <a:bodyPr/>
                        <a:lstStyle/>
                        <a:p>
                          <a:pPr algn="ctr"/>
                          <a:r>
                            <a:rPr lang="en-IN" sz="2400" dirty="0"/>
                            <a:t>{4}</a:t>
                          </a:r>
                        </a:p>
                      </a:txBody>
                      <a:tcPr>
                        <a:noFill/>
                      </a:tcPr>
                    </a:tc>
                    <a:tc>
                      <a:txBody>
                        <a:bodyPr/>
                        <a:lstStyle/>
                        <a:p>
                          <a:pPr algn="ctr"/>
                          <a:r>
                            <a:rPr lang="en-IN" sz="2400" dirty="0"/>
                            <a:t>{3}</a:t>
                          </a:r>
                        </a:p>
                      </a:txBody>
                      <a:tcPr>
                        <a:noFill/>
                      </a:tcPr>
                    </a:tc>
                    <a:extLst>
                      <a:ext uri="{0D108BD9-81ED-4DB2-BD59-A6C34878D82A}">
                        <a16:rowId xmlns:a16="http://schemas.microsoft.com/office/drawing/2014/main" val="10003"/>
                      </a:ext>
                    </a:extLst>
                  </a:tr>
                  <a:tr h="469900">
                    <a:tc>
                      <a:txBody>
                        <a:bodyPr/>
                        <a:lstStyle/>
                        <a:p>
                          <a:pPr algn="ctr"/>
                          <a:r>
                            <a:rPr lang="en-IN" sz="2400" dirty="0"/>
                            <a:t>4</a:t>
                          </a:r>
                        </a:p>
                      </a:txBody>
                      <a:tcPr>
                        <a:noFill/>
                      </a:tcPr>
                    </a:tc>
                    <a:tc>
                      <a:txBody>
                        <a:bodyPr/>
                        <a:lstStyle/>
                        <a:p>
                          <a:endParaRPr lang="en-US"/>
                        </a:p>
                      </a:txBody>
                      <a:tcPr>
                        <a:blipFill>
                          <a:blip r:embed="rId2"/>
                          <a:stretch>
                            <a:fillRect l="-37766" t="-402597" r="-100532" b="-27273"/>
                          </a:stretch>
                        </a:blipFill>
                      </a:tcPr>
                    </a:tc>
                    <a:tc>
                      <a:txBody>
                        <a:bodyPr/>
                        <a:lstStyle/>
                        <a:p>
                          <a:endParaRPr lang="en-US"/>
                        </a:p>
                      </a:txBody>
                      <a:tcPr>
                        <a:blipFill>
                          <a:blip r:embed="rId2"/>
                          <a:stretch>
                            <a:fillRect l="-138503" t="-402597" r="-1070" b="-27273"/>
                          </a:stretch>
                        </a:blipFill>
                      </a:tcPr>
                    </a:tc>
                    <a:extLst>
                      <a:ext uri="{0D108BD9-81ED-4DB2-BD59-A6C34878D82A}">
                        <a16:rowId xmlns:a16="http://schemas.microsoft.com/office/drawing/2014/main" val="10004"/>
                      </a:ext>
                    </a:extLst>
                  </a:tr>
                </a:tbl>
              </a:graphicData>
            </a:graphic>
          </p:graphicFrame>
        </mc:Fallback>
      </mc:AlternateContent>
      <p:sp>
        <p:nvSpPr>
          <p:cNvPr id="3" name="Rectangle 2"/>
          <p:cNvSpPr/>
          <p:nvPr/>
        </p:nvSpPr>
        <p:spPr>
          <a:xfrm>
            <a:off x="3581400" y="5867400"/>
            <a:ext cx="1767114"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NFA</a:t>
            </a:r>
          </a:p>
        </p:txBody>
      </p:sp>
      <p:sp>
        <p:nvSpPr>
          <p:cNvPr id="23" name="Rectangle 22"/>
          <p:cNvSpPr/>
          <p:nvPr/>
        </p:nvSpPr>
        <p:spPr>
          <a:xfrm>
            <a:off x="7947339" y="4610101"/>
            <a:ext cx="1767114"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Transition Table</a:t>
            </a:r>
          </a:p>
        </p:txBody>
      </p:sp>
    </p:spTree>
    <p:extLst>
      <p:ext uri="{BB962C8B-B14F-4D97-AF65-F5344CB8AC3E}">
        <p14:creationId xmlns:p14="http://schemas.microsoft.com/office/powerpoint/2010/main" val="8047619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1: Conversion from NFA to FA</a:t>
            </a:r>
          </a:p>
        </p:txBody>
      </p:sp>
      <mc:AlternateContent xmlns:mc="http://schemas.openxmlformats.org/markup-compatibility/2006" xmlns:a14="http://schemas.microsoft.com/office/drawing/2010/main">
        <mc:Choice Requires="a14">
          <p:sp>
            <p:nvSpPr>
              <p:cNvPr id="4" name="TextBox 3"/>
              <p:cNvSpPr txBox="1"/>
              <p:nvPr/>
            </p:nvSpPr>
            <p:spPr>
              <a:xfrm>
                <a:off x="1714501" y="1014413"/>
                <a:ext cx="4275509"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IN" sz="2400" i="1">
                              <a:latin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𝛿</m:t>
                          </m:r>
                        </m:e>
                        <m:sub>
                          <m:r>
                            <a:rPr lang="en-US" sz="2400" i="1">
                              <a:latin typeface="Cambria Math" panose="02040503050406030204" pitchFamily="18" charset="0"/>
                            </a:rPr>
                            <m:t>1</m:t>
                          </m:r>
                        </m:sub>
                      </m:sSub>
                      <m:d>
                        <m:dPr>
                          <m:ctrlPr>
                            <a:rPr lang="en-IN" sz="2400" i="1">
                              <a:latin typeface="Cambria Math" panose="02040503050406030204" pitchFamily="18" charset="0"/>
                            </a:rPr>
                          </m:ctrlPr>
                        </m:dPr>
                        <m:e>
                          <m:r>
                            <a:rPr lang="en-IN" sz="2400" i="1">
                              <a:latin typeface="Cambria Math" panose="02040503050406030204" pitchFamily="18" charset="0"/>
                            </a:rPr>
                            <m:t>1,</m:t>
                          </m:r>
                          <m:r>
                            <a:rPr lang="en-IN" sz="2400" i="1">
                              <a:latin typeface="Cambria Math" panose="02040503050406030204" pitchFamily="18" charset="0"/>
                            </a:rPr>
                            <m:t>𝑎</m:t>
                          </m:r>
                        </m:e>
                      </m:d>
                      <m:r>
                        <a:rPr lang="en-IN" sz="2400" i="1">
                          <a:latin typeface="Cambria Math" panose="02040503050406030204" pitchFamily="18" charset="0"/>
                          <a:ea typeface="Cambria Math" panose="02040503050406030204" pitchFamily="18" charset="0"/>
                        </a:rPr>
                        <m:t>=  {2,3}</m:t>
                      </m:r>
                    </m:oMath>
                  </m:oMathPara>
                </a14:m>
                <a:endParaRPr lang="en-IN" sz="2200" dirty="0"/>
              </a:p>
            </p:txBody>
          </p:sp>
        </mc:Choice>
        <mc:Fallback xmlns="">
          <p:sp>
            <p:nvSpPr>
              <p:cNvPr id="4" name="TextBox 3"/>
              <p:cNvSpPr txBox="1">
                <a:spLocks noRot="1" noChangeAspect="1" noMove="1" noResize="1" noEditPoints="1" noAdjustHandles="1" noChangeArrowheads="1" noChangeShapeType="1" noTextEdit="1"/>
              </p:cNvSpPr>
              <p:nvPr/>
            </p:nvSpPr>
            <p:spPr>
              <a:xfrm>
                <a:off x="1714501" y="1014413"/>
                <a:ext cx="4275509" cy="461665"/>
              </a:xfrm>
              <a:prstGeom prst="rect">
                <a:avLst/>
              </a:prstGeom>
              <a:blipFill>
                <a:blip r:embed="rId2"/>
                <a:stretch>
                  <a:fillRect l="-427" b="-17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714501" y="1524001"/>
                <a:ext cx="4275508"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IN" sz="2400" i="1">
                              <a:latin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𝛿</m:t>
                          </m:r>
                        </m:e>
                        <m:sub>
                          <m:r>
                            <a:rPr lang="en-US" sz="2400" i="1">
                              <a:latin typeface="Cambria Math" panose="02040503050406030204" pitchFamily="18" charset="0"/>
                            </a:rPr>
                            <m:t>1</m:t>
                          </m:r>
                        </m:sub>
                      </m:sSub>
                      <m:d>
                        <m:dPr>
                          <m:ctrlPr>
                            <a:rPr lang="en-IN" sz="2400" i="1">
                              <a:latin typeface="Cambria Math" panose="02040503050406030204" pitchFamily="18" charset="0"/>
                            </a:rPr>
                          </m:ctrlPr>
                        </m:dPr>
                        <m:e>
                          <m:r>
                            <a:rPr lang="en-IN" sz="2400" i="1">
                              <a:latin typeface="Cambria Math" panose="02040503050406030204" pitchFamily="18" charset="0"/>
                            </a:rPr>
                            <m:t>1,</m:t>
                          </m:r>
                          <m:r>
                            <a:rPr lang="en-IN" sz="2400" i="1">
                              <a:latin typeface="Cambria Math" panose="02040503050406030204" pitchFamily="18" charset="0"/>
                            </a:rPr>
                            <m:t>𝑏</m:t>
                          </m:r>
                        </m:e>
                      </m:d>
                      <m:r>
                        <a:rPr lang="en-IN" sz="2400" i="1">
                          <a:latin typeface="Cambria Math" panose="02040503050406030204" pitchFamily="18" charset="0"/>
                          <a:ea typeface="Cambria Math" panose="02040503050406030204" pitchFamily="18" charset="0"/>
                        </a:rPr>
                        <m:t>=  {4}</m:t>
                      </m:r>
                    </m:oMath>
                  </m:oMathPara>
                </a14:m>
                <a:endParaRPr lang="en-IN" sz="2200" dirty="0"/>
              </a:p>
            </p:txBody>
          </p:sp>
        </mc:Choice>
        <mc:Fallback xmlns="">
          <p:sp>
            <p:nvSpPr>
              <p:cNvPr id="8" name="TextBox 7"/>
              <p:cNvSpPr txBox="1">
                <a:spLocks noRot="1" noChangeAspect="1" noMove="1" noResize="1" noEditPoints="1" noAdjustHandles="1" noChangeArrowheads="1" noChangeShapeType="1" noTextEdit="1"/>
              </p:cNvSpPr>
              <p:nvPr/>
            </p:nvSpPr>
            <p:spPr>
              <a:xfrm>
                <a:off x="1714501" y="1524001"/>
                <a:ext cx="4275508" cy="461665"/>
              </a:xfrm>
              <a:prstGeom prst="rect">
                <a:avLst/>
              </a:prstGeom>
              <a:blipFill>
                <a:blip r:embed="rId3"/>
                <a:stretch>
                  <a:fillRect l="-427" b="-17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714501" y="2205563"/>
                <a:ext cx="6087691"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IN" sz="2400" i="1">
                              <a:latin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𝛿</m:t>
                          </m:r>
                        </m:e>
                        <m:sub>
                          <m:r>
                            <a:rPr lang="en-US" sz="2400" i="1">
                              <a:latin typeface="Cambria Math" panose="02040503050406030204" pitchFamily="18" charset="0"/>
                            </a:rPr>
                            <m:t>1</m:t>
                          </m:r>
                        </m:sub>
                      </m:sSub>
                      <m:d>
                        <m:dPr>
                          <m:ctrlPr>
                            <a:rPr lang="en-IN" sz="2400" i="1">
                              <a:latin typeface="Cambria Math" panose="02040503050406030204" pitchFamily="18" charset="0"/>
                            </a:rPr>
                          </m:ctrlPr>
                        </m:dPr>
                        <m:e>
                          <m:d>
                            <m:dPr>
                              <m:begChr m:val="{"/>
                              <m:endChr m:val="}"/>
                              <m:ctrlPr>
                                <a:rPr lang="en-IN" sz="2400" i="1">
                                  <a:latin typeface="Cambria Math" panose="02040503050406030204" pitchFamily="18" charset="0"/>
                                </a:rPr>
                              </m:ctrlPr>
                            </m:dPr>
                            <m:e>
                              <m:r>
                                <a:rPr lang="en-IN" sz="2400" i="1">
                                  <a:latin typeface="Cambria Math" panose="02040503050406030204" pitchFamily="18" charset="0"/>
                                </a:rPr>
                                <m:t>2,3</m:t>
                              </m:r>
                            </m:e>
                          </m:d>
                          <m:r>
                            <a:rPr lang="en-IN" sz="2400" i="1">
                              <a:latin typeface="Cambria Math" panose="02040503050406030204" pitchFamily="18" charset="0"/>
                            </a:rPr>
                            <m:t>,</m:t>
                          </m:r>
                          <m:r>
                            <a:rPr lang="en-IN" sz="2400" i="1">
                              <a:latin typeface="Cambria Math" panose="02040503050406030204" pitchFamily="18" charset="0"/>
                            </a:rPr>
                            <m:t>𝑎</m:t>
                          </m:r>
                        </m:e>
                      </m:d>
                      <m:r>
                        <a:rPr lang="en-IN" sz="2400" i="1">
                          <a:latin typeface="Cambria Math" panose="02040503050406030204" pitchFamily="18" charset="0"/>
                          <a:ea typeface="Cambria Math" panose="02040503050406030204" pitchFamily="18" charset="0"/>
                        </a:rPr>
                        <m:t>=  </m:t>
                      </m:r>
                      <m:r>
                        <a:rPr lang="en-IN" sz="2400" i="1">
                          <a:latin typeface="Cambria Math" panose="02040503050406030204" pitchFamily="18" charset="0"/>
                          <a:ea typeface="Cambria Math" panose="02040503050406030204" pitchFamily="18" charset="0"/>
                        </a:rPr>
                        <m:t>𝛿</m:t>
                      </m:r>
                      <m:d>
                        <m:dPr>
                          <m:ctrlPr>
                            <a:rPr lang="en-IN" sz="2400" i="1">
                              <a:latin typeface="Cambria Math" panose="02040503050406030204" pitchFamily="18" charset="0"/>
                              <a:ea typeface="Cambria Math" panose="02040503050406030204" pitchFamily="18" charset="0"/>
                            </a:rPr>
                          </m:ctrlPr>
                        </m:dPr>
                        <m:e>
                          <m:r>
                            <a:rPr lang="en-IN" sz="2400" i="1">
                              <a:latin typeface="Cambria Math" panose="02040503050406030204" pitchFamily="18" charset="0"/>
                              <a:ea typeface="Cambria Math" panose="02040503050406030204" pitchFamily="18" charset="0"/>
                            </a:rPr>
                            <m:t>2,</m:t>
                          </m:r>
                          <m:r>
                            <a:rPr lang="en-IN" sz="2400" i="1">
                              <a:latin typeface="Cambria Math" panose="02040503050406030204" pitchFamily="18" charset="0"/>
                              <a:ea typeface="Cambria Math" panose="02040503050406030204" pitchFamily="18" charset="0"/>
                            </a:rPr>
                            <m:t>𝑎</m:t>
                          </m:r>
                        </m:e>
                      </m:d>
                      <m:r>
                        <a:rPr lang="en-IN" sz="2400" i="1">
                          <a:latin typeface="Cambria Math" panose="02040503050406030204" pitchFamily="18" charset="0"/>
                          <a:ea typeface="Cambria Math" panose="02040503050406030204" pitchFamily="18" charset="0"/>
                        </a:rPr>
                        <m:t> ∪</m:t>
                      </m:r>
                      <m:r>
                        <a:rPr lang="en-IN" sz="2400" i="1">
                          <a:latin typeface="Cambria Math" panose="02040503050406030204" pitchFamily="18" charset="0"/>
                          <a:ea typeface="Cambria Math" panose="02040503050406030204" pitchFamily="18" charset="0"/>
                        </a:rPr>
                        <m:t>𝛿</m:t>
                      </m:r>
                      <m:r>
                        <a:rPr lang="en-IN" sz="2400" i="1">
                          <a:latin typeface="Cambria Math" panose="02040503050406030204" pitchFamily="18" charset="0"/>
                          <a:ea typeface="Cambria Math" panose="02040503050406030204" pitchFamily="18" charset="0"/>
                        </a:rPr>
                        <m:t>(3,</m:t>
                      </m:r>
                      <m:r>
                        <a:rPr lang="en-IN" sz="2400" i="1">
                          <a:latin typeface="Cambria Math" panose="02040503050406030204" pitchFamily="18" charset="0"/>
                          <a:ea typeface="Cambria Math" panose="02040503050406030204" pitchFamily="18" charset="0"/>
                        </a:rPr>
                        <m:t>𝑎</m:t>
                      </m:r>
                      <m:r>
                        <a:rPr lang="en-IN" sz="2400" i="1">
                          <a:latin typeface="Cambria Math" panose="02040503050406030204" pitchFamily="18" charset="0"/>
                          <a:ea typeface="Cambria Math" panose="02040503050406030204" pitchFamily="18" charset="0"/>
                        </a:rPr>
                        <m:t>)</m:t>
                      </m:r>
                    </m:oMath>
                  </m:oMathPara>
                </a14:m>
                <a:endParaRPr lang="en-IN" sz="2200" dirty="0"/>
              </a:p>
            </p:txBody>
          </p:sp>
        </mc:Choice>
        <mc:Fallback xmlns="">
          <p:sp>
            <p:nvSpPr>
              <p:cNvPr id="9" name="TextBox 8"/>
              <p:cNvSpPr txBox="1">
                <a:spLocks noRot="1" noChangeAspect="1" noMove="1" noResize="1" noEditPoints="1" noAdjustHandles="1" noChangeArrowheads="1" noChangeShapeType="1" noTextEdit="1"/>
              </p:cNvSpPr>
              <p:nvPr/>
            </p:nvSpPr>
            <p:spPr>
              <a:xfrm>
                <a:off x="1714501" y="2205563"/>
                <a:ext cx="6087691" cy="461665"/>
              </a:xfrm>
              <a:prstGeom prst="rect">
                <a:avLst/>
              </a:prstGeom>
              <a:blipFill>
                <a:blip r:embed="rId4"/>
                <a:stretch>
                  <a:fillRect l="-300" b="-17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276602" y="2586336"/>
                <a:ext cx="4525589"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IN" sz="2400" i="1">
                          <a:latin typeface="Cambria Math" panose="02040503050406030204" pitchFamily="18" charset="0"/>
                          <a:ea typeface="Cambria Math" panose="02040503050406030204" pitchFamily="18" charset="0"/>
                        </a:rPr>
                        <m:t>=  {4}</m:t>
                      </m:r>
                    </m:oMath>
                  </m:oMathPara>
                </a14:m>
                <a:endParaRPr lang="en-IN" sz="2200" dirty="0"/>
              </a:p>
            </p:txBody>
          </p:sp>
        </mc:Choice>
        <mc:Fallback xmlns="">
          <p:sp>
            <p:nvSpPr>
              <p:cNvPr id="10" name="TextBox 9"/>
              <p:cNvSpPr txBox="1">
                <a:spLocks noRot="1" noChangeAspect="1" noMove="1" noResize="1" noEditPoints="1" noAdjustHandles="1" noChangeArrowheads="1" noChangeShapeType="1" noTextEdit="1"/>
              </p:cNvSpPr>
              <p:nvPr/>
            </p:nvSpPr>
            <p:spPr>
              <a:xfrm>
                <a:off x="3276602" y="2586336"/>
                <a:ext cx="4525589" cy="461665"/>
              </a:xfrm>
              <a:prstGeom prst="rect">
                <a:avLst/>
              </a:prstGeom>
              <a:blipFill>
                <a:blip r:embed="rId5"/>
                <a:stretch>
                  <a:fillRect b="-17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714500" y="3048001"/>
                <a:ext cx="6087691"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IN" sz="2400" i="1">
                              <a:latin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𝛿</m:t>
                          </m:r>
                        </m:e>
                        <m:sub>
                          <m:r>
                            <a:rPr lang="en-US" sz="2400" i="1">
                              <a:latin typeface="Cambria Math" panose="02040503050406030204" pitchFamily="18" charset="0"/>
                            </a:rPr>
                            <m:t>1</m:t>
                          </m:r>
                        </m:sub>
                      </m:sSub>
                      <m:d>
                        <m:dPr>
                          <m:ctrlPr>
                            <a:rPr lang="en-IN" sz="2400" i="1">
                              <a:latin typeface="Cambria Math" panose="02040503050406030204" pitchFamily="18" charset="0"/>
                            </a:rPr>
                          </m:ctrlPr>
                        </m:dPr>
                        <m:e>
                          <m:d>
                            <m:dPr>
                              <m:begChr m:val="{"/>
                              <m:endChr m:val="}"/>
                              <m:ctrlPr>
                                <a:rPr lang="en-IN" sz="2400" i="1">
                                  <a:latin typeface="Cambria Math" panose="02040503050406030204" pitchFamily="18" charset="0"/>
                                </a:rPr>
                              </m:ctrlPr>
                            </m:dPr>
                            <m:e>
                              <m:r>
                                <a:rPr lang="en-IN" sz="2400" i="1">
                                  <a:latin typeface="Cambria Math" panose="02040503050406030204" pitchFamily="18" charset="0"/>
                                </a:rPr>
                                <m:t>2,3</m:t>
                              </m:r>
                            </m:e>
                          </m:d>
                          <m:r>
                            <a:rPr lang="en-IN" sz="2400" i="1">
                              <a:latin typeface="Cambria Math" panose="02040503050406030204" pitchFamily="18" charset="0"/>
                            </a:rPr>
                            <m:t>,</m:t>
                          </m:r>
                          <m:r>
                            <a:rPr lang="en-IN" sz="2400" i="1">
                              <a:latin typeface="Cambria Math" panose="02040503050406030204" pitchFamily="18" charset="0"/>
                            </a:rPr>
                            <m:t>𝑏</m:t>
                          </m:r>
                        </m:e>
                      </m:d>
                      <m:r>
                        <a:rPr lang="en-IN" sz="2400" i="1">
                          <a:latin typeface="Cambria Math" panose="02040503050406030204" pitchFamily="18" charset="0"/>
                          <a:ea typeface="Cambria Math" panose="02040503050406030204" pitchFamily="18" charset="0"/>
                        </a:rPr>
                        <m:t>=  </m:t>
                      </m:r>
                      <m:r>
                        <a:rPr lang="en-IN" sz="2400" i="1">
                          <a:latin typeface="Cambria Math" panose="02040503050406030204" pitchFamily="18" charset="0"/>
                          <a:ea typeface="Cambria Math" panose="02040503050406030204" pitchFamily="18" charset="0"/>
                        </a:rPr>
                        <m:t>𝛿</m:t>
                      </m:r>
                      <m:d>
                        <m:dPr>
                          <m:ctrlPr>
                            <a:rPr lang="en-IN" sz="2400" i="1">
                              <a:latin typeface="Cambria Math" panose="02040503050406030204" pitchFamily="18" charset="0"/>
                              <a:ea typeface="Cambria Math" panose="02040503050406030204" pitchFamily="18" charset="0"/>
                            </a:rPr>
                          </m:ctrlPr>
                        </m:dPr>
                        <m:e>
                          <m:r>
                            <a:rPr lang="en-IN" sz="2400" i="1">
                              <a:latin typeface="Cambria Math" panose="02040503050406030204" pitchFamily="18" charset="0"/>
                              <a:ea typeface="Cambria Math" panose="02040503050406030204" pitchFamily="18" charset="0"/>
                            </a:rPr>
                            <m:t>2,</m:t>
                          </m:r>
                          <m:r>
                            <a:rPr lang="en-IN" sz="2400" i="1">
                              <a:latin typeface="Cambria Math" panose="02040503050406030204" pitchFamily="18" charset="0"/>
                              <a:ea typeface="Cambria Math" panose="02040503050406030204" pitchFamily="18" charset="0"/>
                            </a:rPr>
                            <m:t>𝑏</m:t>
                          </m:r>
                        </m:e>
                      </m:d>
                      <m:r>
                        <a:rPr lang="en-IN" sz="2400" i="1">
                          <a:latin typeface="Cambria Math" panose="02040503050406030204" pitchFamily="18" charset="0"/>
                          <a:ea typeface="Cambria Math" panose="02040503050406030204" pitchFamily="18" charset="0"/>
                        </a:rPr>
                        <m:t> ∪</m:t>
                      </m:r>
                      <m:r>
                        <a:rPr lang="en-IN" sz="2400" i="1">
                          <a:latin typeface="Cambria Math" panose="02040503050406030204" pitchFamily="18" charset="0"/>
                          <a:ea typeface="Cambria Math" panose="02040503050406030204" pitchFamily="18" charset="0"/>
                        </a:rPr>
                        <m:t>𝛿</m:t>
                      </m:r>
                      <m:r>
                        <a:rPr lang="en-IN" sz="2400" i="1">
                          <a:latin typeface="Cambria Math" panose="02040503050406030204" pitchFamily="18" charset="0"/>
                          <a:ea typeface="Cambria Math" panose="02040503050406030204" pitchFamily="18" charset="0"/>
                        </a:rPr>
                        <m:t>(3,</m:t>
                      </m:r>
                      <m:r>
                        <a:rPr lang="en-IN" sz="2400" i="1">
                          <a:latin typeface="Cambria Math" panose="02040503050406030204" pitchFamily="18" charset="0"/>
                          <a:ea typeface="Cambria Math" panose="02040503050406030204" pitchFamily="18" charset="0"/>
                        </a:rPr>
                        <m:t>𝑏</m:t>
                      </m:r>
                      <m:r>
                        <a:rPr lang="en-IN" sz="2400" i="1">
                          <a:latin typeface="Cambria Math" panose="02040503050406030204" pitchFamily="18" charset="0"/>
                          <a:ea typeface="Cambria Math" panose="02040503050406030204" pitchFamily="18" charset="0"/>
                        </a:rPr>
                        <m:t>)</m:t>
                      </m:r>
                    </m:oMath>
                  </m:oMathPara>
                </a14:m>
                <a:endParaRPr lang="en-IN" sz="22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714500" y="3048001"/>
                <a:ext cx="6087691" cy="461665"/>
              </a:xfrm>
              <a:prstGeom prst="rect">
                <a:avLst/>
              </a:prstGeom>
              <a:blipFill>
                <a:blip r:embed="rId6"/>
                <a:stretch>
                  <a:fillRect l="-300" b="-17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276601" y="3428774"/>
                <a:ext cx="4525589"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IN" sz="2400" i="1">
                          <a:latin typeface="Cambria Math" panose="02040503050406030204" pitchFamily="18" charset="0"/>
                          <a:ea typeface="Cambria Math" panose="02040503050406030204" pitchFamily="18" charset="0"/>
                        </a:rPr>
                        <m:t>=  {3,4}</m:t>
                      </m:r>
                    </m:oMath>
                  </m:oMathPara>
                </a14:m>
                <a:endParaRPr lang="en-IN" sz="2200" dirty="0"/>
              </a:p>
            </p:txBody>
          </p:sp>
        </mc:Choice>
        <mc:Fallback xmlns="">
          <p:sp>
            <p:nvSpPr>
              <p:cNvPr id="12" name="TextBox 11"/>
              <p:cNvSpPr txBox="1">
                <a:spLocks noRot="1" noChangeAspect="1" noMove="1" noResize="1" noEditPoints="1" noAdjustHandles="1" noChangeArrowheads="1" noChangeShapeType="1" noTextEdit="1"/>
              </p:cNvSpPr>
              <p:nvPr/>
            </p:nvSpPr>
            <p:spPr>
              <a:xfrm>
                <a:off x="3276601" y="3428774"/>
                <a:ext cx="4525589" cy="461665"/>
              </a:xfrm>
              <a:prstGeom prst="rect">
                <a:avLst/>
              </a:prstGeom>
              <a:blipFill>
                <a:blip r:embed="rId7"/>
                <a:stretch>
                  <a:fillRect b="-17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752600" y="3901683"/>
                <a:ext cx="384810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IN" sz="2400" i="1">
                              <a:latin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𝛿</m:t>
                          </m:r>
                        </m:e>
                        <m:sub>
                          <m:r>
                            <a:rPr lang="en-US" sz="2400" i="1">
                              <a:latin typeface="Cambria Math" panose="02040503050406030204" pitchFamily="18" charset="0"/>
                            </a:rPr>
                            <m:t>1</m:t>
                          </m:r>
                        </m:sub>
                      </m:sSub>
                      <m:r>
                        <a:rPr lang="en-IN" sz="2400" i="1">
                          <a:latin typeface="Cambria Math" panose="02040503050406030204" pitchFamily="18" charset="0"/>
                        </a:rPr>
                        <m:t>(4,</m:t>
                      </m:r>
                      <m:r>
                        <a:rPr lang="en-IN" sz="2400" i="1">
                          <a:latin typeface="Cambria Math" panose="02040503050406030204" pitchFamily="18" charset="0"/>
                        </a:rPr>
                        <m:t>𝑎</m:t>
                      </m:r>
                      <m:r>
                        <a:rPr lang="en-IN" sz="2400" i="1">
                          <a:latin typeface="Cambria Math" panose="02040503050406030204" pitchFamily="18" charset="0"/>
                        </a:rPr>
                        <m:t>)=  {∅}</m:t>
                      </m:r>
                    </m:oMath>
                  </m:oMathPara>
                </a14:m>
                <a:endParaRPr lang="en-IN" sz="22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752600" y="3901683"/>
                <a:ext cx="3848100" cy="461665"/>
              </a:xfrm>
              <a:prstGeom prst="rect">
                <a:avLst/>
              </a:prstGeom>
              <a:blipFill>
                <a:blip r:embed="rId8"/>
                <a:stretch>
                  <a:fillRect l="-475" b="-17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752600" y="4385851"/>
                <a:ext cx="3848100"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IN" sz="2400" i="1">
                              <a:latin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𝛿</m:t>
                          </m:r>
                        </m:e>
                        <m:sub>
                          <m:r>
                            <a:rPr lang="en-US" sz="2400" i="1">
                              <a:latin typeface="Cambria Math" panose="02040503050406030204" pitchFamily="18" charset="0"/>
                            </a:rPr>
                            <m:t>1</m:t>
                          </m:r>
                        </m:sub>
                      </m:sSub>
                      <m:r>
                        <a:rPr lang="en-IN" sz="2400" i="1">
                          <a:latin typeface="Cambria Math" panose="02040503050406030204" pitchFamily="18" charset="0"/>
                        </a:rPr>
                        <m:t>(4,</m:t>
                      </m:r>
                      <m:r>
                        <a:rPr lang="en-IN" sz="2400" i="1">
                          <a:latin typeface="Cambria Math" panose="02040503050406030204" pitchFamily="18" charset="0"/>
                        </a:rPr>
                        <m:t>𝑏</m:t>
                      </m:r>
                      <m:r>
                        <a:rPr lang="en-IN" sz="2400" i="1">
                          <a:latin typeface="Cambria Math" panose="02040503050406030204" pitchFamily="18" charset="0"/>
                        </a:rPr>
                        <m:t>)=  {∅}</m:t>
                      </m:r>
                    </m:oMath>
                  </m:oMathPara>
                </a14:m>
                <a:endParaRPr lang="en-IN" sz="22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752600" y="4385851"/>
                <a:ext cx="3848100" cy="461665"/>
              </a:xfrm>
              <a:prstGeom prst="rect">
                <a:avLst/>
              </a:prstGeom>
              <a:blipFill>
                <a:blip r:embed="rId9"/>
                <a:stretch>
                  <a:fillRect l="-475" b="-17105"/>
                </a:stretch>
              </a:blipFill>
            </p:spPr>
            <p:txBody>
              <a:bodyPr/>
              <a:lstStyle/>
              <a:p>
                <a:r>
                  <a:rPr lang="en-IN">
                    <a:noFill/>
                  </a:rPr>
                  <a:t> </a:t>
                </a:r>
              </a:p>
            </p:txBody>
          </p:sp>
        </mc:Fallback>
      </mc:AlternateContent>
      <p:sp>
        <p:nvSpPr>
          <p:cNvPr id="15" name="Oval 14"/>
          <p:cNvSpPr/>
          <p:nvPr/>
        </p:nvSpPr>
        <p:spPr>
          <a:xfrm>
            <a:off x="5867400" y="4000672"/>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1</a:t>
            </a:r>
          </a:p>
        </p:txBody>
      </p:sp>
      <p:cxnSp>
        <p:nvCxnSpPr>
          <p:cNvPr id="16" name="Straight Arrow Connector 15"/>
          <p:cNvCxnSpPr>
            <a:endCxn id="15" idx="2"/>
          </p:cNvCxnSpPr>
          <p:nvPr/>
        </p:nvCxnSpPr>
        <p:spPr>
          <a:xfrm>
            <a:off x="5334000" y="4343572"/>
            <a:ext cx="5334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9817684" y="4000672"/>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3,4</a:t>
            </a:r>
          </a:p>
        </p:txBody>
      </p:sp>
      <p:cxnSp>
        <p:nvCxnSpPr>
          <p:cNvPr id="19" name="Straight Arrow Connector 18"/>
          <p:cNvCxnSpPr>
            <a:stCxn id="15" idx="4"/>
            <a:endCxn id="25" idx="1"/>
          </p:cNvCxnSpPr>
          <p:nvPr/>
        </p:nvCxnSpPr>
        <p:spPr>
          <a:xfrm>
            <a:off x="6210300" y="4686472"/>
            <a:ext cx="718342" cy="92349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9886264" y="4069252"/>
            <a:ext cx="548640" cy="548640"/>
          </a:xfrm>
          <a:prstGeom prst="ellipse">
            <a:avLst/>
          </a:prstGeom>
          <a:no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3" name="TextBox 22"/>
          <p:cNvSpPr txBox="1"/>
          <p:nvPr/>
        </p:nvSpPr>
        <p:spPr>
          <a:xfrm>
            <a:off x="8879332" y="3989841"/>
            <a:ext cx="382424" cy="369332"/>
          </a:xfrm>
          <a:prstGeom prst="rect">
            <a:avLst/>
          </a:prstGeom>
          <a:noFill/>
        </p:spPr>
        <p:txBody>
          <a:bodyPr wrap="square" rtlCol="0">
            <a:spAutoFit/>
          </a:bodyPr>
          <a:lstStyle/>
          <a:p>
            <a:r>
              <a:rPr lang="en-IN" dirty="0"/>
              <a:t>b</a:t>
            </a:r>
          </a:p>
        </p:txBody>
      </p:sp>
      <p:sp>
        <p:nvSpPr>
          <p:cNvPr id="24" name="Oval 23"/>
          <p:cNvSpPr/>
          <p:nvPr/>
        </p:nvSpPr>
        <p:spPr>
          <a:xfrm>
            <a:off x="7842542" y="4000672"/>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2,3</a:t>
            </a:r>
          </a:p>
        </p:txBody>
      </p:sp>
      <p:sp>
        <p:nvSpPr>
          <p:cNvPr id="25" name="Oval 24"/>
          <p:cNvSpPr/>
          <p:nvPr/>
        </p:nvSpPr>
        <p:spPr>
          <a:xfrm>
            <a:off x="6828209" y="5509537"/>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4</a:t>
            </a:r>
          </a:p>
        </p:txBody>
      </p:sp>
      <p:sp>
        <p:nvSpPr>
          <p:cNvPr id="26" name="Oval 25"/>
          <p:cNvSpPr/>
          <p:nvPr/>
        </p:nvSpPr>
        <p:spPr>
          <a:xfrm>
            <a:off x="6896789" y="5578117"/>
            <a:ext cx="548640" cy="548640"/>
          </a:xfrm>
          <a:prstGeom prst="ellipse">
            <a:avLst/>
          </a:prstGeom>
          <a:no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27" name="Straight Arrow Connector 26"/>
          <p:cNvCxnSpPr>
            <a:stCxn id="15" idx="6"/>
            <a:endCxn id="24" idx="2"/>
          </p:cNvCxnSpPr>
          <p:nvPr/>
        </p:nvCxnSpPr>
        <p:spPr>
          <a:xfrm>
            <a:off x="6553200" y="4343572"/>
            <a:ext cx="1289342"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4" idx="6"/>
            <a:endCxn id="18" idx="2"/>
          </p:cNvCxnSpPr>
          <p:nvPr/>
        </p:nvCxnSpPr>
        <p:spPr>
          <a:xfrm>
            <a:off x="8528342" y="4343572"/>
            <a:ext cx="1289342"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4" idx="4"/>
            <a:endCxn id="25" idx="7"/>
          </p:cNvCxnSpPr>
          <p:nvPr/>
        </p:nvCxnSpPr>
        <p:spPr>
          <a:xfrm flipH="1">
            <a:off x="7413576" y="4686472"/>
            <a:ext cx="771866" cy="92349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202797" y="5136032"/>
            <a:ext cx="382424" cy="369332"/>
          </a:xfrm>
          <a:prstGeom prst="rect">
            <a:avLst/>
          </a:prstGeom>
          <a:noFill/>
        </p:spPr>
        <p:txBody>
          <a:bodyPr wrap="square" rtlCol="0">
            <a:spAutoFit/>
          </a:bodyPr>
          <a:lstStyle/>
          <a:p>
            <a:r>
              <a:rPr lang="en-IN" dirty="0"/>
              <a:t>b</a:t>
            </a:r>
          </a:p>
        </p:txBody>
      </p:sp>
      <p:sp>
        <p:nvSpPr>
          <p:cNvPr id="35" name="TextBox 34"/>
          <p:cNvSpPr txBox="1"/>
          <p:nvPr/>
        </p:nvSpPr>
        <p:spPr>
          <a:xfrm>
            <a:off x="6965530" y="3977959"/>
            <a:ext cx="382424" cy="369332"/>
          </a:xfrm>
          <a:prstGeom prst="rect">
            <a:avLst/>
          </a:prstGeom>
          <a:noFill/>
        </p:spPr>
        <p:txBody>
          <a:bodyPr wrap="square" rtlCol="0">
            <a:spAutoFit/>
          </a:bodyPr>
          <a:lstStyle/>
          <a:p>
            <a:r>
              <a:rPr lang="en-IN" dirty="0"/>
              <a:t>a</a:t>
            </a:r>
          </a:p>
        </p:txBody>
      </p:sp>
      <p:sp>
        <p:nvSpPr>
          <p:cNvPr id="37" name="TextBox 36"/>
          <p:cNvSpPr txBox="1"/>
          <p:nvPr/>
        </p:nvSpPr>
        <p:spPr>
          <a:xfrm>
            <a:off x="7529786" y="4754556"/>
            <a:ext cx="382424" cy="369332"/>
          </a:xfrm>
          <a:prstGeom prst="rect">
            <a:avLst/>
          </a:prstGeom>
          <a:noFill/>
        </p:spPr>
        <p:txBody>
          <a:bodyPr wrap="square" rtlCol="0">
            <a:spAutoFit/>
          </a:bodyPr>
          <a:lstStyle/>
          <a:p>
            <a:r>
              <a:rPr lang="en-IN" dirty="0"/>
              <a:t>a</a:t>
            </a:r>
          </a:p>
        </p:txBody>
      </p:sp>
      <p:pic>
        <p:nvPicPr>
          <p:cNvPr id="3" name="Picture 2"/>
          <p:cNvPicPr>
            <a:picLocks noChangeAspect="1"/>
          </p:cNvPicPr>
          <p:nvPr/>
        </p:nvPicPr>
        <p:blipFill>
          <a:blip r:embed="rId10"/>
          <a:stretch>
            <a:fillRect/>
          </a:stretch>
        </p:blipFill>
        <p:spPr>
          <a:xfrm>
            <a:off x="6965530" y="997628"/>
            <a:ext cx="3289604" cy="2806504"/>
          </a:xfrm>
          <a:prstGeom prst="rect">
            <a:avLst/>
          </a:prstGeom>
        </p:spPr>
      </p:pic>
      <p:cxnSp>
        <p:nvCxnSpPr>
          <p:cNvPr id="29" name="Straight Connector 28"/>
          <p:cNvCxnSpPr/>
          <p:nvPr/>
        </p:nvCxnSpPr>
        <p:spPr>
          <a:xfrm>
            <a:off x="6553200" y="1014412"/>
            <a:ext cx="0" cy="27432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9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500"/>
                                        <p:tgtEl>
                                          <p:spTgt spid="2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par>
                                <p:cTn id="28" presetID="22" presetClass="entr" presetSubtype="8"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500"/>
                                        <p:tgtEl>
                                          <p:spTgt spid="19"/>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down)">
                                      <p:cBhvr>
                                        <p:cTn id="45" dur="500"/>
                                        <p:tgtEl>
                                          <p:spTgt spid="2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down)">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down)">
                                      <p:cBhvr>
                                        <p:cTn id="61" dur="500"/>
                                        <p:tgtEl>
                                          <p:spTgt spid="30"/>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down)">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wipe(left)">
                                      <p:cBhvr>
                                        <p:cTn id="77" dur="500"/>
                                        <p:tgtEl>
                                          <p:spTgt spid="28"/>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wipe(left)">
                                      <p:cBhvr>
                                        <p:cTn id="80" dur="500"/>
                                        <p:tgtEl>
                                          <p:spTgt spid="23"/>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wipe(left)">
                                      <p:cBhvr>
                                        <p:cTn id="83" dur="500"/>
                                        <p:tgtEl>
                                          <p:spTgt spid="18"/>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wipe(left)">
                                      <p:cBhvr>
                                        <p:cTn id="86" dur="500"/>
                                        <p:tgtEl>
                                          <p:spTgt spid="22"/>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P spid="11" grpId="0"/>
      <p:bldP spid="12" grpId="0"/>
      <p:bldP spid="13" grpId="0"/>
      <p:bldP spid="14" grpId="0"/>
      <p:bldP spid="15" grpId="0" animBg="1"/>
      <p:bldP spid="18" grpId="0" animBg="1"/>
      <p:bldP spid="22" grpId="0" animBg="1"/>
      <p:bldP spid="23" grpId="0"/>
      <p:bldP spid="24" grpId="0" animBg="1"/>
      <p:bldP spid="25" grpId="0" animBg="1"/>
      <p:bldP spid="26" grpId="0" animBg="1"/>
      <p:bldP spid="34" grpId="0"/>
      <p:bldP spid="35" grpId="0"/>
      <p:bldP spid="3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1: Conversion from NFA to FA</a:t>
            </a:r>
          </a:p>
        </p:txBody>
      </p:sp>
      <mc:AlternateContent xmlns:mc="http://schemas.openxmlformats.org/markup-compatibility/2006" xmlns:a14="http://schemas.microsoft.com/office/drawing/2010/main">
        <mc:Choice Requires="a14">
          <p:sp>
            <p:nvSpPr>
              <p:cNvPr id="4" name="TextBox 3"/>
              <p:cNvSpPr txBox="1"/>
              <p:nvPr/>
            </p:nvSpPr>
            <p:spPr>
              <a:xfrm>
                <a:off x="1714501" y="1014413"/>
                <a:ext cx="6087691"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IN" sz="2400" i="1">
                              <a:latin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𝛿</m:t>
                          </m:r>
                        </m:e>
                        <m:sub>
                          <m:r>
                            <a:rPr lang="en-US" sz="2400" i="1">
                              <a:latin typeface="Cambria Math" panose="02040503050406030204" pitchFamily="18" charset="0"/>
                            </a:rPr>
                            <m:t>1</m:t>
                          </m:r>
                        </m:sub>
                      </m:sSub>
                      <m:d>
                        <m:dPr>
                          <m:ctrlPr>
                            <a:rPr lang="en-IN" sz="2400" i="1">
                              <a:latin typeface="Cambria Math" panose="02040503050406030204" pitchFamily="18" charset="0"/>
                            </a:rPr>
                          </m:ctrlPr>
                        </m:dPr>
                        <m:e>
                          <m:r>
                            <a:rPr lang="en-IN" sz="2400" i="1">
                              <a:latin typeface="Cambria Math" panose="02040503050406030204" pitchFamily="18" charset="0"/>
                            </a:rPr>
                            <m:t>{3,4},</m:t>
                          </m:r>
                          <m:r>
                            <a:rPr lang="en-IN" sz="2400" i="1">
                              <a:latin typeface="Cambria Math" panose="02040503050406030204" pitchFamily="18" charset="0"/>
                            </a:rPr>
                            <m:t>𝑎</m:t>
                          </m:r>
                        </m:e>
                      </m:d>
                      <m:r>
                        <a:rPr lang="en-IN" sz="2400" i="1">
                          <a:latin typeface="Cambria Math" panose="02040503050406030204" pitchFamily="18" charset="0"/>
                          <a:ea typeface="Cambria Math" panose="02040503050406030204" pitchFamily="18" charset="0"/>
                        </a:rPr>
                        <m:t>=</m:t>
                      </m:r>
                      <m:r>
                        <a:rPr lang="en-IN" sz="2400" i="1">
                          <a:latin typeface="Cambria Math" panose="02040503050406030204" pitchFamily="18" charset="0"/>
                          <a:ea typeface="Cambria Math" panose="02040503050406030204" pitchFamily="18" charset="0"/>
                        </a:rPr>
                        <m:t>𝛿</m:t>
                      </m:r>
                      <m:d>
                        <m:dPr>
                          <m:ctrlPr>
                            <a:rPr lang="en-IN" sz="2400" i="1">
                              <a:latin typeface="Cambria Math" panose="02040503050406030204" pitchFamily="18" charset="0"/>
                              <a:ea typeface="Cambria Math" panose="02040503050406030204" pitchFamily="18" charset="0"/>
                            </a:rPr>
                          </m:ctrlPr>
                        </m:dPr>
                        <m:e>
                          <m:r>
                            <a:rPr lang="en-IN" sz="2400" i="1">
                              <a:latin typeface="Cambria Math" panose="02040503050406030204" pitchFamily="18" charset="0"/>
                              <a:ea typeface="Cambria Math" panose="02040503050406030204" pitchFamily="18" charset="0"/>
                            </a:rPr>
                            <m:t>3,</m:t>
                          </m:r>
                          <m:r>
                            <a:rPr lang="en-IN" sz="2400" i="1">
                              <a:latin typeface="Cambria Math" panose="02040503050406030204" pitchFamily="18" charset="0"/>
                              <a:ea typeface="Cambria Math" panose="02040503050406030204" pitchFamily="18" charset="0"/>
                            </a:rPr>
                            <m:t>𝑎</m:t>
                          </m:r>
                        </m:e>
                      </m:d>
                      <m:r>
                        <a:rPr lang="en-IN" sz="2400" i="1">
                          <a:latin typeface="Cambria Math" panose="02040503050406030204" pitchFamily="18" charset="0"/>
                          <a:ea typeface="Cambria Math" panose="02040503050406030204" pitchFamily="18" charset="0"/>
                        </a:rPr>
                        <m:t> ∪</m:t>
                      </m:r>
                      <m:r>
                        <a:rPr lang="en-IN" sz="2400" i="1">
                          <a:latin typeface="Cambria Math" panose="02040503050406030204" pitchFamily="18" charset="0"/>
                          <a:ea typeface="Cambria Math" panose="02040503050406030204" pitchFamily="18" charset="0"/>
                        </a:rPr>
                        <m:t>𝛿</m:t>
                      </m:r>
                      <m:r>
                        <a:rPr lang="en-IN" sz="2400" i="1">
                          <a:latin typeface="Cambria Math" panose="02040503050406030204" pitchFamily="18" charset="0"/>
                          <a:ea typeface="Cambria Math" panose="02040503050406030204" pitchFamily="18" charset="0"/>
                        </a:rPr>
                        <m:t>(4,</m:t>
                      </m:r>
                      <m:r>
                        <a:rPr lang="en-IN" sz="2400" i="1">
                          <a:latin typeface="Cambria Math" panose="02040503050406030204" pitchFamily="18" charset="0"/>
                          <a:ea typeface="Cambria Math" panose="02040503050406030204" pitchFamily="18" charset="0"/>
                        </a:rPr>
                        <m:t>𝑎</m:t>
                      </m:r>
                      <m:r>
                        <a:rPr lang="en-IN" sz="2400" i="1">
                          <a:latin typeface="Cambria Math" panose="02040503050406030204" pitchFamily="18" charset="0"/>
                          <a:ea typeface="Cambria Math" panose="02040503050406030204" pitchFamily="18" charset="0"/>
                        </a:rPr>
                        <m:t>)</m:t>
                      </m:r>
                    </m:oMath>
                  </m:oMathPara>
                </a14:m>
                <a:endParaRPr lang="en-IN" sz="2200" dirty="0"/>
              </a:p>
            </p:txBody>
          </p:sp>
        </mc:Choice>
        <mc:Fallback xmlns="">
          <p:sp>
            <p:nvSpPr>
              <p:cNvPr id="4" name="TextBox 3"/>
              <p:cNvSpPr txBox="1">
                <a:spLocks noRot="1" noChangeAspect="1" noMove="1" noResize="1" noEditPoints="1" noAdjustHandles="1" noChangeArrowheads="1" noChangeShapeType="1" noTextEdit="1"/>
              </p:cNvSpPr>
              <p:nvPr/>
            </p:nvSpPr>
            <p:spPr>
              <a:xfrm>
                <a:off x="1714501" y="1014413"/>
                <a:ext cx="6087691" cy="461665"/>
              </a:xfrm>
              <a:prstGeom prst="rect">
                <a:avLst/>
              </a:prstGeom>
              <a:blipFill>
                <a:blip r:embed="rId2"/>
                <a:stretch>
                  <a:fillRect l="-300" b="-17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719943" y="1900763"/>
                <a:ext cx="4604658"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IN" sz="2400" i="1">
                              <a:latin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𝛿</m:t>
                          </m:r>
                        </m:e>
                        <m:sub>
                          <m:r>
                            <a:rPr lang="en-US" sz="2400" i="1">
                              <a:latin typeface="Cambria Math" panose="02040503050406030204" pitchFamily="18" charset="0"/>
                            </a:rPr>
                            <m:t>1</m:t>
                          </m:r>
                        </m:sub>
                      </m:sSub>
                      <m:d>
                        <m:dPr>
                          <m:ctrlPr>
                            <a:rPr lang="en-IN" sz="2400" i="1">
                              <a:latin typeface="Cambria Math" panose="02040503050406030204" pitchFamily="18" charset="0"/>
                            </a:rPr>
                          </m:ctrlPr>
                        </m:dPr>
                        <m:e>
                          <m:d>
                            <m:dPr>
                              <m:begChr m:val="{"/>
                              <m:endChr m:val="}"/>
                              <m:ctrlPr>
                                <a:rPr lang="en-IN" sz="2400" i="1">
                                  <a:latin typeface="Cambria Math" panose="02040503050406030204" pitchFamily="18" charset="0"/>
                                </a:rPr>
                              </m:ctrlPr>
                            </m:dPr>
                            <m:e>
                              <m:r>
                                <a:rPr lang="en-IN" sz="2400" i="1">
                                  <a:latin typeface="Cambria Math" panose="02040503050406030204" pitchFamily="18" charset="0"/>
                                </a:rPr>
                                <m:t>3,4</m:t>
                              </m:r>
                            </m:e>
                          </m:d>
                          <m:r>
                            <a:rPr lang="en-IN" sz="2400" i="1">
                              <a:latin typeface="Cambria Math" panose="02040503050406030204" pitchFamily="18" charset="0"/>
                            </a:rPr>
                            <m:t>,</m:t>
                          </m:r>
                          <m:r>
                            <a:rPr lang="en-IN" sz="2400" i="1">
                              <a:latin typeface="Cambria Math" panose="02040503050406030204" pitchFamily="18" charset="0"/>
                            </a:rPr>
                            <m:t>𝑏</m:t>
                          </m:r>
                        </m:e>
                      </m:d>
                      <m:r>
                        <a:rPr lang="en-IN" sz="2400" i="1">
                          <a:latin typeface="Cambria Math" panose="02040503050406030204" pitchFamily="18" charset="0"/>
                          <a:ea typeface="Cambria Math" panose="02040503050406030204" pitchFamily="18" charset="0"/>
                        </a:rPr>
                        <m:t>=  </m:t>
                      </m:r>
                      <m:r>
                        <a:rPr lang="en-IN" sz="2400" i="1">
                          <a:latin typeface="Cambria Math" panose="02040503050406030204" pitchFamily="18" charset="0"/>
                          <a:ea typeface="Cambria Math" panose="02040503050406030204" pitchFamily="18" charset="0"/>
                        </a:rPr>
                        <m:t>𝛿</m:t>
                      </m:r>
                      <m:d>
                        <m:dPr>
                          <m:ctrlPr>
                            <a:rPr lang="en-IN" sz="2400" i="1">
                              <a:latin typeface="Cambria Math" panose="02040503050406030204" pitchFamily="18" charset="0"/>
                              <a:ea typeface="Cambria Math" panose="02040503050406030204" pitchFamily="18" charset="0"/>
                            </a:rPr>
                          </m:ctrlPr>
                        </m:dPr>
                        <m:e>
                          <m:r>
                            <a:rPr lang="en-IN" sz="2400" i="1">
                              <a:latin typeface="Cambria Math" panose="02040503050406030204" pitchFamily="18" charset="0"/>
                              <a:ea typeface="Cambria Math" panose="02040503050406030204" pitchFamily="18" charset="0"/>
                            </a:rPr>
                            <m:t>3,</m:t>
                          </m:r>
                          <m:r>
                            <a:rPr lang="en-IN" sz="2400" i="1">
                              <a:latin typeface="Cambria Math" panose="02040503050406030204" pitchFamily="18" charset="0"/>
                              <a:ea typeface="Cambria Math" panose="02040503050406030204" pitchFamily="18" charset="0"/>
                            </a:rPr>
                            <m:t>𝑏</m:t>
                          </m:r>
                        </m:e>
                      </m:d>
                      <m:r>
                        <a:rPr lang="en-IN" sz="2400" i="1">
                          <a:latin typeface="Cambria Math" panose="02040503050406030204" pitchFamily="18" charset="0"/>
                          <a:ea typeface="Cambria Math" panose="02040503050406030204" pitchFamily="18" charset="0"/>
                        </a:rPr>
                        <m:t> ∪</m:t>
                      </m:r>
                      <m:r>
                        <a:rPr lang="en-IN" sz="2400" i="1">
                          <a:latin typeface="Cambria Math" panose="02040503050406030204" pitchFamily="18" charset="0"/>
                          <a:ea typeface="Cambria Math" panose="02040503050406030204" pitchFamily="18" charset="0"/>
                        </a:rPr>
                        <m:t>𝛿</m:t>
                      </m:r>
                      <m:r>
                        <a:rPr lang="en-IN" sz="2400" i="1">
                          <a:latin typeface="Cambria Math" panose="02040503050406030204" pitchFamily="18" charset="0"/>
                          <a:ea typeface="Cambria Math" panose="02040503050406030204" pitchFamily="18" charset="0"/>
                        </a:rPr>
                        <m:t>(4,</m:t>
                      </m:r>
                      <m:r>
                        <a:rPr lang="en-IN" sz="2400" i="1">
                          <a:latin typeface="Cambria Math" panose="02040503050406030204" pitchFamily="18" charset="0"/>
                          <a:ea typeface="Cambria Math" panose="02040503050406030204" pitchFamily="18" charset="0"/>
                        </a:rPr>
                        <m:t>𝑏</m:t>
                      </m:r>
                      <m:r>
                        <a:rPr lang="en-IN" sz="2400" i="1">
                          <a:latin typeface="Cambria Math" panose="02040503050406030204" pitchFamily="18" charset="0"/>
                          <a:ea typeface="Cambria Math" panose="02040503050406030204" pitchFamily="18" charset="0"/>
                        </a:rPr>
                        <m:t>)</m:t>
                      </m:r>
                    </m:oMath>
                  </m:oMathPara>
                </a14:m>
                <a:endParaRPr lang="en-IN" sz="2200" dirty="0"/>
              </a:p>
            </p:txBody>
          </p:sp>
        </mc:Choice>
        <mc:Fallback xmlns="">
          <p:sp>
            <p:nvSpPr>
              <p:cNvPr id="9" name="TextBox 8"/>
              <p:cNvSpPr txBox="1">
                <a:spLocks noRot="1" noChangeAspect="1" noMove="1" noResize="1" noEditPoints="1" noAdjustHandles="1" noChangeArrowheads="1" noChangeShapeType="1" noTextEdit="1"/>
              </p:cNvSpPr>
              <p:nvPr/>
            </p:nvSpPr>
            <p:spPr>
              <a:xfrm>
                <a:off x="1719943" y="1900763"/>
                <a:ext cx="4604658" cy="461665"/>
              </a:xfrm>
              <a:prstGeom prst="rect">
                <a:avLst/>
              </a:prstGeom>
              <a:blipFill>
                <a:blip r:embed="rId3"/>
                <a:stretch>
                  <a:fillRect l="-397" b="-17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282044" y="2357736"/>
                <a:ext cx="3042558"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IN" sz="2400" i="1">
                          <a:latin typeface="Cambria Math" panose="02040503050406030204" pitchFamily="18" charset="0"/>
                          <a:ea typeface="Cambria Math" panose="02040503050406030204" pitchFamily="18" charset="0"/>
                        </a:rPr>
                        <m:t>=  {3}</m:t>
                      </m:r>
                    </m:oMath>
                  </m:oMathPara>
                </a14:m>
                <a:endParaRPr lang="en-IN" sz="2200" dirty="0"/>
              </a:p>
            </p:txBody>
          </p:sp>
        </mc:Choice>
        <mc:Fallback xmlns="">
          <p:sp>
            <p:nvSpPr>
              <p:cNvPr id="10" name="TextBox 9"/>
              <p:cNvSpPr txBox="1">
                <a:spLocks noRot="1" noChangeAspect="1" noMove="1" noResize="1" noEditPoints="1" noAdjustHandles="1" noChangeArrowheads="1" noChangeShapeType="1" noTextEdit="1"/>
              </p:cNvSpPr>
              <p:nvPr/>
            </p:nvSpPr>
            <p:spPr>
              <a:xfrm>
                <a:off x="3282044" y="2357736"/>
                <a:ext cx="3042558" cy="461665"/>
              </a:xfrm>
              <a:prstGeom prst="rect">
                <a:avLst/>
              </a:prstGeom>
              <a:blipFill>
                <a:blip r:embed="rId4"/>
                <a:stretch>
                  <a:fillRect b="-17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729622" y="2802519"/>
                <a:ext cx="2404229"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IN" sz="2400" i="1">
                              <a:latin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𝛿</m:t>
                          </m:r>
                        </m:e>
                        <m:sub>
                          <m:r>
                            <a:rPr lang="en-US" sz="2400" i="1">
                              <a:latin typeface="Cambria Math" panose="02040503050406030204" pitchFamily="18" charset="0"/>
                            </a:rPr>
                            <m:t>1</m:t>
                          </m:r>
                        </m:sub>
                      </m:sSub>
                      <m:r>
                        <a:rPr lang="en-IN" sz="2400" i="1">
                          <a:latin typeface="Cambria Math" panose="02040503050406030204" pitchFamily="18" charset="0"/>
                        </a:rPr>
                        <m:t>(3,</m:t>
                      </m:r>
                      <m:r>
                        <a:rPr lang="en-IN" sz="2400" i="1">
                          <a:latin typeface="Cambria Math" panose="02040503050406030204" pitchFamily="18" charset="0"/>
                        </a:rPr>
                        <m:t>𝑎</m:t>
                      </m:r>
                      <m:r>
                        <a:rPr lang="en-IN" sz="2400" i="1">
                          <a:latin typeface="Cambria Math" panose="02040503050406030204" pitchFamily="18" charset="0"/>
                        </a:rPr>
                        <m:t>)=  {4}</m:t>
                      </m:r>
                    </m:oMath>
                  </m:oMathPara>
                </a14:m>
                <a:endParaRPr lang="en-IN" sz="22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729622" y="2802519"/>
                <a:ext cx="2404229" cy="461665"/>
              </a:xfrm>
              <a:prstGeom prst="rect">
                <a:avLst/>
              </a:prstGeom>
              <a:blipFill>
                <a:blip r:embed="rId5"/>
                <a:stretch>
                  <a:fillRect l="-761" b="-18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714501" y="3279279"/>
                <a:ext cx="2404229"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IN" sz="2400" i="1">
                              <a:latin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𝛿</m:t>
                          </m:r>
                        </m:e>
                        <m:sub>
                          <m:r>
                            <a:rPr lang="en-US" sz="2400" i="1">
                              <a:latin typeface="Cambria Math" panose="02040503050406030204" pitchFamily="18" charset="0"/>
                            </a:rPr>
                            <m:t>1</m:t>
                          </m:r>
                        </m:sub>
                      </m:sSub>
                      <m:r>
                        <a:rPr lang="en-IN" sz="2400" i="1">
                          <a:latin typeface="Cambria Math" panose="02040503050406030204" pitchFamily="18" charset="0"/>
                        </a:rPr>
                        <m:t>(3,</m:t>
                      </m:r>
                      <m:r>
                        <a:rPr lang="en-IN" sz="2400" i="1">
                          <a:latin typeface="Cambria Math" panose="02040503050406030204" pitchFamily="18" charset="0"/>
                        </a:rPr>
                        <m:t>𝑏</m:t>
                      </m:r>
                      <m:r>
                        <a:rPr lang="en-IN" sz="2400" i="1">
                          <a:latin typeface="Cambria Math" panose="02040503050406030204" pitchFamily="18" charset="0"/>
                        </a:rPr>
                        <m:t>)=  {3}</m:t>
                      </m:r>
                    </m:oMath>
                  </m:oMathPara>
                </a14:m>
                <a:endParaRPr lang="en-IN" sz="22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714501" y="3279279"/>
                <a:ext cx="2404229" cy="461665"/>
              </a:xfrm>
              <a:prstGeom prst="rect">
                <a:avLst/>
              </a:prstGeom>
              <a:blipFill>
                <a:blip r:embed="rId6"/>
                <a:stretch>
                  <a:fillRect l="-759" b="-17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276601" y="1443336"/>
                <a:ext cx="2438651"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IN" sz="2400" i="1">
                          <a:latin typeface="Cambria Math" panose="02040503050406030204" pitchFamily="18" charset="0"/>
                          <a:ea typeface="Cambria Math" panose="02040503050406030204" pitchFamily="18" charset="0"/>
                        </a:rPr>
                        <m:t>=  {4}</m:t>
                      </m:r>
                    </m:oMath>
                  </m:oMathPara>
                </a14:m>
                <a:endParaRPr lang="en-IN" sz="2200" dirty="0"/>
              </a:p>
            </p:txBody>
          </p:sp>
        </mc:Choice>
        <mc:Fallback xmlns="">
          <p:sp>
            <p:nvSpPr>
              <p:cNvPr id="15" name="TextBox 14"/>
              <p:cNvSpPr txBox="1">
                <a:spLocks noRot="1" noChangeAspect="1" noMove="1" noResize="1" noEditPoints="1" noAdjustHandles="1" noChangeArrowheads="1" noChangeShapeType="1" noTextEdit="1"/>
              </p:cNvSpPr>
              <p:nvPr/>
            </p:nvSpPr>
            <p:spPr>
              <a:xfrm>
                <a:off x="3276601" y="1443336"/>
                <a:ext cx="2438651" cy="461665"/>
              </a:xfrm>
              <a:prstGeom prst="rect">
                <a:avLst/>
              </a:prstGeom>
              <a:blipFill>
                <a:blip r:embed="rId7"/>
                <a:stretch>
                  <a:fillRect b="-17105"/>
                </a:stretch>
              </a:blipFill>
            </p:spPr>
            <p:txBody>
              <a:bodyPr/>
              <a:lstStyle/>
              <a:p>
                <a:r>
                  <a:rPr lang="en-IN">
                    <a:noFill/>
                  </a:rPr>
                  <a:t> </a:t>
                </a:r>
              </a:p>
            </p:txBody>
          </p:sp>
        </mc:Fallback>
      </mc:AlternateContent>
      <p:sp>
        <p:nvSpPr>
          <p:cNvPr id="16" name="Oval 15"/>
          <p:cNvSpPr/>
          <p:nvPr/>
        </p:nvSpPr>
        <p:spPr>
          <a:xfrm>
            <a:off x="5229479" y="3496691"/>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1</a:t>
            </a:r>
          </a:p>
        </p:txBody>
      </p:sp>
      <p:cxnSp>
        <p:nvCxnSpPr>
          <p:cNvPr id="17" name="Straight Arrow Connector 16"/>
          <p:cNvCxnSpPr>
            <a:endCxn id="16" idx="2"/>
          </p:cNvCxnSpPr>
          <p:nvPr/>
        </p:nvCxnSpPr>
        <p:spPr>
          <a:xfrm>
            <a:off x="4696079" y="3839591"/>
            <a:ext cx="5334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8260786" y="5005556"/>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3</a:t>
            </a:r>
          </a:p>
        </p:txBody>
      </p:sp>
      <p:sp>
        <p:nvSpPr>
          <p:cNvPr id="19" name="Oval 18"/>
          <p:cNvSpPr/>
          <p:nvPr/>
        </p:nvSpPr>
        <p:spPr>
          <a:xfrm>
            <a:off x="9179763" y="3496691"/>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3,4</a:t>
            </a:r>
          </a:p>
        </p:txBody>
      </p:sp>
      <p:cxnSp>
        <p:nvCxnSpPr>
          <p:cNvPr id="23" name="Straight Arrow Connector 22"/>
          <p:cNvCxnSpPr>
            <a:stCxn id="16" idx="4"/>
            <a:endCxn id="31" idx="1"/>
          </p:cNvCxnSpPr>
          <p:nvPr/>
        </p:nvCxnSpPr>
        <p:spPr>
          <a:xfrm>
            <a:off x="5572379" y="4182491"/>
            <a:ext cx="718342" cy="92349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9" idx="4"/>
            <a:endCxn id="18" idx="7"/>
          </p:cNvCxnSpPr>
          <p:nvPr/>
        </p:nvCxnSpPr>
        <p:spPr>
          <a:xfrm flipH="1">
            <a:off x="8846153" y="4182491"/>
            <a:ext cx="676510" cy="92349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8" idx="5"/>
            <a:endCxn id="18" idx="3"/>
          </p:cNvCxnSpPr>
          <p:nvPr/>
        </p:nvCxnSpPr>
        <p:spPr>
          <a:xfrm rot="5400000">
            <a:off x="8603686" y="5348456"/>
            <a:ext cx="12700" cy="484934"/>
          </a:xfrm>
          <a:prstGeom prst="curvedConnector3">
            <a:avLst>
              <a:gd name="adj1" fmla="val 4743386"/>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9248343" y="3565271"/>
            <a:ext cx="548640" cy="548640"/>
          </a:xfrm>
          <a:prstGeom prst="ellipse">
            <a:avLst/>
          </a:prstGeom>
          <a:no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8" name="TextBox 27"/>
          <p:cNvSpPr txBox="1"/>
          <p:nvPr/>
        </p:nvSpPr>
        <p:spPr>
          <a:xfrm>
            <a:off x="8241411" y="3485860"/>
            <a:ext cx="382424" cy="369332"/>
          </a:xfrm>
          <a:prstGeom prst="rect">
            <a:avLst/>
          </a:prstGeom>
          <a:noFill/>
        </p:spPr>
        <p:txBody>
          <a:bodyPr wrap="square" rtlCol="0">
            <a:spAutoFit/>
          </a:bodyPr>
          <a:lstStyle/>
          <a:p>
            <a:r>
              <a:rPr lang="en-IN" dirty="0"/>
              <a:t>b</a:t>
            </a:r>
          </a:p>
        </p:txBody>
      </p:sp>
      <p:sp>
        <p:nvSpPr>
          <p:cNvPr id="29" name="Oval 28"/>
          <p:cNvSpPr/>
          <p:nvPr/>
        </p:nvSpPr>
        <p:spPr>
          <a:xfrm>
            <a:off x="7204621" y="3496691"/>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2,3</a:t>
            </a:r>
          </a:p>
        </p:txBody>
      </p:sp>
      <p:sp>
        <p:nvSpPr>
          <p:cNvPr id="31" name="Oval 30"/>
          <p:cNvSpPr/>
          <p:nvPr/>
        </p:nvSpPr>
        <p:spPr>
          <a:xfrm>
            <a:off x="6190288" y="5005556"/>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4</a:t>
            </a:r>
          </a:p>
        </p:txBody>
      </p:sp>
      <p:sp>
        <p:nvSpPr>
          <p:cNvPr id="32" name="Oval 31"/>
          <p:cNvSpPr/>
          <p:nvPr/>
        </p:nvSpPr>
        <p:spPr>
          <a:xfrm>
            <a:off x="6258868" y="5074136"/>
            <a:ext cx="548640" cy="548640"/>
          </a:xfrm>
          <a:prstGeom prst="ellipse">
            <a:avLst/>
          </a:prstGeom>
          <a:no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34" name="Straight Arrow Connector 33"/>
          <p:cNvCxnSpPr>
            <a:stCxn id="16" idx="6"/>
            <a:endCxn id="29" idx="2"/>
          </p:cNvCxnSpPr>
          <p:nvPr/>
        </p:nvCxnSpPr>
        <p:spPr>
          <a:xfrm>
            <a:off x="5915279" y="3839591"/>
            <a:ext cx="1289342"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9" idx="6"/>
            <a:endCxn id="19" idx="2"/>
          </p:cNvCxnSpPr>
          <p:nvPr/>
        </p:nvCxnSpPr>
        <p:spPr>
          <a:xfrm>
            <a:off x="7890421" y="3839591"/>
            <a:ext cx="1289342"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9" idx="3"/>
            <a:endCxn id="31" idx="7"/>
          </p:cNvCxnSpPr>
          <p:nvPr/>
        </p:nvCxnSpPr>
        <p:spPr>
          <a:xfrm flipH="1">
            <a:off x="6775656" y="4082059"/>
            <a:ext cx="2504541" cy="1023931"/>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9" idx="3"/>
            <a:endCxn id="31" idx="0"/>
          </p:cNvCxnSpPr>
          <p:nvPr/>
        </p:nvCxnSpPr>
        <p:spPr>
          <a:xfrm flipH="1">
            <a:off x="6533188" y="4082058"/>
            <a:ext cx="771866" cy="92349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8" idx="2"/>
            <a:endCxn id="31" idx="6"/>
          </p:cNvCxnSpPr>
          <p:nvPr/>
        </p:nvCxnSpPr>
        <p:spPr>
          <a:xfrm flipH="1">
            <a:off x="6876088" y="5348456"/>
            <a:ext cx="1384698"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9210218" y="4614263"/>
            <a:ext cx="382424" cy="369332"/>
          </a:xfrm>
          <a:prstGeom prst="rect">
            <a:avLst/>
          </a:prstGeom>
          <a:noFill/>
        </p:spPr>
        <p:txBody>
          <a:bodyPr wrap="square" rtlCol="0">
            <a:spAutoFit/>
          </a:bodyPr>
          <a:lstStyle/>
          <a:p>
            <a:r>
              <a:rPr lang="en-IN" dirty="0"/>
              <a:t>b</a:t>
            </a:r>
          </a:p>
        </p:txBody>
      </p:sp>
      <p:sp>
        <p:nvSpPr>
          <p:cNvPr id="55" name="TextBox 54"/>
          <p:cNvSpPr txBox="1"/>
          <p:nvPr/>
        </p:nvSpPr>
        <p:spPr>
          <a:xfrm>
            <a:off x="8488527" y="6153998"/>
            <a:ext cx="382424" cy="369332"/>
          </a:xfrm>
          <a:prstGeom prst="rect">
            <a:avLst/>
          </a:prstGeom>
          <a:noFill/>
        </p:spPr>
        <p:txBody>
          <a:bodyPr wrap="square" rtlCol="0">
            <a:spAutoFit/>
          </a:bodyPr>
          <a:lstStyle/>
          <a:p>
            <a:r>
              <a:rPr lang="en-IN" dirty="0"/>
              <a:t>b</a:t>
            </a:r>
          </a:p>
        </p:txBody>
      </p:sp>
      <p:sp>
        <p:nvSpPr>
          <p:cNvPr id="56" name="TextBox 55"/>
          <p:cNvSpPr txBox="1"/>
          <p:nvPr/>
        </p:nvSpPr>
        <p:spPr>
          <a:xfrm>
            <a:off x="5564876" y="4510256"/>
            <a:ext cx="382424" cy="369332"/>
          </a:xfrm>
          <a:prstGeom prst="rect">
            <a:avLst/>
          </a:prstGeom>
          <a:noFill/>
        </p:spPr>
        <p:txBody>
          <a:bodyPr wrap="square" rtlCol="0">
            <a:spAutoFit/>
          </a:bodyPr>
          <a:lstStyle/>
          <a:p>
            <a:r>
              <a:rPr lang="en-IN" dirty="0"/>
              <a:t>b</a:t>
            </a:r>
          </a:p>
        </p:txBody>
      </p:sp>
      <p:sp>
        <p:nvSpPr>
          <p:cNvPr id="57" name="TextBox 56"/>
          <p:cNvSpPr txBox="1"/>
          <p:nvPr/>
        </p:nvSpPr>
        <p:spPr>
          <a:xfrm>
            <a:off x="6327609" y="3473978"/>
            <a:ext cx="382424" cy="369332"/>
          </a:xfrm>
          <a:prstGeom prst="rect">
            <a:avLst/>
          </a:prstGeom>
          <a:noFill/>
        </p:spPr>
        <p:txBody>
          <a:bodyPr wrap="square" rtlCol="0">
            <a:spAutoFit/>
          </a:bodyPr>
          <a:lstStyle/>
          <a:p>
            <a:r>
              <a:rPr lang="en-IN" dirty="0"/>
              <a:t>a</a:t>
            </a:r>
          </a:p>
        </p:txBody>
      </p:sp>
      <p:sp>
        <p:nvSpPr>
          <p:cNvPr id="58" name="TextBox 57"/>
          <p:cNvSpPr txBox="1"/>
          <p:nvPr/>
        </p:nvSpPr>
        <p:spPr>
          <a:xfrm>
            <a:off x="7792117" y="4262719"/>
            <a:ext cx="382424" cy="369332"/>
          </a:xfrm>
          <a:prstGeom prst="rect">
            <a:avLst/>
          </a:prstGeom>
          <a:noFill/>
        </p:spPr>
        <p:txBody>
          <a:bodyPr wrap="square" rtlCol="0">
            <a:spAutoFit/>
          </a:bodyPr>
          <a:lstStyle/>
          <a:p>
            <a:r>
              <a:rPr lang="en-IN" dirty="0"/>
              <a:t>a</a:t>
            </a:r>
          </a:p>
        </p:txBody>
      </p:sp>
      <p:sp>
        <p:nvSpPr>
          <p:cNvPr id="59" name="TextBox 58"/>
          <p:cNvSpPr txBox="1"/>
          <p:nvPr/>
        </p:nvSpPr>
        <p:spPr>
          <a:xfrm>
            <a:off x="6674492" y="4239320"/>
            <a:ext cx="382424" cy="369332"/>
          </a:xfrm>
          <a:prstGeom prst="rect">
            <a:avLst/>
          </a:prstGeom>
          <a:noFill/>
        </p:spPr>
        <p:txBody>
          <a:bodyPr wrap="square" rtlCol="0">
            <a:spAutoFit/>
          </a:bodyPr>
          <a:lstStyle/>
          <a:p>
            <a:r>
              <a:rPr lang="en-IN" dirty="0"/>
              <a:t>a</a:t>
            </a:r>
          </a:p>
        </p:txBody>
      </p:sp>
      <p:sp>
        <p:nvSpPr>
          <p:cNvPr id="60" name="TextBox 59"/>
          <p:cNvSpPr txBox="1"/>
          <p:nvPr/>
        </p:nvSpPr>
        <p:spPr>
          <a:xfrm>
            <a:off x="7507997" y="5010810"/>
            <a:ext cx="382424" cy="369332"/>
          </a:xfrm>
          <a:prstGeom prst="rect">
            <a:avLst/>
          </a:prstGeom>
          <a:noFill/>
        </p:spPr>
        <p:txBody>
          <a:bodyPr wrap="square" rtlCol="0">
            <a:spAutoFit/>
          </a:bodyPr>
          <a:lstStyle/>
          <a:p>
            <a:r>
              <a:rPr lang="en-IN" dirty="0"/>
              <a:t>a</a:t>
            </a:r>
          </a:p>
        </p:txBody>
      </p:sp>
      <p:pic>
        <p:nvPicPr>
          <p:cNvPr id="36" name="Picture 35"/>
          <p:cNvPicPr>
            <a:picLocks noChangeAspect="1"/>
          </p:cNvPicPr>
          <p:nvPr/>
        </p:nvPicPr>
        <p:blipFill>
          <a:blip r:embed="rId8"/>
          <a:stretch>
            <a:fillRect/>
          </a:stretch>
        </p:blipFill>
        <p:spPr>
          <a:xfrm>
            <a:off x="6965530" y="997628"/>
            <a:ext cx="3289604" cy="2806504"/>
          </a:xfrm>
          <a:prstGeom prst="rect">
            <a:avLst/>
          </a:prstGeom>
        </p:spPr>
      </p:pic>
      <p:cxnSp>
        <p:nvCxnSpPr>
          <p:cNvPr id="38" name="Straight Connector 37"/>
          <p:cNvCxnSpPr/>
          <p:nvPr/>
        </p:nvCxnSpPr>
        <p:spPr>
          <a:xfrm>
            <a:off x="6533188" y="997743"/>
            <a:ext cx="0" cy="24688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870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up)">
                                      <p:cBhvr>
                                        <p:cTn id="20" dur="500"/>
                                        <p:tgtEl>
                                          <p:spTgt spid="43"/>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up)">
                                      <p:cBhvr>
                                        <p:cTn id="23" dur="500"/>
                                        <p:tgtEl>
                                          <p:spTgt spid="5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up)">
                                      <p:cBhvr>
                                        <p:cTn id="36" dur="500"/>
                                        <p:tgtEl>
                                          <p:spTgt spid="24"/>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up)">
                                      <p:cBhvr>
                                        <p:cTn id="39" dur="500"/>
                                        <p:tgtEl>
                                          <p:spTgt spid="54"/>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up)">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wipe(right)">
                                      <p:cBhvr>
                                        <p:cTn id="51" dur="500"/>
                                        <p:tgtEl>
                                          <p:spTgt spid="60"/>
                                        </p:tgtEl>
                                      </p:cBhvr>
                                    </p:animEffect>
                                  </p:childTnLst>
                                </p:cTn>
                              </p:par>
                              <p:par>
                                <p:cTn id="52" presetID="22" presetClass="entr" presetSubtype="2"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wipe(right)">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right)">
                                      <p:cBhvr>
                                        <p:cTn id="63" dur="500"/>
                                        <p:tgtEl>
                                          <p:spTgt spid="25"/>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right)">
                                      <p:cBhvr>
                                        <p:cTn id="66" dur="500"/>
                                        <p:tgtEl>
                                          <p:spTgt spid="55"/>
                                        </p:tgtEl>
                                      </p:cBhvr>
                                    </p:animEffect>
                                  </p:childTnLst>
                                </p:cTn>
                              </p:par>
                            </p:childTnLst>
                          </p:cTn>
                        </p:par>
                      </p:childTnLst>
                    </p:cTn>
                  </p:par>
                  <p:par>
                    <p:cTn id="67" fill="hold">
                      <p:stCondLst>
                        <p:cond delay="indefinite"/>
                      </p:stCondLst>
                      <p:childTnLst>
                        <p:par>
                          <p:cTn id="68" fill="hold">
                            <p:stCondLst>
                              <p:cond delay="0"/>
                            </p:stCondLst>
                            <p:childTnLst>
                              <p:par>
                                <p:cTn id="69" presetID="7" presetClass="emph" presetSubtype="2" fill="hold" nodeType="clickEffect">
                                  <p:stCondLst>
                                    <p:cond delay="0"/>
                                  </p:stCondLst>
                                  <p:childTnLst>
                                    <p:animClr clrSpc="rgb" dir="cw">
                                      <p:cBhvr>
                                        <p:cTn id="70" dur="2000" fill="hold"/>
                                        <p:tgtEl>
                                          <p:spTgt spid="27"/>
                                        </p:tgtEl>
                                        <p:attrNameLst>
                                          <p:attrName>stroke.color</p:attrName>
                                        </p:attrNameLst>
                                      </p:cBhvr>
                                      <p:to>
                                        <a:srgbClr val="FFFFFF"/>
                                      </p:to>
                                    </p:animClr>
                                    <p:set>
                                      <p:cBhvr>
                                        <p:cTn id="71" dur="2000" fill="hold"/>
                                        <p:tgtEl>
                                          <p:spTgt spid="27"/>
                                        </p:tgtEl>
                                        <p:attrNameLst>
                                          <p:attrName>stroke.on</p:attrName>
                                        </p:attrNameLst>
                                      </p:cBhvr>
                                      <p:to>
                                        <p:strVal val="true"/>
                                      </p:to>
                                    </p:set>
                                  </p:childTnLst>
                                </p:cTn>
                              </p:par>
                            </p:childTnLst>
                          </p:cTn>
                        </p:par>
                      </p:childTnLst>
                    </p:cTn>
                  </p:par>
                  <p:par>
                    <p:cTn id="72" fill="hold">
                      <p:stCondLst>
                        <p:cond delay="indefinite"/>
                      </p:stCondLst>
                      <p:childTnLst>
                        <p:par>
                          <p:cTn id="73" fill="hold">
                            <p:stCondLst>
                              <p:cond delay="0"/>
                            </p:stCondLst>
                            <p:childTnLst>
                              <p:par>
                                <p:cTn id="74" presetID="7" presetClass="emph" presetSubtype="2" fill="hold" nodeType="clickEffect">
                                  <p:stCondLst>
                                    <p:cond delay="0"/>
                                  </p:stCondLst>
                                  <p:childTnLst>
                                    <p:animClr clrSpc="rgb" dir="cw">
                                      <p:cBhvr>
                                        <p:cTn id="75" dur="2000" fill="hold"/>
                                        <p:tgtEl>
                                          <p:spTgt spid="32"/>
                                        </p:tgtEl>
                                        <p:attrNameLst>
                                          <p:attrName>stroke.color</p:attrName>
                                        </p:attrNameLst>
                                      </p:cBhvr>
                                      <p:to>
                                        <a:srgbClr val="FFFFFF"/>
                                      </p:to>
                                    </p:animClr>
                                    <p:set>
                                      <p:cBhvr>
                                        <p:cTn id="76" dur="2000" fill="hold"/>
                                        <p:tgtEl>
                                          <p:spTgt spid="3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3" grpId="0"/>
      <p:bldP spid="14" grpId="0"/>
      <p:bldP spid="15" grpId="0"/>
      <p:bldP spid="18" grpId="0" animBg="1"/>
      <p:bldP spid="54" grpId="0"/>
      <p:bldP spid="55" grpId="0"/>
      <p:bldP spid="58" grpId="0"/>
      <p:bldP spid="60"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dirty="0"/>
              <a:t>Example 2: Conversion from NFA to FA</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48255639"/>
              </p:ext>
            </p:extLst>
          </p:nvPr>
        </p:nvGraphicFramePr>
        <p:xfrm>
          <a:off x="3292511" y="1247606"/>
          <a:ext cx="5562600" cy="370840"/>
        </p:xfrm>
        <a:graphic>
          <a:graphicData uri="http://schemas.openxmlformats.org/drawingml/2006/table">
            <a:tbl>
              <a:tblPr firstRow="1" bandRow="1">
                <a:tableStyleId>{2D5ABB26-0587-4C30-8999-92F81FD0307C}</a:tableStyleId>
              </a:tblPr>
              <a:tblGrid>
                <a:gridCol w="1854200">
                  <a:extLst>
                    <a:ext uri="{9D8B030D-6E8A-4147-A177-3AD203B41FA5}">
                      <a16:colId xmlns:a16="http://schemas.microsoft.com/office/drawing/2014/main" val="20000"/>
                    </a:ext>
                  </a:extLst>
                </a:gridCol>
                <a:gridCol w="3708400">
                  <a:extLst>
                    <a:ext uri="{9D8B030D-6E8A-4147-A177-3AD203B41FA5}">
                      <a16:colId xmlns:a16="http://schemas.microsoft.com/office/drawing/2014/main" val="20001"/>
                    </a:ext>
                  </a:extLst>
                </a:gridCol>
              </a:tblGrid>
              <a:tr h="370840">
                <a:tc>
                  <a:txBody>
                    <a:bodyPr/>
                    <a:lstStyle/>
                    <a:p>
                      <a:pPr algn="ctr"/>
                      <a:r>
                        <a:rPr lang="el-GR" dirty="0">
                          <a:latin typeface="Cambria Math" panose="02040503050406030204" pitchFamily="18" charset="0"/>
                          <a:ea typeface="Cambria Math" panose="02040503050406030204" pitchFamily="18" charset="0"/>
                        </a:rPr>
                        <a:t>δ</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626026325"/>
                  </p:ext>
                </p:extLst>
              </p:nvPr>
            </p:nvGraphicFramePr>
            <p:xfrm>
              <a:off x="3294100" y="1619718"/>
              <a:ext cx="5562600" cy="370840"/>
            </p:xfrm>
            <a:graphic>
              <a:graphicData uri="http://schemas.openxmlformats.org/drawingml/2006/table">
                <a:tbl>
                  <a:tblPr firstRow="1" bandRow="1">
                    <a:tableStyleId>{2D5ABB26-0587-4C30-8999-92F81FD0307C}</a:tableStyleId>
                  </a:tblPr>
                  <a:tblGrid>
                    <a:gridCol w="1854200">
                      <a:extLst>
                        <a:ext uri="{9D8B030D-6E8A-4147-A177-3AD203B41FA5}">
                          <a16:colId xmlns:a16="http://schemas.microsoft.com/office/drawing/2014/main" val="20000"/>
                        </a:ext>
                      </a:extLst>
                    </a:gridCol>
                    <a:gridCol w="1854200">
                      <a:extLst>
                        <a:ext uri="{9D8B030D-6E8A-4147-A177-3AD203B41FA5}">
                          <a16:colId xmlns:a16="http://schemas.microsoft.com/office/drawing/2014/main" val="20001"/>
                        </a:ext>
                      </a:extLst>
                    </a:gridCol>
                    <a:gridCol w="1854200">
                      <a:extLst>
                        <a:ext uri="{9D8B030D-6E8A-4147-A177-3AD203B41FA5}">
                          <a16:colId xmlns:a16="http://schemas.microsoft.com/office/drawing/2014/main" val="20002"/>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626026325"/>
                  </p:ext>
                </p:extLst>
              </p:nvPr>
            </p:nvGraphicFramePr>
            <p:xfrm>
              <a:off x="3294100" y="1619718"/>
              <a:ext cx="5562600" cy="370840"/>
            </p:xfrm>
            <a:graphic>
              <a:graphicData uri="http://schemas.openxmlformats.org/drawingml/2006/table">
                <a:tbl>
                  <a:tblPr firstRow="1" bandRow="1">
                    <a:tableStyleId>{2D5ABB26-0587-4C30-8999-92F81FD0307C}</a:tableStyleId>
                  </a:tblPr>
                  <a:tblGrid>
                    <a:gridCol w="1854200">
                      <a:extLst>
                        <a:ext uri="{9D8B030D-6E8A-4147-A177-3AD203B41FA5}">
                          <a16:colId xmlns:a16="http://schemas.microsoft.com/office/drawing/2014/main" val="20000"/>
                        </a:ext>
                      </a:extLst>
                    </a:gridCol>
                    <a:gridCol w="1854200">
                      <a:extLst>
                        <a:ext uri="{9D8B030D-6E8A-4147-A177-3AD203B41FA5}">
                          <a16:colId xmlns:a16="http://schemas.microsoft.com/office/drawing/2014/main" val="20001"/>
                        </a:ext>
                      </a:extLst>
                    </a:gridCol>
                    <a:gridCol w="1854200">
                      <a:extLst>
                        <a:ext uri="{9D8B030D-6E8A-4147-A177-3AD203B41FA5}">
                          <a16:colId xmlns:a16="http://schemas.microsoft.com/office/drawing/2014/main" val="20002"/>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000" t="-8065" r="-100328" b="-2419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658" t="-8065" r="-658" b="-24194"/>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4255573215"/>
                  </p:ext>
                </p:extLst>
              </p:nvPr>
            </p:nvGraphicFramePr>
            <p:xfrm>
              <a:off x="3295686" y="1991191"/>
              <a:ext cx="5562600" cy="370840"/>
            </p:xfrm>
            <a:graphic>
              <a:graphicData uri="http://schemas.openxmlformats.org/drawingml/2006/table">
                <a:tbl>
                  <a:tblPr firstRow="1" bandRow="1">
                    <a:tableStyleId>{2D5ABB26-0587-4C30-8999-92F81FD0307C}</a:tableStyleId>
                  </a:tblPr>
                  <a:tblGrid>
                    <a:gridCol w="1854200">
                      <a:extLst>
                        <a:ext uri="{9D8B030D-6E8A-4147-A177-3AD203B41FA5}">
                          <a16:colId xmlns:a16="http://schemas.microsoft.com/office/drawing/2014/main" val="20000"/>
                        </a:ext>
                      </a:extLst>
                    </a:gridCol>
                    <a:gridCol w="1854200">
                      <a:extLst>
                        <a:ext uri="{9D8B030D-6E8A-4147-A177-3AD203B41FA5}">
                          <a16:colId xmlns:a16="http://schemas.microsoft.com/office/drawing/2014/main" val="20001"/>
                        </a:ext>
                      </a:extLst>
                    </a:gridCol>
                    <a:gridCol w="1854200">
                      <a:extLst>
                        <a:ext uri="{9D8B030D-6E8A-4147-A177-3AD203B41FA5}">
                          <a16:colId xmlns:a16="http://schemas.microsoft.com/office/drawing/2014/main" val="20002"/>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𝑞</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𝑞</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4255573215"/>
                  </p:ext>
                </p:extLst>
              </p:nvPr>
            </p:nvGraphicFramePr>
            <p:xfrm>
              <a:off x="3295686" y="1991191"/>
              <a:ext cx="5562600" cy="370840"/>
            </p:xfrm>
            <a:graphic>
              <a:graphicData uri="http://schemas.openxmlformats.org/drawingml/2006/table">
                <a:tbl>
                  <a:tblPr firstRow="1" bandRow="1">
                    <a:tableStyleId>{2D5ABB26-0587-4C30-8999-92F81FD0307C}</a:tableStyleId>
                  </a:tblPr>
                  <a:tblGrid>
                    <a:gridCol w="1854200">
                      <a:extLst>
                        <a:ext uri="{9D8B030D-6E8A-4147-A177-3AD203B41FA5}">
                          <a16:colId xmlns:a16="http://schemas.microsoft.com/office/drawing/2014/main" val="20000"/>
                        </a:ext>
                      </a:extLst>
                    </a:gridCol>
                    <a:gridCol w="1854200">
                      <a:extLst>
                        <a:ext uri="{9D8B030D-6E8A-4147-A177-3AD203B41FA5}">
                          <a16:colId xmlns:a16="http://schemas.microsoft.com/office/drawing/2014/main" val="20001"/>
                        </a:ext>
                      </a:extLst>
                    </a:gridCol>
                    <a:gridCol w="1854200">
                      <a:extLst>
                        <a:ext uri="{9D8B030D-6E8A-4147-A177-3AD203B41FA5}">
                          <a16:colId xmlns:a16="http://schemas.microsoft.com/office/drawing/2014/main" val="20002"/>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28" t="-1613" r="-200328" b="-1451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658" t="-1613" r="-100987" b="-1451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000" t="-1613" r="-656" b="-14516"/>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740757088"/>
                  </p:ext>
                </p:extLst>
              </p:nvPr>
            </p:nvGraphicFramePr>
            <p:xfrm>
              <a:off x="3297275" y="2365206"/>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𝑞</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𝑞</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740757088"/>
                  </p:ext>
                </p:extLst>
              </p:nvPr>
            </p:nvGraphicFramePr>
            <p:xfrm>
              <a:off x="3297275" y="2365206"/>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29" t="-1515" r="-200987" b="-757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0000" t="-1515" r="-100328" b="-757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0658" t="-1515" r="-658" b="-7576"/>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ext uri="{D42A27DB-BD31-4B8C-83A1-F6EECF244321}">
                    <p14:modId xmlns:p14="http://schemas.microsoft.com/office/powerpoint/2010/main" val="562875057"/>
                  </p:ext>
                </p:extLst>
              </p:nvPr>
            </p:nvGraphicFramePr>
            <p:xfrm>
              <a:off x="3298863" y="2763986"/>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𝑞</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𝑞</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562875057"/>
                  </p:ext>
                </p:extLst>
              </p:nvPr>
            </p:nvGraphicFramePr>
            <p:xfrm>
              <a:off x="3298863" y="2763986"/>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29" t="-1515" r="-200658" b="-606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329" t="-1515" r="-100658" b="-606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0329" t="-1515" r="-658" b="-6061"/>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sp>
            <p:nvSpPr>
              <p:cNvPr id="31" name="Oval 30"/>
              <p:cNvSpPr/>
              <p:nvPr/>
            </p:nvSpPr>
            <p:spPr>
              <a:xfrm>
                <a:off x="4099560" y="5131629"/>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oMath>
                  </m:oMathPara>
                </a14:m>
                <a:endParaRPr lang="en-US" dirty="0"/>
              </a:p>
            </p:txBody>
          </p:sp>
        </mc:Choice>
        <mc:Fallback xmlns="">
          <p:sp>
            <p:nvSpPr>
              <p:cNvPr id="31" name="Oval 30"/>
              <p:cNvSpPr>
                <a:spLocks noRot="1" noChangeAspect="1" noMove="1" noResize="1" noEditPoints="1" noAdjustHandles="1" noChangeArrowheads="1" noChangeShapeType="1" noTextEdit="1"/>
              </p:cNvSpPr>
              <p:nvPr/>
            </p:nvSpPr>
            <p:spPr>
              <a:xfrm>
                <a:off x="4099560" y="5131629"/>
                <a:ext cx="609600" cy="609600"/>
              </a:xfrm>
              <a:prstGeom prst="ellipse">
                <a:avLst/>
              </a:prstGeom>
              <a:blipFill>
                <a:blip r:embed="rId7"/>
                <a:stretch>
                  <a:fillRect/>
                </a:stretch>
              </a:blipFill>
            </p:spPr>
            <p:txBody>
              <a:bodyPr/>
              <a:lstStyle/>
              <a:p>
                <a:r>
                  <a:rPr lang="en-IN">
                    <a:noFill/>
                  </a:rPr>
                  <a:t> </a:t>
                </a:r>
              </a:p>
            </p:txBody>
          </p:sp>
        </mc:Fallback>
      </mc:AlternateContent>
      <p:cxnSp>
        <p:nvCxnSpPr>
          <p:cNvPr id="33" name="Straight Connector 32"/>
          <p:cNvCxnSpPr>
            <a:stCxn id="31" idx="2"/>
          </p:cNvCxnSpPr>
          <p:nvPr/>
        </p:nvCxnSpPr>
        <p:spPr>
          <a:xfrm flipH="1">
            <a:off x="3489960" y="5436429"/>
            <a:ext cx="609600" cy="0"/>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Oval 35"/>
              <p:cNvSpPr/>
              <p:nvPr/>
            </p:nvSpPr>
            <p:spPr>
              <a:xfrm>
                <a:off x="5372771" y="5126281"/>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oMath>
                  </m:oMathPara>
                </a14:m>
                <a:endParaRPr lang="en-US" dirty="0"/>
              </a:p>
            </p:txBody>
          </p:sp>
        </mc:Choice>
        <mc:Fallback xmlns="">
          <p:sp>
            <p:nvSpPr>
              <p:cNvPr id="36" name="Oval 35"/>
              <p:cNvSpPr>
                <a:spLocks noRot="1" noChangeAspect="1" noMove="1" noResize="1" noEditPoints="1" noAdjustHandles="1" noChangeArrowheads="1" noChangeShapeType="1" noTextEdit="1"/>
              </p:cNvSpPr>
              <p:nvPr/>
            </p:nvSpPr>
            <p:spPr>
              <a:xfrm>
                <a:off x="5372771" y="5126281"/>
                <a:ext cx="609600" cy="609600"/>
              </a:xfrm>
              <a:prstGeom prst="ellipse">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26" name="Table 25"/>
              <p:cNvGraphicFramePr>
                <a:graphicFrameLocks noGrp="1"/>
              </p:cNvGraphicFramePr>
              <p:nvPr>
                <p:extLst>
                  <p:ext uri="{D42A27DB-BD31-4B8C-83A1-F6EECF244321}">
                    <p14:modId xmlns:p14="http://schemas.microsoft.com/office/powerpoint/2010/main" val="1029007987"/>
                  </p:ext>
                </p:extLst>
              </p:nvPr>
            </p:nvGraphicFramePr>
            <p:xfrm>
              <a:off x="3298862" y="3162766"/>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3</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26" name="Table 25"/>
              <p:cNvGraphicFramePr>
                <a:graphicFrameLocks noGrp="1"/>
              </p:cNvGraphicFramePr>
              <p:nvPr>
                <p:extLst>
                  <p:ext uri="{D42A27DB-BD31-4B8C-83A1-F6EECF244321}">
                    <p14:modId xmlns:p14="http://schemas.microsoft.com/office/powerpoint/2010/main" val="1029007987"/>
                  </p:ext>
                </p:extLst>
              </p:nvPr>
            </p:nvGraphicFramePr>
            <p:xfrm>
              <a:off x="3298862" y="3162766"/>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329" t="-1515" r="-200658" b="-303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00329" t="-1515" r="-100658" b="-303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200329" t="-1515" r="-658" b="-3030"/>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sp>
            <p:nvSpPr>
              <p:cNvPr id="41" name="Oval 40"/>
              <p:cNvSpPr/>
              <p:nvPr/>
            </p:nvSpPr>
            <p:spPr>
              <a:xfrm>
                <a:off x="6690360" y="5131629"/>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2</m:t>
                          </m:r>
                        </m:sub>
                      </m:sSub>
                    </m:oMath>
                  </m:oMathPara>
                </a14:m>
                <a:endParaRPr lang="en-US" dirty="0"/>
              </a:p>
            </p:txBody>
          </p:sp>
        </mc:Choice>
        <mc:Fallback xmlns="">
          <p:sp>
            <p:nvSpPr>
              <p:cNvPr id="41" name="Oval 40"/>
              <p:cNvSpPr>
                <a:spLocks noRot="1" noChangeAspect="1" noMove="1" noResize="1" noEditPoints="1" noAdjustHandles="1" noChangeArrowheads="1" noChangeShapeType="1" noTextEdit="1"/>
              </p:cNvSpPr>
              <p:nvPr/>
            </p:nvSpPr>
            <p:spPr>
              <a:xfrm>
                <a:off x="6690360" y="5131629"/>
                <a:ext cx="609600" cy="609600"/>
              </a:xfrm>
              <a:prstGeom prst="ellipse">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Oval 41"/>
              <p:cNvSpPr/>
              <p:nvPr/>
            </p:nvSpPr>
            <p:spPr>
              <a:xfrm>
                <a:off x="8038827" y="5131629"/>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3</m:t>
                          </m:r>
                        </m:sub>
                      </m:sSub>
                    </m:oMath>
                  </m:oMathPara>
                </a14:m>
                <a:endParaRPr lang="en-US" dirty="0"/>
              </a:p>
            </p:txBody>
          </p:sp>
        </mc:Choice>
        <mc:Fallback xmlns="">
          <p:sp>
            <p:nvSpPr>
              <p:cNvPr id="42" name="Oval 41"/>
              <p:cNvSpPr>
                <a:spLocks noRot="1" noChangeAspect="1" noMove="1" noResize="1" noEditPoints="1" noAdjustHandles="1" noChangeArrowheads="1" noChangeShapeType="1" noTextEdit="1"/>
              </p:cNvSpPr>
              <p:nvPr/>
            </p:nvSpPr>
            <p:spPr>
              <a:xfrm>
                <a:off x="8038827" y="5131629"/>
                <a:ext cx="609600" cy="609600"/>
              </a:xfrm>
              <a:prstGeom prst="ellipse">
                <a:avLst/>
              </a:prstGeom>
              <a:blipFill>
                <a:blip r:embed="rId11"/>
                <a:stretch>
                  <a:fillRect/>
                </a:stretch>
              </a:blipFill>
            </p:spPr>
            <p:txBody>
              <a:bodyPr/>
              <a:lstStyle/>
              <a:p>
                <a:r>
                  <a:rPr lang="en-IN">
                    <a:noFill/>
                  </a:rPr>
                  <a:t> </a:t>
                </a:r>
              </a:p>
            </p:txBody>
          </p:sp>
        </mc:Fallback>
      </mc:AlternateContent>
      <p:cxnSp>
        <p:nvCxnSpPr>
          <p:cNvPr id="51" name="Straight Connector 50"/>
          <p:cNvCxnSpPr>
            <a:stCxn id="36" idx="2"/>
            <a:endCxn id="31" idx="6"/>
          </p:cNvCxnSpPr>
          <p:nvPr/>
        </p:nvCxnSpPr>
        <p:spPr>
          <a:xfrm flipH="1">
            <a:off x="4709161" y="5431081"/>
            <a:ext cx="663611" cy="5348"/>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853366" y="5097875"/>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p:sp>
        <p:nvSpPr>
          <p:cNvPr id="58" name="TextBox 57"/>
          <p:cNvSpPr txBox="1"/>
          <p:nvPr/>
        </p:nvSpPr>
        <p:spPr>
          <a:xfrm>
            <a:off x="4148620" y="4265022"/>
            <a:ext cx="498855"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0, 1</a:t>
            </a:r>
          </a:p>
        </p:txBody>
      </p:sp>
      <p:cxnSp>
        <p:nvCxnSpPr>
          <p:cNvPr id="43" name="Straight Connector 42"/>
          <p:cNvCxnSpPr>
            <a:stCxn id="41" idx="2"/>
            <a:endCxn id="36" idx="6"/>
          </p:cNvCxnSpPr>
          <p:nvPr/>
        </p:nvCxnSpPr>
        <p:spPr>
          <a:xfrm flipH="1" flipV="1">
            <a:off x="5982372" y="5431081"/>
            <a:ext cx="707989" cy="5348"/>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42" idx="2"/>
            <a:endCxn id="41" idx="6"/>
          </p:cNvCxnSpPr>
          <p:nvPr/>
        </p:nvCxnSpPr>
        <p:spPr>
          <a:xfrm flipH="1">
            <a:off x="7299961" y="5436429"/>
            <a:ext cx="738867" cy="0"/>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31" idx="1"/>
            <a:endCxn id="31" idx="7"/>
          </p:cNvCxnSpPr>
          <p:nvPr/>
        </p:nvCxnSpPr>
        <p:spPr>
          <a:xfrm rot="5400000" flipH="1" flipV="1">
            <a:off x="4404360" y="5005377"/>
            <a:ext cx="12700" cy="431052"/>
          </a:xfrm>
          <a:prstGeom prst="curvedConnector3">
            <a:avLst>
              <a:gd name="adj1" fmla="val 4902937"/>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022287" y="5097875"/>
            <a:ext cx="498855"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0, 1</a:t>
            </a:r>
          </a:p>
        </p:txBody>
      </p:sp>
      <p:sp>
        <p:nvSpPr>
          <p:cNvPr id="50" name="TextBox 49"/>
          <p:cNvSpPr txBox="1"/>
          <p:nvPr/>
        </p:nvSpPr>
        <p:spPr>
          <a:xfrm>
            <a:off x="7420495" y="5097875"/>
            <a:ext cx="498855"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0, 1</a:t>
            </a:r>
          </a:p>
        </p:txBody>
      </p:sp>
      <p:sp>
        <p:nvSpPr>
          <p:cNvPr id="52" name="Oval 51"/>
          <p:cNvSpPr/>
          <p:nvPr/>
        </p:nvSpPr>
        <p:spPr>
          <a:xfrm>
            <a:off x="8115026" y="5210924"/>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p:spTree>
    <p:extLst>
      <p:ext uri="{BB962C8B-B14F-4D97-AF65-F5344CB8AC3E}">
        <p14:creationId xmlns:p14="http://schemas.microsoft.com/office/powerpoint/2010/main" val="27253730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dirty="0"/>
              <a:t>Example 2: Conversion from NFA to FA</a:t>
            </a:r>
            <a:endParaRPr lang="en-US" dirty="0"/>
          </a:p>
        </p:txBody>
      </p:sp>
      <mc:AlternateContent xmlns:mc="http://schemas.openxmlformats.org/markup-compatibility/2006" xmlns:a14="http://schemas.microsoft.com/office/drawing/2010/main">
        <mc:Choice Requires="a14">
          <p:sp>
            <p:nvSpPr>
              <p:cNvPr id="4" name="Oval 3"/>
              <p:cNvSpPr/>
              <p:nvPr/>
            </p:nvSpPr>
            <p:spPr>
              <a:xfrm>
                <a:off x="6614160" y="2720927"/>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oMath>
                  </m:oMathPara>
                </a14:m>
                <a:endParaRPr lang="en-US" dirty="0"/>
              </a:p>
            </p:txBody>
          </p:sp>
        </mc:Choice>
        <mc:Fallback xmlns="">
          <p:sp>
            <p:nvSpPr>
              <p:cNvPr id="4" name="Oval 3"/>
              <p:cNvSpPr>
                <a:spLocks noRot="1" noChangeAspect="1" noMove="1" noResize="1" noEditPoints="1" noAdjustHandles="1" noChangeArrowheads="1" noChangeShapeType="1" noTextEdit="1"/>
              </p:cNvSpPr>
              <p:nvPr/>
            </p:nvSpPr>
            <p:spPr>
              <a:xfrm>
                <a:off x="6614160" y="2720927"/>
                <a:ext cx="609600" cy="609600"/>
              </a:xfrm>
              <a:prstGeom prst="ellipse">
                <a:avLst/>
              </a:prstGeom>
              <a:blipFill>
                <a:blip r:embed="rId2"/>
                <a:stretch>
                  <a:fillRect/>
                </a:stretch>
              </a:blipFill>
            </p:spPr>
            <p:txBody>
              <a:bodyPr/>
              <a:lstStyle/>
              <a:p>
                <a:r>
                  <a:rPr lang="en-IN">
                    <a:noFill/>
                  </a:rPr>
                  <a:t> </a:t>
                </a:r>
              </a:p>
            </p:txBody>
          </p:sp>
        </mc:Fallback>
      </mc:AlternateContent>
      <p:cxnSp>
        <p:nvCxnSpPr>
          <p:cNvPr id="5" name="Straight Connector 4"/>
          <p:cNvCxnSpPr>
            <a:stCxn id="4" idx="2"/>
          </p:cNvCxnSpPr>
          <p:nvPr/>
        </p:nvCxnSpPr>
        <p:spPr>
          <a:xfrm flipH="1">
            <a:off x="6004560" y="3025727"/>
            <a:ext cx="609600" cy="0"/>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740222" y="1854320"/>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a:t>
            </a:r>
          </a:p>
        </p:txBody>
      </p:sp>
      <p:cxnSp>
        <p:nvCxnSpPr>
          <p:cNvPr id="8" name="Curved Connector 7"/>
          <p:cNvCxnSpPr>
            <a:stCxn id="4" idx="1"/>
            <a:endCxn id="4" idx="7"/>
          </p:cNvCxnSpPr>
          <p:nvPr/>
        </p:nvCxnSpPr>
        <p:spPr>
          <a:xfrm rot="5400000" flipH="1" flipV="1">
            <a:off x="6918960" y="2594675"/>
            <a:ext cx="12700" cy="431052"/>
          </a:xfrm>
          <a:prstGeom prst="curvedConnector3">
            <a:avLst>
              <a:gd name="adj1" fmla="val 4902937"/>
            </a:avLst>
          </a:prstGeom>
          <a:ln w="25400">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1714500" y="3810000"/>
                <a:ext cx="2772308" cy="400110"/>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i="1">
                              <a:latin typeface="Cambria Math" panose="02040503050406030204" pitchFamily="18" charset="0"/>
                              <a:ea typeface="Cambria Math" panose="02040503050406030204" pitchFamily="18" charset="0"/>
                            </a:rPr>
                            <m:t>1</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},0</m:t>
                          </m:r>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1714500" y="3810000"/>
                <a:ext cx="2772308" cy="400110"/>
              </a:xfrm>
              <a:prstGeom prst="rect">
                <a:avLst/>
              </a:prstGeom>
              <a:blipFill>
                <a:blip r:embed="rId3"/>
                <a:stretch>
                  <a:fillRect b="-1363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714500" y="4210110"/>
                <a:ext cx="2772308" cy="400110"/>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i="1">
                              <a:latin typeface="Cambria Math" panose="02040503050406030204" pitchFamily="18" charset="0"/>
                              <a:ea typeface="Cambria Math" panose="02040503050406030204" pitchFamily="18" charset="0"/>
                            </a:rPr>
                            <m:t>1</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0" name="TextBox 9"/>
              <p:cNvSpPr txBox="1">
                <a:spLocks noRot="1" noChangeAspect="1" noMove="1" noResize="1" noEditPoints="1" noAdjustHandles="1" noChangeArrowheads="1" noChangeShapeType="1" noTextEdit="1"/>
              </p:cNvSpPr>
              <p:nvPr/>
            </p:nvSpPr>
            <p:spPr>
              <a:xfrm>
                <a:off x="1714500" y="4210110"/>
                <a:ext cx="2772308" cy="400110"/>
              </a:xfrm>
              <a:prstGeom prst="rect">
                <a:avLst/>
              </a:prstGeom>
              <a:blipFill>
                <a:blip r:embed="rId4"/>
                <a:stretch>
                  <a:fillRect b="-15385"/>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714500" y="4610220"/>
                <a:ext cx="8763000" cy="400110"/>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i="1">
                              <a:latin typeface="Cambria Math" panose="02040503050406030204" pitchFamily="18" charset="0"/>
                              <a:ea typeface="Cambria Math" panose="02040503050406030204" pitchFamily="18" charset="0"/>
                            </a:rPr>
                            <m:t>1</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},0</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e>
                          </m:d>
                          <m:r>
                            <a:rPr lang="en-US" sz="2000" i="1">
                              <a:latin typeface="Cambria Math" panose="02040503050406030204" pitchFamily="18" charset="0"/>
                              <a:ea typeface="Cambria Math" panose="02040503050406030204" pitchFamily="18" charset="0"/>
                            </a:rPr>
                            <m:t>,0</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1</m:t>
                                  </m:r>
                                </m:sub>
                              </m:sSub>
                            </m:e>
                          </m:d>
                          <m:r>
                            <a:rPr lang="en-US" sz="2000" i="1">
                              <a:latin typeface="Cambria Math" panose="02040503050406030204" pitchFamily="18" charset="0"/>
                              <a:ea typeface="Cambria Math" panose="02040503050406030204" pitchFamily="18" charset="0"/>
                            </a:rPr>
                            <m:t>,0</m:t>
                          </m:r>
                        </m:e>
                      </m:d>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e>
                      </m:d>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714500" y="4610220"/>
                <a:ext cx="8763000" cy="400110"/>
              </a:xfrm>
              <a:prstGeom prst="rect">
                <a:avLst/>
              </a:prstGeom>
              <a:blipFill>
                <a:blip r:embed="rId5"/>
                <a:stretch>
                  <a:fillRect b="-15152"/>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714500" y="5006701"/>
                <a:ext cx="8763000" cy="400110"/>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i="1">
                              <a:latin typeface="Cambria Math" panose="02040503050406030204" pitchFamily="18" charset="0"/>
                              <a:ea typeface="Cambria Math" panose="02040503050406030204" pitchFamily="18" charset="0"/>
                            </a:rPr>
                            <m:t>1</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e>
                          </m:d>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1</m:t>
                                  </m:r>
                                </m:sub>
                              </m:sSub>
                            </m:e>
                          </m:d>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1</m:t>
                              </m:r>
                            </m:sub>
                          </m:sSub>
                        </m:e>
                      </m:d>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714500" y="5006701"/>
                <a:ext cx="8763000" cy="400110"/>
              </a:xfrm>
              <a:prstGeom prst="rect">
                <a:avLst/>
              </a:prstGeom>
              <a:blipFill>
                <a:blip r:embed="rId6"/>
                <a:stretch>
                  <a:fillRect b="-15152"/>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714500" y="5403182"/>
                <a:ext cx="8763000" cy="400110"/>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i="1">
                              <a:latin typeface="Cambria Math" panose="02040503050406030204" pitchFamily="18" charset="0"/>
                              <a:ea typeface="Cambria Math" panose="02040503050406030204" pitchFamily="18" charset="0"/>
                            </a:rPr>
                            <m:t>1</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},0</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e>
                          </m:d>
                          <m:r>
                            <a:rPr lang="en-US" sz="2000" i="1">
                              <a:latin typeface="Cambria Math" panose="02040503050406030204" pitchFamily="18" charset="0"/>
                              <a:ea typeface="Cambria Math" panose="02040503050406030204" pitchFamily="18" charset="0"/>
                            </a:rPr>
                            <m:t>,0</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,0</m:t>
                          </m:r>
                        </m:e>
                      </m:d>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e>
                      </m:d>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3</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714500" y="5403182"/>
                <a:ext cx="8763000" cy="400110"/>
              </a:xfrm>
              <a:prstGeom prst="rect">
                <a:avLst/>
              </a:prstGeom>
              <a:blipFill>
                <a:blip r:embed="rId7"/>
                <a:stretch>
                  <a:fillRect b="-15152"/>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714500" y="5796034"/>
                <a:ext cx="8763000" cy="400110"/>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i="1">
                              <a:latin typeface="Cambria Math" panose="02040503050406030204" pitchFamily="18" charset="0"/>
                              <a:ea typeface="Cambria Math" panose="02040503050406030204" pitchFamily="18" charset="0"/>
                            </a:rPr>
                            <m:t>1</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e>
                          </m:d>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1</m:t>
                              </m:r>
                            </m:sub>
                          </m:sSub>
                        </m:e>
                      </m:d>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3</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714500" y="5796034"/>
                <a:ext cx="8763000" cy="400110"/>
              </a:xfrm>
              <a:prstGeom prst="rect">
                <a:avLst/>
              </a:prstGeom>
              <a:blipFill>
                <a:blip r:embed="rId8"/>
                <a:stretch>
                  <a:fillRect b="-15385"/>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Oval 14"/>
              <p:cNvSpPr/>
              <p:nvPr/>
            </p:nvSpPr>
            <p:spPr>
              <a:xfrm>
                <a:off x="7738110" y="2720927"/>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oMath>
                  </m:oMathPara>
                </a14:m>
                <a:endParaRPr lang="en-US" dirty="0"/>
              </a:p>
            </p:txBody>
          </p:sp>
        </mc:Choice>
        <mc:Fallback xmlns="">
          <p:sp>
            <p:nvSpPr>
              <p:cNvPr id="15" name="Oval 14"/>
              <p:cNvSpPr>
                <a:spLocks noRot="1" noChangeAspect="1" noMove="1" noResize="1" noEditPoints="1" noAdjustHandles="1" noChangeArrowheads="1" noChangeShapeType="1" noTextEdit="1"/>
              </p:cNvSpPr>
              <p:nvPr/>
            </p:nvSpPr>
            <p:spPr>
              <a:xfrm>
                <a:off x="7738110" y="2720927"/>
                <a:ext cx="609600" cy="609600"/>
              </a:xfrm>
              <a:prstGeom prst="ellipse">
                <a:avLst/>
              </a:prstGeom>
              <a:blipFill>
                <a:blip r:embed="rId9"/>
                <a:stretch>
                  <a:fillRect l="-2885"/>
                </a:stretch>
              </a:blipFill>
            </p:spPr>
            <p:txBody>
              <a:bodyPr/>
              <a:lstStyle/>
              <a:p>
                <a:r>
                  <a:rPr lang="en-IN">
                    <a:noFill/>
                  </a:rPr>
                  <a:t> </a:t>
                </a:r>
              </a:p>
            </p:txBody>
          </p:sp>
        </mc:Fallback>
      </mc:AlternateContent>
      <p:cxnSp>
        <p:nvCxnSpPr>
          <p:cNvPr id="21" name="Straight Connector 20"/>
          <p:cNvCxnSpPr>
            <a:stCxn id="15" idx="2"/>
            <a:endCxn id="4" idx="6"/>
          </p:cNvCxnSpPr>
          <p:nvPr/>
        </p:nvCxnSpPr>
        <p:spPr>
          <a:xfrm flipH="1">
            <a:off x="7223760" y="3025727"/>
            <a:ext cx="514350" cy="0"/>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258655" y="2673978"/>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mc:AlternateContent xmlns:mc="http://schemas.openxmlformats.org/markup-compatibility/2006" xmlns:a14="http://schemas.microsoft.com/office/drawing/2010/main">
        <mc:Choice Requires="a14">
          <p:sp>
            <p:nvSpPr>
              <p:cNvPr id="25" name="Oval 24"/>
              <p:cNvSpPr/>
              <p:nvPr/>
            </p:nvSpPr>
            <p:spPr>
              <a:xfrm>
                <a:off x="8421642" y="185432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2</m:t>
                          </m:r>
                        </m:sub>
                      </m:sSub>
                    </m:oMath>
                  </m:oMathPara>
                </a14:m>
                <a:endParaRPr lang="en-US" dirty="0"/>
              </a:p>
            </p:txBody>
          </p:sp>
        </mc:Choice>
        <mc:Fallback xmlns="">
          <p:sp>
            <p:nvSpPr>
              <p:cNvPr id="25" name="Oval 24"/>
              <p:cNvSpPr>
                <a:spLocks noRot="1" noChangeAspect="1" noMove="1" noResize="1" noEditPoints="1" noAdjustHandles="1" noChangeArrowheads="1" noChangeShapeType="1" noTextEdit="1"/>
              </p:cNvSpPr>
              <p:nvPr/>
            </p:nvSpPr>
            <p:spPr>
              <a:xfrm>
                <a:off x="8421642" y="1854320"/>
                <a:ext cx="609600" cy="609600"/>
              </a:xfrm>
              <a:prstGeom prst="ellipse">
                <a:avLst/>
              </a:prstGeom>
              <a:blipFill>
                <a:blip r:embed="rId10"/>
                <a:stretch>
                  <a:fillRect l="-3846"/>
                </a:stretch>
              </a:blipFill>
            </p:spPr>
            <p:txBody>
              <a:bodyPr/>
              <a:lstStyle/>
              <a:p>
                <a:r>
                  <a:rPr lang="en-IN">
                    <a:noFill/>
                  </a:rPr>
                  <a:t> </a:t>
                </a:r>
              </a:p>
            </p:txBody>
          </p:sp>
        </mc:Fallback>
      </mc:AlternateContent>
      <p:cxnSp>
        <p:nvCxnSpPr>
          <p:cNvPr id="27" name="Straight Connector 26"/>
          <p:cNvCxnSpPr>
            <a:stCxn id="25" idx="3"/>
            <a:endCxn id="15" idx="7"/>
          </p:cNvCxnSpPr>
          <p:nvPr/>
        </p:nvCxnSpPr>
        <p:spPr>
          <a:xfrm flipH="1">
            <a:off x="8258436" y="2374647"/>
            <a:ext cx="252480" cy="435555"/>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049230" y="2335424"/>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a:t>
            </a:r>
          </a:p>
        </p:txBody>
      </p:sp>
      <mc:AlternateContent xmlns:mc="http://schemas.openxmlformats.org/markup-compatibility/2006" xmlns:a14="http://schemas.microsoft.com/office/drawing/2010/main">
        <mc:Choice Requires="a14">
          <p:sp>
            <p:nvSpPr>
              <p:cNvPr id="31" name="Oval 30"/>
              <p:cNvSpPr/>
              <p:nvPr/>
            </p:nvSpPr>
            <p:spPr>
              <a:xfrm>
                <a:off x="8495177" y="3526542"/>
                <a:ext cx="865868"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2</m:t>
                          </m:r>
                        </m:sub>
                      </m:sSub>
                    </m:oMath>
                  </m:oMathPara>
                </a14:m>
                <a:endParaRPr lang="en-US" dirty="0"/>
              </a:p>
            </p:txBody>
          </p:sp>
        </mc:Choice>
        <mc:Fallback xmlns="">
          <p:sp>
            <p:nvSpPr>
              <p:cNvPr id="31" name="Oval 30"/>
              <p:cNvSpPr>
                <a:spLocks noRot="1" noChangeAspect="1" noMove="1" noResize="1" noEditPoints="1" noAdjustHandles="1" noChangeArrowheads="1" noChangeShapeType="1" noTextEdit="1"/>
              </p:cNvSpPr>
              <p:nvPr/>
            </p:nvSpPr>
            <p:spPr>
              <a:xfrm>
                <a:off x="8495177" y="3526542"/>
                <a:ext cx="865868" cy="609600"/>
              </a:xfrm>
              <a:prstGeom prst="ellipse">
                <a:avLst/>
              </a:prstGeom>
              <a:blipFill>
                <a:blip r:embed="rId11"/>
                <a:stretch>
                  <a:fillRect l="-685"/>
                </a:stretch>
              </a:blipFill>
            </p:spPr>
            <p:txBody>
              <a:bodyPr/>
              <a:lstStyle/>
              <a:p>
                <a:r>
                  <a:rPr lang="en-IN">
                    <a:noFill/>
                  </a:rPr>
                  <a:t> </a:t>
                </a:r>
              </a:p>
            </p:txBody>
          </p:sp>
        </mc:Fallback>
      </mc:AlternateContent>
      <p:cxnSp>
        <p:nvCxnSpPr>
          <p:cNvPr id="32" name="Straight Connector 31"/>
          <p:cNvCxnSpPr>
            <a:stCxn id="31" idx="1"/>
            <a:endCxn id="15" idx="5"/>
          </p:cNvCxnSpPr>
          <p:nvPr/>
        </p:nvCxnSpPr>
        <p:spPr>
          <a:xfrm flipH="1" flipV="1">
            <a:off x="8258436" y="3241254"/>
            <a:ext cx="363544" cy="374563"/>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163904" y="3346831"/>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mc:AlternateContent xmlns:mc="http://schemas.openxmlformats.org/markup-compatibility/2006" xmlns:a14="http://schemas.microsoft.com/office/drawing/2010/main">
        <mc:Choice Requires="a14">
          <p:sp>
            <p:nvSpPr>
              <p:cNvPr id="40" name="Oval 39"/>
              <p:cNvSpPr/>
              <p:nvPr/>
            </p:nvSpPr>
            <p:spPr>
              <a:xfrm>
                <a:off x="9802062" y="1205697"/>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3</m:t>
                          </m:r>
                        </m:sub>
                      </m:sSub>
                    </m:oMath>
                  </m:oMathPara>
                </a14:m>
                <a:endParaRPr lang="en-US" dirty="0"/>
              </a:p>
            </p:txBody>
          </p:sp>
        </mc:Choice>
        <mc:Fallback xmlns="">
          <p:sp>
            <p:nvSpPr>
              <p:cNvPr id="40" name="Oval 39"/>
              <p:cNvSpPr>
                <a:spLocks noRot="1" noChangeAspect="1" noMove="1" noResize="1" noEditPoints="1" noAdjustHandles="1" noChangeArrowheads="1" noChangeShapeType="1" noTextEdit="1"/>
              </p:cNvSpPr>
              <p:nvPr/>
            </p:nvSpPr>
            <p:spPr>
              <a:xfrm>
                <a:off x="9802062" y="1205697"/>
                <a:ext cx="609600" cy="609600"/>
              </a:xfrm>
              <a:prstGeom prst="ellipse">
                <a:avLst/>
              </a:prstGeom>
              <a:blipFill>
                <a:blip r:embed="rId12"/>
                <a:stretch>
                  <a:fillRect l="-2885"/>
                </a:stretch>
              </a:blipFill>
            </p:spPr>
            <p:txBody>
              <a:bodyPr/>
              <a:lstStyle/>
              <a:p>
                <a:r>
                  <a:rPr lang="en-IN">
                    <a:noFill/>
                  </a:rPr>
                  <a:t> </a:t>
                </a:r>
              </a:p>
            </p:txBody>
          </p:sp>
        </mc:Fallback>
      </mc:AlternateContent>
      <p:cxnSp>
        <p:nvCxnSpPr>
          <p:cNvPr id="41" name="Straight Connector 40"/>
          <p:cNvCxnSpPr>
            <a:stCxn id="40" idx="2"/>
            <a:endCxn id="25" idx="7"/>
          </p:cNvCxnSpPr>
          <p:nvPr/>
        </p:nvCxnSpPr>
        <p:spPr>
          <a:xfrm flipH="1">
            <a:off x="8941968" y="1510498"/>
            <a:ext cx="860094" cy="433097"/>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9135080" y="1414046"/>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a:t>
            </a:r>
          </a:p>
        </p:txBody>
      </p:sp>
      <mc:AlternateContent xmlns:mc="http://schemas.openxmlformats.org/markup-compatibility/2006" xmlns:a14="http://schemas.microsoft.com/office/drawing/2010/main">
        <mc:Choice Requires="a14">
          <p:sp>
            <p:nvSpPr>
              <p:cNvPr id="50" name="Oval 49"/>
              <p:cNvSpPr/>
              <p:nvPr/>
            </p:nvSpPr>
            <p:spPr>
              <a:xfrm>
                <a:off x="9651784" y="2653448"/>
                <a:ext cx="865868"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3</m:t>
                          </m:r>
                        </m:sub>
                      </m:sSub>
                    </m:oMath>
                  </m:oMathPara>
                </a14:m>
                <a:endParaRPr lang="en-US" dirty="0"/>
              </a:p>
            </p:txBody>
          </p:sp>
        </mc:Choice>
        <mc:Fallback xmlns="">
          <p:sp>
            <p:nvSpPr>
              <p:cNvPr id="50" name="Oval 49"/>
              <p:cNvSpPr>
                <a:spLocks noRot="1" noChangeAspect="1" noMove="1" noResize="1" noEditPoints="1" noAdjustHandles="1" noChangeArrowheads="1" noChangeShapeType="1" noTextEdit="1"/>
              </p:cNvSpPr>
              <p:nvPr/>
            </p:nvSpPr>
            <p:spPr>
              <a:xfrm>
                <a:off x="9651784" y="2653448"/>
                <a:ext cx="865868" cy="609600"/>
              </a:xfrm>
              <a:prstGeom prst="ellipse">
                <a:avLst/>
              </a:prstGeom>
              <a:blipFill>
                <a:blip r:embed="rId13"/>
                <a:stretch>
                  <a:fillRect/>
                </a:stretch>
              </a:blipFill>
            </p:spPr>
            <p:txBody>
              <a:bodyPr/>
              <a:lstStyle/>
              <a:p>
                <a:r>
                  <a:rPr lang="en-IN">
                    <a:noFill/>
                  </a:rPr>
                  <a:t> </a:t>
                </a:r>
              </a:p>
            </p:txBody>
          </p:sp>
        </mc:Fallback>
      </mc:AlternateContent>
      <p:sp>
        <p:nvSpPr>
          <p:cNvPr id="52" name="TextBox 51"/>
          <p:cNvSpPr txBox="1"/>
          <p:nvPr/>
        </p:nvSpPr>
        <p:spPr>
          <a:xfrm>
            <a:off x="9439880" y="2057400"/>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p:cxnSp>
        <p:nvCxnSpPr>
          <p:cNvPr id="55" name="Curved Connector 54"/>
          <p:cNvCxnSpPr>
            <a:stCxn id="25" idx="6"/>
            <a:endCxn id="50" idx="1"/>
          </p:cNvCxnSpPr>
          <p:nvPr/>
        </p:nvCxnSpPr>
        <p:spPr>
          <a:xfrm>
            <a:off x="9031243" y="2159120"/>
            <a:ext cx="747345" cy="583602"/>
          </a:xfrm>
          <a:prstGeom prst="curvedConnector2">
            <a:avLst/>
          </a:prstGeom>
          <a:ln w="25400">
            <a:tailEnd type="stealth" w="lg" len="lg"/>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14"/>
          <a:stretch>
            <a:fillRect/>
          </a:stretch>
        </p:blipFill>
        <p:spPr>
          <a:xfrm>
            <a:off x="1759393" y="1081620"/>
            <a:ext cx="4029197" cy="1515230"/>
          </a:xfrm>
          <a:prstGeom prst="rect">
            <a:avLst/>
          </a:prstGeom>
        </p:spPr>
      </p:pic>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26319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down)">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mph" presetSubtype="2" fill="hold" nodeType="clickEffect">
                                  <p:stCondLst>
                                    <p:cond delay="0"/>
                                  </p:stCondLst>
                                  <p:childTnLst>
                                    <p:animClr clrSpc="rgb" dir="cw">
                                      <p:cBhvr>
                                        <p:cTn id="43" dur="2000" fill="hold"/>
                                        <p:tgtEl>
                                          <p:spTgt spid="4"/>
                                        </p:tgtEl>
                                        <p:attrNameLst>
                                          <p:attrName>fillcolor</p:attrName>
                                        </p:attrNameLst>
                                      </p:cBhvr>
                                      <p:to>
                                        <a:srgbClr val="C00000"/>
                                      </p:to>
                                    </p:animClr>
                                    <p:set>
                                      <p:cBhvr>
                                        <p:cTn id="44" dur="2000" fill="hold"/>
                                        <p:tgtEl>
                                          <p:spTgt spid="4"/>
                                        </p:tgtEl>
                                        <p:attrNameLst>
                                          <p:attrName>fill.type</p:attrName>
                                        </p:attrNameLst>
                                      </p:cBhvr>
                                      <p:to>
                                        <p:strVal val="solid"/>
                                      </p:to>
                                    </p:set>
                                    <p:set>
                                      <p:cBhvr>
                                        <p:cTn id="45" dur="2000" fill="hold"/>
                                        <p:tgtEl>
                                          <p:spTgt spid="4"/>
                                        </p:tgtEl>
                                        <p:attrNameLst>
                                          <p:attrName>fill.on</p:attrName>
                                        </p:attrNameLst>
                                      </p:cBhvr>
                                      <p:to>
                                        <p:strVal val="tru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left)">
                                      <p:cBhvr>
                                        <p:cTn id="55" dur="500"/>
                                        <p:tgtEl>
                                          <p:spTgt spid="27"/>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wipe(down)">
                                      <p:cBhvr>
                                        <p:cTn id="58" dur="500"/>
                                        <p:tgtEl>
                                          <p:spTgt spid="3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wipe(down)">
                                      <p:cBhvr>
                                        <p:cTn id="71" dur="500"/>
                                        <p:tgtEl>
                                          <p:spTgt spid="33"/>
                                        </p:tgtEl>
                                      </p:cBhvr>
                                    </p:animEffect>
                                  </p:childTnLst>
                                </p:cTn>
                              </p:par>
                              <p:par>
                                <p:cTn id="72" presetID="22" presetClass="entr" presetSubtype="1" fill="hold"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wipe(up)">
                                      <p:cBhvr>
                                        <p:cTn id="74" dur="500"/>
                                        <p:tgtEl>
                                          <p:spTgt spid="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mph" presetSubtype="2" fill="hold" nodeType="clickEffect">
                                  <p:stCondLst>
                                    <p:cond delay="0"/>
                                  </p:stCondLst>
                                  <p:childTnLst>
                                    <p:animClr clrSpc="rgb" dir="cw">
                                      <p:cBhvr>
                                        <p:cTn id="81" dur="2000" fill="hold"/>
                                        <p:tgtEl>
                                          <p:spTgt spid="15"/>
                                        </p:tgtEl>
                                        <p:attrNameLst>
                                          <p:attrName>fillcolor</p:attrName>
                                        </p:attrNameLst>
                                      </p:cBhvr>
                                      <p:to>
                                        <a:srgbClr val="C00000"/>
                                      </p:to>
                                    </p:animClr>
                                    <p:set>
                                      <p:cBhvr>
                                        <p:cTn id="82" dur="2000" fill="hold"/>
                                        <p:tgtEl>
                                          <p:spTgt spid="15"/>
                                        </p:tgtEl>
                                        <p:attrNameLst>
                                          <p:attrName>fill.type</p:attrName>
                                        </p:attrNameLst>
                                      </p:cBhvr>
                                      <p:to>
                                        <p:strVal val="solid"/>
                                      </p:to>
                                    </p:set>
                                    <p:set>
                                      <p:cBhvr>
                                        <p:cTn id="83" dur="2000" fill="hold"/>
                                        <p:tgtEl>
                                          <p:spTgt spid="15"/>
                                        </p:tgtEl>
                                        <p:attrNameLst>
                                          <p:attrName>fill.on</p:attrName>
                                        </p:attrNameLst>
                                      </p:cBhvr>
                                      <p:to>
                                        <p:strVal val="true"/>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wipe(left)">
                                      <p:cBhvr>
                                        <p:cTn id="93" dur="500"/>
                                        <p:tgtEl>
                                          <p:spTgt spid="41"/>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42"/>
                                        </p:tgtEl>
                                        <p:attrNameLst>
                                          <p:attrName>style.visibility</p:attrName>
                                        </p:attrNameLst>
                                      </p:cBhvr>
                                      <p:to>
                                        <p:strVal val="visible"/>
                                      </p:to>
                                    </p:set>
                                    <p:animEffect transition="in" filter="wipe(down)">
                                      <p:cBhvr>
                                        <p:cTn id="96" dur="500"/>
                                        <p:tgtEl>
                                          <p:spTgt spid="4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fade">
                                      <p:cBhvr>
                                        <p:cTn id="99" dur="500"/>
                                        <p:tgtEl>
                                          <p:spTgt spid="40"/>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4"/>
                                        </p:tgtEl>
                                        <p:attrNameLst>
                                          <p:attrName>style.visibility</p:attrName>
                                        </p:attrNameLst>
                                      </p:cBhvr>
                                      <p:to>
                                        <p:strVal val="visible"/>
                                      </p:to>
                                    </p:set>
                                    <p:animEffect transition="in" filter="fade">
                                      <p:cBhvr>
                                        <p:cTn id="104" dur="500"/>
                                        <p:tgtEl>
                                          <p:spTgt spid="14"/>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52"/>
                                        </p:tgtEl>
                                        <p:attrNameLst>
                                          <p:attrName>style.visibility</p:attrName>
                                        </p:attrNameLst>
                                      </p:cBhvr>
                                      <p:to>
                                        <p:strVal val="visible"/>
                                      </p:to>
                                    </p:set>
                                    <p:animEffect transition="in" filter="wipe(down)">
                                      <p:cBhvr>
                                        <p:cTn id="109" dur="500"/>
                                        <p:tgtEl>
                                          <p:spTgt spid="52"/>
                                        </p:tgtEl>
                                      </p:cBhvr>
                                    </p:animEffect>
                                  </p:childTnLst>
                                </p:cTn>
                              </p:par>
                              <p:par>
                                <p:cTn id="110" presetID="22" presetClass="entr" presetSubtype="1" fill="hold" nodeType="withEffect">
                                  <p:stCondLst>
                                    <p:cond delay="0"/>
                                  </p:stCondLst>
                                  <p:childTnLst>
                                    <p:set>
                                      <p:cBhvr>
                                        <p:cTn id="111" dur="1" fill="hold">
                                          <p:stCondLst>
                                            <p:cond delay="0"/>
                                          </p:stCondLst>
                                        </p:cTn>
                                        <p:tgtEl>
                                          <p:spTgt spid="55"/>
                                        </p:tgtEl>
                                        <p:attrNameLst>
                                          <p:attrName>style.visibility</p:attrName>
                                        </p:attrNameLst>
                                      </p:cBhvr>
                                      <p:to>
                                        <p:strVal val="visible"/>
                                      </p:to>
                                    </p:set>
                                    <p:animEffect transition="in" filter="wipe(up)">
                                      <p:cBhvr>
                                        <p:cTn id="112" dur="500"/>
                                        <p:tgtEl>
                                          <p:spTgt spid="5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fade">
                                      <p:cBhvr>
                                        <p:cTn id="115" dur="500"/>
                                        <p:tgtEl>
                                          <p:spTgt spid="50"/>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mph" presetSubtype="2" fill="hold" nodeType="clickEffect">
                                  <p:stCondLst>
                                    <p:cond delay="0"/>
                                  </p:stCondLst>
                                  <p:childTnLst>
                                    <p:animClr clrSpc="rgb" dir="cw">
                                      <p:cBhvr>
                                        <p:cTn id="119" dur="2000" fill="hold"/>
                                        <p:tgtEl>
                                          <p:spTgt spid="25"/>
                                        </p:tgtEl>
                                        <p:attrNameLst>
                                          <p:attrName>fillcolor</p:attrName>
                                        </p:attrNameLst>
                                      </p:cBhvr>
                                      <p:to>
                                        <a:srgbClr val="C00000"/>
                                      </p:to>
                                    </p:animClr>
                                    <p:set>
                                      <p:cBhvr>
                                        <p:cTn id="120" dur="2000" fill="hold"/>
                                        <p:tgtEl>
                                          <p:spTgt spid="25"/>
                                        </p:tgtEl>
                                        <p:attrNameLst>
                                          <p:attrName>fill.type</p:attrName>
                                        </p:attrNameLst>
                                      </p:cBhvr>
                                      <p:to>
                                        <p:strVal val="solid"/>
                                      </p:to>
                                    </p:set>
                                    <p:set>
                                      <p:cBhvr>
                                        <p:cTn id="121" dur="2000" fill="hold"/>
                                        <p:tgtEl>
                                          <p:spTgt spid="2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9" grpId="0"/>
      <p:bldP spid="10" grpId="0"/>
      <p:bldP spid="11" grpId="0"/>
      <p:bldP spid="12" grpId="0"/>
      <p:bldP spid="13" grpId="0"/>
      <p:bldP spid="14" grpId="0"/>
      <p:bldP spid="15" grpId="0" animBg="1"/>
      <p:bldP spid="24" grpId="0"/>
      <p:bldP spid="25" grpId="0" animBg="1"/>
      <p:bldP spid="30" grpId="0"/>
      <p:bldP spid="31" grpId="0" animBg="1"/>
      <p:bldP spid="33" grpId="0"/>
      <p:bldP spid="40" grpId="0" animBg="1"/>
      <p:bldP spid="42" grpId="0"/>
      <p:bldP spid="50" grpId="0" animBg="1"/>
      <p:bldP spid="5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dirty="0"/>
              <a:t>Example 2: Conversion from NFA to FA</a:t>
            </a:r>
            <a:endParaRPr lang="en-US" dirty="0"/>
          </a:p>
        </p:txBody>
      </p:sp>
      <mc:AlternateContent xmlns:mc="http://schemas.openxmlformats.org/markup-compatibility/2006" xmlns:a14="http://schemas.microsoft.com/office/drawing/2010/main">
        <mc:Choice Requires="a14">
          <p:sp>
            <p:nvSpPr>
              <p:cNvPr id="4" name="Oval 3"/>
              <p:cNvSpPr/>
              <p:nvPr/>
            </p:nvSpPr>
            <p:spPr>
              <a:xfrm>
                <a:off x="3907518" y="4305638"/>
                <a:ext cx="609600" cy="6096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oMath>
                  </m:oMathPara>
                </a14:m>
                <a:endParaRPr lang="en-US" dirty="0"/>
              </a:p>
            </p:txBody>
          </p:sp>
        </mc:Choice>
        <mc:Fallback xmlns="">
          <p:sp>
            <p:nvSpPr>
              <p:cNvPr id="4" name="Oval 3"/>
              <p:cNvSpPr>
                <a:spLocks noRot="1" noChangeAspect="1" noMove="1" noResize="1" noEditPoints="1" noAdjustHandles="1" noChangeArrowheads="1" noChangeShapeType="1" noTextEdit="1"/>
              </p:cNvSpPr>
              <p:nvPr/>
            </p:nvSpPr>
            <p:spPr>
              <a:xfrm>
                <a:off x="3907518" y="4305638"/>
                <a:ext cx="609600" cy="609600"/>
              </a:xfrm>
              <a:prstGeom prst="ellipse">
                <a:avLst/>
              </a:prstGeom>
              <a:blipFill>
                <a:blip r:embed="rId2"/>
                <a:stretch>
                  <a:fillRect/>
                </a:stretch>
              </a:blipFill>
            </p:spPr>
            <p:txBody>
              <a:bodyPr/>
              <a:lstStyle/>
              <a:p>
                <a:r>
                  <a:rPr lang="en-IN">
                    <a:noFill/>
                  </a:rPr>
                  <a:t> </a:t>
                </a:r>
              </a:p>
            </p:txBody>
          </p:sp>
        </mc:Fallback>
      </mc:AlternateContent>
      <p:cxnSp>
        <p:nvCxnSpPr>
          <p:cNvPr id="5" name="Straight Connector 4"/>
          <p:cNvCxnSpPr>
            <a:stCxn id="4" idx="2"/>
          </p:cNvCxnSpPr>
          <p:nvPr/>
        </p:nvCxnSpPr>
        <p:spPr>
          <a:xfrm flipH="1">
            <a:off x="3297918" y="4610438"/>
            <a:ext cx="609600" cy="0"/>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39692" y="3472240"/>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a:t>
            </a:r>
          </a:p>
        </p:txBody>
      </p:sp>
      <p:cxnSp>
        <p:nvCxnSpPr>
          <p:cNvPr id="8" name="Curved Connector 7"/>
          <p:cNvCxnSpPr>
            <a:stCxn id="4" idx="1"/>
            <a:endCxn id="4" idx="0"/>
          </p:cNvCxnSpPr>
          <p:nvPr/>
        </p:nvCxnSpPr>
        <p:spPr>
          <a:xfrm rot="5400000" flipH="1" flipV="1">
            <a:off x="4059918" y="4242512"/>
            <a:ext cx="89274" cy="215526"/>
          </a:xfrm>
          <a:prstGeom prst="curvedConnector3">
            <a:avLst>
              <a:gd name="adj1" fmla="val 664970"/>
            </a:avLst>
          </a:prstGeom>
          <a:ln w="25400">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1714500" y="1744347"/>
                <a:ext cx="8763000" cy="400110"/>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i="1">
                              <a:latin typeface="Cambria Math" panose="02040503050406030204" pitchFamily="18" charset="0"/>
                              <a:ea typeface="Cambria Math" panose="02040503050406030204" pitchFamily="18" charset="0"/>
                            </a:rPr>
                            <m:t>1</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},0</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e>
                          </m:d>
                          <m:r>
                            <a:rPr lang="en-US" sz="2000" i="1">
                              <a:latin typeface="Cambria Math" panose="02040503050406030204" pitchFamily="18" charset="0"/>
                              <a:ea typeface="Cambria Math" panose="02040503050406030204" pitchFamily="18" charset="0"/>
                            </a:rPr>
                            <m:t>,0</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3</m:t>
                                  </m:r>
                                </m:sub>
                              </m:sSub>
                            </m:e>
                          </m:d>
                          <m:r>
                            <a:rPr lang="en-US" sz="2000" i="1">
                              <a:latin typeface="Cambria Math" panose="02040503050406030204" pitchFamily="18" charset="0"/>
                              <a:ea typeface="Cambria Math" panose="02040503050406030204" pitchFamily="18" charset="0"/>
                            </a:rPr>
                            <m:t>,0</m:t>
                          </m:r>
                        </m:e>
                      </m:d>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714500" y="1744347"/>
                <a:ext cx="8763000" cy="400110"/>
              </a:xfrm>
              <a:prstGeom prst="rect">
                <a:avLst/>
              </a:prstGeom>
              <a:blipFill>
                <a:blip r:embed="rId3"/>
                <a:stretch>
                  <a:fillRect b="-15152"/>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Oval 14"/>
              <p:cNvSpPr/>
              <p:nvPr/>
            </p:nvSpPr>
            <p:spPr>
              <a:xfrm>
                <a:off x="5031468" y="4305638"/>
                <a:ext cx="609600" cy="6096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oMath>
                  </m:oMathPara>
                </a14:m>
                <a:endParaRPr lang="en-US" dirty="0"/>
              </a:p>
            </p:txBody>
          </p:sp>
        </mc:Choice>
        <mc:Fallback xmlns="">
          <p:sp>
            <p:nvSpPr>
              <p:cNvPr id="15" name="Oval 14"/>
              <p:cNvSpPr>
                <a:spLocks noRot="1" noChangeAspect="1" noMove="1" noResize="1" noEditPoints="1" noAdjustHandles="1" noChangeArrowheads="1" noChangeShapeType="1" noTextEdit="1"/>
              </p:cNvSpPr>
              <p:nvPr/>
            </p:nvSpPr>
            <p:spPr>
              <a:xfrm>
                <a:off x="5031468" y="4305638"/>
                <a:ext cx="609600" cy="609600"/>
              </a:xfrm>
              <a:prstGeom prst="ellipse">
                <a:avLst/>
              </a:prstGeom>
              <a:blipFill>
                <a:blip r:embed="rId4"/>
                <a:stretch>
                  <a:fillRect l="-2885"/>
                </a:stretch>
              </a:blipFill>
            </p:spPr>
            <p:txBody>
              <a:bodyPr/>
              <a:lstStyle/>
              <a:p>
                <a:r>
                  <a:rPr lang="en-IN">
                    <a:noFill/>
                  </a:rPr>
                  <a:t> </a:t>
                </a:r>
              </a:p>
            </p:txBody>
          </p:sp>
        </mc:Fallback>
      </mc:AlternateContent>
      <p:cxnSp>
        <p:nvCxnSpPr>
          <p:cNvPr id="21" name="Straight Connector 20"/>
          <p:cNvCxnSpPr>
            <a:stCxn id="15" idx="2"/>
            <a:endCxn id="4" idx="6"/>
          </p:cNvCxnSpPr>
          <p:nvPr/>
        </p:nvCxnSpPr>
        <p:spPr>
          <a:xfrm flipH="1">
            <a:off x="4517118" y="4610438"/>
            <a:ext cx="514350" cy="0"/>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552013" y="4258689"/>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mc:AlternateContent xmlns:mc="http://schemas.openxmlformats.org/markup-compatibility/2006" xmlns:a14="http://schemas.microsoft.com/office/drawing/2010/main">
        <mc:Choice Requires="a14">
          <p:sp>
            <p:nvSpPr>
              <p:cNvPr id="25" name="Oval 24"/>
              <p:cNvSpPr/>
              <p:nvPr/>
            </p:nvSpPr>
            <p:spPr>
              <a:xfrm>
                <a:off x="5715000" y="3439031"/>
                <a:ext cx="609600" cy="6096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2</m:t>
                          </m:r>
                        </m:sub>
                      </m:sSub>
                    </m:oMath>
                  </m:oMathPara>
                </a14:m>
                <a:endParaRPr lang="en-US" dirty="0"/>
              </a:p>
            </p:txBody>
          </p:sp>
        </mc:Choice>
        <mc:Fallback xmlns="">
          <p:sp>
            <p:nvSpPr>
              <p:cNvPr id="25" name="Oval 24"/>
              <p:cNvSpPr>
                <a:spLocks noRot="1" noChangeAspect="1" noMove="1" noResize="1" noEditPoints="1" noAdjustHandles="1" noChangeArrowheads="1" noChangeShapeType="1" noTextEdit="1"/>
              </p:cNvSpPr>
              <p:nvPr/>
            </p:nvSpPr>
            <p:spPr>
              <a:xfrm>
                <a:off x="5715000" y="3439031"/>
                <a:ext cx="609600" cy="609600"/>
              </a:xfrm>
              <a:prstGeom prst="ellipse">
                <a:avLst/>
              </a:prstGeom>
              <a:blipFill>
                <a:blip r:embed="rId5"/>
                <a:stretch>
                  <a:fillRect l="-3846"/>
                </a:stretch>
              </a:blipFill>
            </p:spPr>
            <p:txBody>
              <a:bodyPr/>
              <a:lstStyle/>
              <a:p>
                <a:r>
                  <a:rPr lang="en-IN">
                    <a:noFill/>
                  </a:rPr>
                  <a:t> </a:t>
                </a:r>
              </a:p>
            </p:txBody>
          </p:sp>
        </mc:Fallback>
      </mc:AlternateContent>
      <p:cxnSp>
        <p:nvCxnSpPr>
          <p:cNvPr id="27" name="Straight Connector 26"/>
          <p:cNvCxnSpPr>
            <a:stCxn id="25" idx="3"/>
            <a:endCxn id="15" idx="7"/>
          </p:cNvCxnSpPr>
          <p:nvPr/>
        </p:nvCxnSpPr>
        <p:spPr>
          <a:xfrm flipH="1">
            <a:off x="5551794" y="3959358"/>
            <a:ext cx="252480" cy="435555"/>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342588" y="3920135"/>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a:t>
            </a:r>
          </a:p>
        </p:txBody>
      </p:sp>
      <mc:AlternateContent xmlns:mc="http://schemas.openxmlformats.org/markup-compatibility/2006" xmlns:a14="http://schemas.microsoft.com/office/drawing/2010/main">
        <mc:Choice Requires="a14">
          <p:sp>
            <p:nvSpPr>
              <p:cNvPr id="31" name="Oval 30"/>
              <p:cNvSpPr/>
              <p:nvPr/>
            </p:nvSpPr>
            <p:spPr>
              <a:xfrm>
                <a:off x="5788535" y="5111253"/>
                <a:ext cx="865868"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2</m:t>
                          </m:r>
                        </m:sub>
                      </m:sSub>
                    </m:oMath>
                  </m:oMathPara>
                </a14:m>
                <a:endParaRPr lang="en-US" dirty="0"/>
              </a:p>
            </p:txBody>
          </p:sp>
        </mc:Choice>
        <mc:Fallback xmlns="">
          <p:sp>
            <p:nvSpPr>
              <p:cNvPr id="31" name="Oval 30"/>
              <p:cNvSpPr>
                <a:spLocks noRot="1" noChangeAspect="1" noMove="1" noResize="1" noEditPoints="1" noAdjustHandles="1" noChangeArrowheads="1" noChangeShapeType="1" noTextEdit="1"/>
              </p:cNvSpPr>
              <p:nvPr/>
            </p:nvSpPr>
            <p:spPr>
              <a:xfrm>
                <a:off x="5788535" y="5111253"/>
                <a:ext cx="865868" cy="609600"/>
              </a:xfrm>
              <a:prstGeom prst="ellipse">
                <a:avLst/>
              </a:prstGeom>
              <a:blipFill>
                <a:blip r:embed="rId6"/>
                <a:stretch>
                  <a:fillRect l="-685"/>
                </a:stretch>
              </a:blipFill>
            </p:spPr>
            <p:txBody>
              <a:bodyPr/>
              <a:lstStyle/>
              <a:p>
                <a:r>
                  <a:rPr lang="en-IN">
                    <a:noFill/>
                  </a:rPr>
                  <a:t> </a:t>
                </a:r>
              </a:p>
            </p:txBody>
          </p:sp>
        </mc:Fallback>
      </mc:AlternateContent>
      <p:cxnSp>
        <p:nvCxnSpPr>
          <p:cNvPr id="32" name="Straight Connector 31"/>
          <p:cNvCxnSpPr>
            <a:stCxn id="31" idx="1"/>
            <a:endCxn id="15" idx="5"/>
          </p:cNvCxnSpPr>
          <p:nvPr/>
        </p:nvCxnSpPr>
        <p:spPr>
          <a:xfrm flipH="1" flipV="1">
            <a:off x="5551794" y="4825965"/>
            <a:ext cx="363544" cy="374563"/>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457262" y="4931542"/>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mc:AlternateContent xmlns:mc="http://schemas.openxmlformats.org/markup-compatibility/2006" xmlns:a14="http://schemas.microsoft.com/office/drawing/2010/main">
        <mc:Choice Requires="a14">
          <p:sp>
            <p:nvSpPr>
              <p:cNvPr id="40" name="Oval 39"/>
              <p:cNvSpPr/>
              <p:nvPr/>
            </p:nvSpPr>
            <p:spPr>
              <a:xfrm>
                <a:off x="7137031" y="2640124"/>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3</m:t>
                          </m:r>
                        </m:sub>
                      </m:sSub>
                    </m:oMath>
                  </m:oMathPara>
                </a14:m>
                <a:endParaRPr lang="en-US" dirty="0"/>
              </a:p>
            </p:txBody>
          </p:sp>
        </mc:Choice>
        <mc:Fallback xmlns="">
          <p:sp>
            <p:nvSpPr>
              <p:cNvPr id="40" name="Oval 39"/>
              <p:cNvSpPr>
                <a:spLocks noRot="1" noChangeAspect="1" noMove="1" noResize="1" noEditPoints="1" noAdjustHandles="1" noChangeArrowheads="1" noChangeShapeType="1" noTextEdit="1"/>
              </p:cNvSpPr>
              <p:nvPr/>
            </p:nvSpPr>
            <p:spPr>
              <a:xfrm>
                <a:off x="7137031" y="2640124"/>
                <a:ext cx="609600" cy="609600"/>
              </a:xfrm>
              <a:prstGeom prst="ellipse">
                <a:avLst/>
              </a:prstGeom>
              <a:blipFill>
                <a:blip r:embed="rId7"/>
                <a:stretch>
                  <a:fillRect l="-3846"/>
                </a:stretch>
              </a:blipFill>
            </p:spPr>
            <p:txBody>
              <a:bodyPr/>
              <a:lstStyle/>
              <a:p>
                <a:r>
                  <a:rPr lang="en-IN">
                    <a:noFill/>
                  </a:rPr>
                  <a:t> </a:t>
                </a:r>
              </a:p>
            </p:txBody>
          </p:sp>
        </mc:Fallback>
      </mc:AlternateContent>
      <p:cxnSp>
        <p:nvCxnSpPr>
          <p:cNvPr id="41" name="Straight Connector 40"/>
          <p:cNvCxnSpPr>
            <a:stCxn id="40" idx="2"/>
            <a:endCxn id="25" idx="7"/>
          </p:cNvCxnSpPr>
          <p:nvPr/>
        </p:nvCxnSpPr>
        <p:spPr>
          <a:xfrm flipH="1">
            <a:off x="6235327" y="2944925"/>
            <a:ext cx="901705" cy="583381"/>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295037" y="3048904"/>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a:t>
            </a:r>
          </a:p>
        </p:txBody>
      </p:sp>
      <mc:AlternateContent xmlns:mc="http://schemas.openxmlformats.org/markup-compatibility/2006" xmlns:a14="http://schemas.microsoft.com/office/drawing/2010/main">
        <mc:Choice Requires="a14">
          <p:sp>
            <p:nvSpPr>
              <p:cNvPr id="50" name="Oval 49"/>
              <p:cNvSpPr/>
              <p:nvPr/>
            </p:nvSpPr>
            <p:spPr>
              <a:xfrm>
                <a:off x="7006634" y="3745255"/>
                <a:ext cx="865868"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3</m:t>
                          </m:r>
                        </m:sub>
                      </m:sSub>
                    </m:oMath>
                  </m:oMathPara>
                </a14:m>
                <a:endParaRPr lang="en-US" dirty="0"/>
              </a:p>
            </p:txBody>
          </p:sp>
        </mc:Choice>
        <mc:Fallback xmlns="">
          <p:sp>
            <p:nvSpPr>
              <p:cNvPr id="50" name="Oval 49"/>
              <p:cNvSpPr>
                <a:spLocks noRot="1" noChangeAspect="1" noMove="1" noResize="1" noEditPoints="1" noAdjustHandles="1" noChangeArrowheads="1" noChangeShapeType="1" noTextEdit="1"/>
              </p:cNvSpPr>
              <p:nvPr/>
            </p:nvSpPr>
            <p:spPr>
              <a:xfrm>
                <a:off x="7006634" y="3745255"/>
                <a:ext cx="865868" cy="609600"/>
              </a:xfrm>
              <a:prstGeom prst="ellipse">
                <a:avLst/>
              </a:prstGeom>
              <a:blipFill>
                <a:blip r:embed="rId8"/>
                <a:stretch>
                  <a:fillRect/>
                </a:stretch>
              </a:blipFill>
            </p:spPr>
            <p:txBody>
              <a:bodyPr/>
              <a:lstStyle/>
              <a:p>
                <a:r>
                  <a:rPr lang="en-IN">
                    <a:noFill/>
                  </a:rPr>
                  <a:t> </a:t>
                </a:r>
              </a:p>
            </p:txBody>
          </p:sp>
        </mc:Fallback>
      </mc:AlternateContent>
      <p:sp>
        <p:nvSpPr>
          <p:cNvPr id="52" name="TextBox 51"/>
          <p:cNvSpPr txBox="1"/>
          <p:nvPr/>
        </p:nvSpPr>
        <p:spPr>
          <a:xfrm>
            <a:off x="6533950" y="3463022"/>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p:cxnSp>
        <p:nvCxnSpPr>
          <p:cNvPr id="55" name="Curved Connector 54"/>
          <p:cNvCxnSpPr>
            <a:stCxn id="25" idx="6"/>
            <a:endCxn id="50" idx="1"/>
          </p:cNvCxnSpPr>
          <p:nvPr/>
        </p:nvCxnSpPr>
        <p:spPr>
          <a:xfrm>
            <a:off x="6324601" y="3743831"/>
            <a:ext cx="808837" cy="90698"/>
          </a:xfrm>
          <a:prstGeom prst="curvedConnector2">
            <a:avLst/>
          </a:prstGeom>
          <a:ln w="25400">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1714500" y="2114490"/>
                <a:ext cx="8763000" cy="400110"/>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i="1">
                              <a:latin typeface="Cambria Math" panose="02040503050406030204" pitchFamily="18" charset="0"/>
                              <a:ea typeface="Cambria Math" panose="02040503050406030204" pitchFamily="18" charset="0"/>
                            </a:rPr>
                            <m:t>1</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e>
                          </m:d>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3</m:t>
                                  </m:r>
                                </m:sub>
                              </m:sSub>
                            </m:e>
                          </m:d>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34" name="TextBox 33"/>
              <p:cNvSpPr txBox="1">
                <a:spLocks noRot="1" noChangeAspect="1" noMove="1" noResize="1" noEditPoints="1" noAdjustHandles="1" noChangeArrowheads="1" noChangeShapeType="1" noTextEdit="1"/>
              </p:cNvSpPr>
              <p:nvPr/>
            </p:nvSpPr>
            <p:spPr>
              <a:xfrm>
                <a:off x="1714500" y="2114490"/>
                <a:ext cx="8763000" cy="400110"/>
              </a:xfrm>
              <a:prstGeom prst="rect">
                <a:avLst/>
              </a:prstGeom>
              <a:blipFill>
                <a:blip r:embed="rId9"/>
                <a:stretch>
                  <a:fillRect b="-13636"/>
                </a:stretch>
              </a:blipFill>
              <a:ln>
                <a:noFill/>
              </a:ln>
            </p:spPr>
            <p:txBody>
              <a:bodyPr/>
              <a:lstStyle/>
              <a:p>
                <a:r>
                  <a:rPr lang="en-IN">
                    <a:noFill/>
                  </a:rPr>
                  <a:t> </a:t>
                </a:r>
              </a:p>
            </p:txBody>
          </p:sp>
        </mc:Fallback>
      </mc:AlternateContent>
      <p:cxnSp>
        <p:nvCxnSpPr>
          <p:cNvPr id="26" name="Curved Connector 25"/>
          <p:cNvCxnSpPr/>
          <p:nvPr/>
        </p:nvCxnSpPr>
        <p:spPr>
          <a:xfrm rot="16200000" flipH="1" flipV="1">
            <a:off x="5057444" y="2010526"/>
            <a:ext cx="1754788" cy="3013987"/>
          </a:xfrm>
          <a:prstGeom prst="curvedConnector3">
            <a:avLst>
              <a:gd name="adj1" fmla="val -6410"/>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879412" y="2521369"/>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a:t>
            </a:r>
          </a:p>
        </p:txBody>
      </p:sp>
      <p:cxnSp>
        <p:nvCxnSpPr>
          <p:cNvPr id="35" name="Curved Connector 34"/>
          <p:cNvCxnSpPr/>
          <p:nvPr/>
        </p:nvCxnSpPr>
        <p:spPr>
          <a:xfrm rot="16200000" flipH="1" flipV="1">
            <a:off x="5493167" y="2572502"/>
            <a:ext cx="1576240" cy="1890037"/>
          </a:xfrm>
          <a:prstGeom prst="curvedConnector3">
            <a:avLst>
              <a:gd name="adj1" fmla="val 8378"/>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336412" y="3164184"/>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mc:AlternateContent xmlns:mc="http://schemas.openxmlformats.org/markup-compatibility/2006" xmlns:a14="http://schemas.microsoft.com/office/drawing/2010/main">
        <mc:Choice Requires="a14">
          <p:sp>
            <p:nvSpPr>
              <p:cNvPr id="37" name="TextBox 36"/>
              <p:cNvSpPr txBox="1"/>
              <p:nvPr/>
            </p:nvSpPr>
            <p:spPr>
              <a:xfrm>
                <a:off x="1719942" y="990600"/>
                <a:ext cx="8763000" cy="400110"/>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i="1">
                              <a:latin typeface="Cambria Math" panose="02040503050406030204" pitchFamily="18" charset="0"/>
                              <a:ea typeface="Cambria Math" panose="02040503050406030204" pitchFamily="18" charset="0"/>
                            </a:rPr>
                            <m:t>1</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},0</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e>
                          </m:d>
                          <m:r>
                            <a:rPr lang="en-US" sz="2000" i="1">
                              <a:latin typeface="Cambria Math" panose="02040503050406030204" pitchFamily="18" charset="0"/>
                              <a:ea typeface="Cambria Math" panose="02040503050406030204" pitchFamily="18" charset="0"/>
                            </a:rPr>
                            <m:t>,0</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1</m:t>
                                  </m:r>
                                </m:sub>
                              </m:sSub>
                            </m:e>
                          </m:d>
                          <m:r>
                            <a:rPr lang="en-US" sz="2000" i="1">
                              <a:latin typeface="Cambria Math" panose="02040503050406030204" pitchFamily="18" charset="0"/>
                              <a:ea typeface="Cambria Math" panose="02040503050406030204" pitchFamily="18" charset="0"/>
                            </a:rPr>
                            <m:t>,0</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,0</m:t>
                          </m:r>
                        </m:e>
                      </m:d>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37" name="TextBox 36"/>
              <p:cNvSpPr txBox="1">
                <a:spLocks noRot="1" noChangeAspect="1" noMove="1" noResize="1" noEditPoints="1" noAdjustHandles="1" noChangeArrowheads="1" noChangeShapeType="1" noTextEdit="1"/>
              </p:cNvSpPr>
              <p:nvPr/>
            </p:nvSpPr>
            <p:spPr>
              <a:xfrm>
                <a:off x="1719942" y="990600"/>
                <a:ext cx="8763000" cy="400110"/>
              </a:xfrm>
              <a:prstGeom prst="rect">
                <a:avLst/>
              </a:prstGeom>
              <a:blipFill>
                <a:blip r:embed="rId10"/>
                <a:stretch>
                  <a:fillRect b="-15385"/>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1719942" y="1360743"/>
                <a:ext cx="8763000" cy="400110"/>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i="1">
                              <a:latin typeface="Cambria Math" panose="02040503050406030204" pitchFamily="18" charset="0"/>
                              <a:ea typeface="Cambria Math" panose="02040503050406030204" pitchFamily="18" charset="0"/>
                            </a:rPr>
                            <m:t>1</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e>
                          </m:d>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1</m:t>
                                  </m:r>
                                </m:sub>
                              </m:sSub>
                            </m:e>
                          </m:d>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1719942" y="1360743"/>
                <a:ext cx="8763000" cy="400110"/>
              </a:xfrm>
              <a:prstGeom prst="rect">
                <a:avLst/>
              </a:prstGeom>
              <a:blipFill>
                <a:blip r:embed="rId11"/>
                <a:stretch>
                  <a:fillRect b="-15152"/>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Oval 38"/>
              <p:cNvSpPr/>
              <p:nvPr/>
            </p:nvSpPr>
            <p:spPr>
              <a:xfrm>
                <a:off x="6897829" y="5720853"/>
                <a:ext cx="1103171"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3</m:t>
                          </m:r>
                        </m:sub>
                      </m:sSub>
                    </m:oMath>
                  </m:oMathPara>
                </a14:m>
                <a:endParaRPr lang="en-US" dirty="0"/>
              </a:p>
            </p:txBody>
          </p:sp>
        </mc:Choice>
        <mc:Fallback xmlns="">
          <p:sp>
            <p:nvSpPr>
              <p:cNvPr id="39" name="Oval 38"/>
              <p:cNvSpPr>
                <a:spLocks noRot="1" noChangeAspect="1" noMove="1" noResize="1" noEditPoints="1" noAdjustHandles="1" noChangeArrowheads="1" noChangeShapeType="1" noTextEdit="1"/>
              </p:cNvSpPr>
              <p:nvPr/>
            </p:nvSpPr>
            <p:spPr>
              <a:xfrm>
                <a:off x="6897829" y="5720853"/>
                <a:ext cx="1103171" cy="609600"/>
              </a:xfrm>
              <a:prstGeom prst="ellipse">
                <a:avLst/>
              </a:prstGeom>
              <a:blipFill>
                <a:blip r:embed="rId1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Oval 42"/>
              <p:cNvSpPr/>
              <p:nvPr/>
            </p:nvSpPr>
            <p:spPr>
              <a:xfrm>
                <a:off x="7016065" y="4611862"/>
                <a:ext cx="865868"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3</m:t>
                          </m:r>
                        </m:sub>
                      </m:sSub>
                    </m:oMath>
                  </m:oMathPara>
                </a14:m>
                <a:endParaRPr lang="en-US" dirty="0"/>
              </a:p>
            </p:txBody>
          </p:sp>
        </mc:Choice>
        <mc:Fallback xmlns="">
          <p:sp>
            <p:nvSpPr>
              <p:cNvPr id="43" name="Oval 42"/>
              <p:cNvSpPr>
                <a:spLocks noRot="1" noChangeAspect="1" noMove="1" noResize="1" noEditPoints="1" noAdjustHandles="1" noChangeArrowheads="1" noChangeShapeType="1" noTextEdit="1"/>
              </p:cNvSpPr>
              <p:nvPr/>
            </p:nvSpPr>
            <p:spPr>
              <a:xfrm>
                <a:off x="7016065" y="4611862"/>
                <a:ext cx="865868" cy="609600"/>
              </a:xfrm>
              <a:prstGeom prst="ellipse">
                <a:avLst/>
              </a:prstGeom>
              <a:blipFill>
                <a:blip r:embed="rId13"/>
                <a:stretch>
                  <a:fillRect l="-685"/>
                </a:stretch>
              </a:blipFill>
            </p:spPr>
            <p:txBody>
              <a:bodyPr/>
              <a:lstStyle/>
              <a:p>
                <a:r>
                  <a:rPr lang="en-IN">
                    <a:noFill/>
                  </a:rPr>
                  <a:t> </a:t>
                </a:r>
              </a:p>
            </p:txBody>
          </p:sp>
        </mc:Fallback>
      </mc:AlternateContent>
      <p:cxnSp>
        <p:nvCxnSpPr>
          <p:cNvPr id="46" name="Straight Connector 45"/>
          <p:cNvCxnSpPr>
            <a:stCxn id="43" idx="2"/>
            <a:endCxn id="31" idx="7"/>
          </p:cNvCxnSpPr>
          <p:nvPr/>
        </p:nvCxnSpPr>
        <p:spPr>
          <a:xfrm flipH="1">
            <a:off x="6527601" y="4916663"/>
            <a:ext cx="488465" cy="283865"/>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520542" y="4786086"/>
            <a:ext cx="298480"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0</a:t>
            </a:r>
          </a:p>
        </p:txBody>
      </p:sp>
      <p:cxnSp>
        <p:nvCxnSpPr>
          <p:cNvPr id="51" name="Straight Connector 50"/>
          <p:cNvCxnSpPr>
            <a:stCxn id="39" idx="1"/>
            <a:endCxn id="31" idx="5"/>
          </p:cNvCxnSpPr>
          <p:nvPr/>
        </p:nvCxnSpPr>
        <p:spPr>
          <a:xfrm flipH="1" flipV="1">
            <a:off x="6527600" y="5631579"/>
            <a:ext cx="531784" cy="178548"/>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6616679" y="5368920"/>
            <a:ext cx="298480"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1</a:t>
            </a:r>
          </a:p>
        </p:txBody>
      </p:sp>
    </p:spTree>
    <p:extLst>
      <p:ext uri="{BB962C8B-B14F-4D97-AF65-F5344CB8AC3E}">
        <p14:creationId xmlns:p14="http://schemas.microsoft.com/office/powerpoint/2010/main" val="338895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par>
                                <p:cTn id="13" presetID="22" presetClass="entr" presetSubtype="8"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left)">
                                      <p:cBhvr>
                                        <p:cTn id="15" dur="500"/>
                                        <p:tgtEl>
                                          <p:spTgt spid="4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up)">
                                      <p:cBhvr>
                                        <p:cTn id="28" dur="500"/>
                                        <p:tgtEl>
                                          <p:spTgt spid="5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down)">
                                      <p:cBhvr>
                                        <p:cTn id="31" dur="500"/>
                                        <p:tgtEl>
                                          <p:spTgt spid="5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mph" presetSubtype="2" fill="hold" nodeType="clickEffect">
                                  <p:stCondLst>
                                    <p:cond delay="0"/>
                                  </p:stCondLst>
                                  <p:childTnLst>
                                    <p:animClr clrSpc="rgb" dir="cw">
                                      <p:cBhvr>
                                        <p:cTn id="38" dur="2000" fill="hold"/>
                                        <p:tgtEl>
                                          <p:spTgt spid="31"/>
                                        </p:tgtEl>
                                        <p:attrNameLst>
                                          <p:attrName>fillcolor</p:attrName>
                                        </p:attrNameLst>
                                      </p:cBhvr>
                                      <p:to>
                                        <a:srgbClr val="C00000"/>
                                      </p:to>
                                    </p:animClr>
                                    <p:set>
                                      <p:cBhvr>
                                        <p:cTn id="39" dur="2000" fill="hold"/>
                                        <p:tgtEl>
                                          <p:spTgt spid="31"/>
                                        </p:tgtEl>
                                        <p:attrNameLst>
                                          <p:attrName>fill.type</p:attrName>
                                        </p:attrNameLst>
                                      </p:cBhvr>
                                      <p:to>
                                        <p:strVal val="solid"/>
                                      </p:to>
                                    </p:set>
                                    <p:set>
                                      <p:cBhvr>
                                        <p:cTn id="40" dur="2000" fill="hold"/>
                                        <p:tgtEl>
                                          <p:spTgt spid="31"/>
                                        </p:tgtEl>
                                        <p:attrNameLst>
                                          <p:attrName>fill.on</p:attrName>
                                        </p:attrNameLst>
                                      </p:cBhvr>
                                      <p:to>
                                        <p:strVal val="tru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right)">
                                      <p:cBhvr>
                                        <p:cTn id="50" dur="500"/>
                                        <p:tgtEl>
                                          <p:spTgt spid="26"/>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down)">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wipe(up)">
                                      <p:cBhvr>
                                        <p:cTn id="63" dur="500"/>
                                        <p:tgtEl>
                                          <p:spTgt spid="3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wipe(down)">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mph" presetSubtype="2" fill="hold" nodeType="clickEffect">
                                  <p:stCondLst>
                                    <p:cond delay="0"/>
                                  </p:stCondLst>
                                  <p:childTnLst>
                                    <p:animClr clrSpc="rgb" dir="cw">
                                      <p:cBhvr>
                                        <p:cTn id="70" dur="2000" fill="hold"/>
                                        <p:tgtEl>
                                          <p:spTgt spid="40"/>
                                        </p:tgtEl>
                                        <p:attrNameLst>
                                          <p:attrName>fillcolor</p:attrName>
                                        </p:attrNameLst>
                                      </p:cBhvr>
                                      <p:to>
                                        <a:srgbClr val="C00000"/>
                                      </p:to>
                                    </p:animClr>
                                    <p:set>
                                      <p:cBhvr>
                                        <p:cTn id="71" dur="2000" fill="hold"/>
                                        <p:tgtEl>
                                          <p:spTgt spid="40"/>
                                        </p:tgtEl>
                                        <p:attrNameLst>
                                          <p:attrName>fill.type</p:attrName>
                                        </p:attrNameLst>
                                      </p:cBhvr>
                                      <p:to>
                                        <p:strVal val="solid"/>
                                      </p:to>
                                    </p:set>
                                    <p:set>
                                      <p:cBhvr>
                                        <p:cTn id="72" dur="2000" fill="hold"/>
                                        <p:tgtEl>
                                          <p:spTgt spid="4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4" grpId="0"/>
      <p:bldP spid="29" grpId="0"/>
      <p:bldP spid="36" grpId="0"/>
      <p:bldP spid="37" grpId="0"/>
      <p:bldP spid="38" grpId="0"/>
      <p:bldP spid="39" grpId="0" animBg="1"/>
      <p:bldP spid="43" grpId="0" animBg="1"/>
      <p:bldP spid="47" grpId="0"/>
      <p:bldP spid="5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dirty="0"/>
              <a:t>Example 2: Conversion from NFA to FA</a:t>
            </a:r>
            <a:endParaRPr lang="en-US" dirty="0"/>
          </a:p>
        </p:txBody>
      </p:sp>
      <mc:AlternateContent xmlns:mc="http://schemas.openxmlformats.org/markup-compatibility/2006" xmlns:a14="http://schemas.microsoft.com/office/drawing/2010/main">
        <mc:Choice Requires="a14">
          <p:sp>
            <p:nvSpPr>
              <p:cNvPr id="4" name="Oval 3"/>
              <p:cNvSpPr/>
              <p:nvPr/>
            </p:nvSpPr>
            <p:spPr>
              <a:xfrm>
                <a:off x="3907518" y="4305638"/>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oMath>
                  </m:oMathPara>
                </a14:m>
                <a:endParaRPr lang="en-US" dirty="0"/>
              </a:p>
            </p:txBody>
          </p:sp>
        </mc:Choice>
        <mc:Fallback xmlns="">
          <p:sp>
            <p:nvSpPr>
              <p:cNvPr id="4" name="Oval 3"/>
              <p:cNvSpPr>
                <a:spLocks noRot="1" noChangeAspect="1" noMove="1" noResize="1" noEditPoints="1" noAdjustHandles="1" noChangeArrowheads="1" noChangeShapeType="1" noTextEdit="1"/>
              </p:cNvSpPr>
              <p:nvPr/>
            </p:nvSpPr>
            <p:spPr>
              <a:xfrm>
                <a:off x="3907518" y="4305638"/>
                <a:ext cx="609600" cy="609600"/>
              </a:xfrm>
              <a:prstGeom prst="ellipse">
                <a:avLst/>
              </a:prstGeom>
              <a:blipFill>
                <a:blip r:embed="rId2"/>
                <a:stretch>
                  <a:fillRect/>
                </a:stretch>
              </a:blipFill>
            </p:spPr>
            <p:txBody>
              <a:bodyPr/>
              <a:lstStyle/>
              <a:p>
                <a:r>
                  <a:rPr lang="en-IN">
                    <a:noFill/>
                  </a:rPr>
                  <a:t> </a:t>
                </a:r>
              </a:p>
            </p:txBody>
          </p:sp>
        </mc:Fallback>
      </mc:AlternateContent>
      <p:cxnSp>
        <p:nvCxnSpPr>
          <p:cNvPr id="5" name="Straight Connector 4"/>
          <p:cNvCxnSpPr>
            <a:stCxn id="4" idx="2"/>
          </p:cNvCxnSpPr>
          <p:nvPr/>
        </p:nvCxnSpPr>
        <p:spPr>
          <a:xfrm flipH="1">
            <a:off x="3297918" y="4610438"/>
            <a:ext cx="609600" cy="0"/>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39692" y="3472240"/>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a:t>
            </a:r>
          </a:p>
        </p:txBody>
      </p:sp>
      <p:cxnSp>
        <p:nvCxnSpPr>
          <p:cNvPr id="8" name="Curved Connector 7"/>
          <p:cNvCxnSpPr>
            <a:stCxn id="4" idx="1"/>
            <a:endCxn id="4" idx="0"/>
          </p:cNvCxnSpPr>
          <p:nvPr/>
        </p:nvCxnSpPr>
        <p:spPr>
          <a:xfrm rot="5400000" flipH="1" flipV="1">
            <a:off x="4059918" y="4242512"/>
            <a:ext cx="89274" cy="215526"/>
          </a:xfrm>
          <a:prstGeom prst="curvedConnector3">
            <a:avLst>
              <a:gd name="adj1" fmla="val 664970"/>
            </a:avLst>
          </a:prstGeom>
          <a:ln w="25400">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1714500" y="1744347"/>
                <a:ext cx="8763000" cy="400110"/>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i="1">
                              <a:latin typeface="Cambria Math" panose="02040503050406030204" pitchFamily="18" charset="0"/>
                              <a:ea typeface="Cambria Math" panose="02040503050406030204" pitchFamily="18" charset="0"/>
                            </a:rPr>
                            <m:t>1</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},0</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e>
                          </m:d>
                          <m:r>
                            <a:rPr lang="en-US" sz="2000" i="1">
                              <a:latin typeface="Cambria Math" panose="02040503050406030204" pitchFamily="18" charset="0"/>
                              <a:ea typeface="Cambria Math" panose="02040503050406030204" pitchFamily="18" charset="0"/>
                            </a:rPr>
                            <m:t>,0</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,0</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3</m:t>
                                  </m:r>
                                </m:sub>
                              </m:sSub>
                            </m:e>
                          </m:d>
                          <m:r>
                            <a:rPr lang="en-US" sz="2000" i="1">
                              <a:latin typeface="Cambria Math" panose="02040503050406030204" pitchFamily="18" charset="0"/>
                              <a:ea typeface="Cambria Math" panose="02040503050406030204" pitchFamily="18" charset="0"/>
                            </a:rPr>
                            <m:t>,0</m:t>
                          </m:r>
                        </m:e>
                      </m:d>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714500" y="1744347"/>
                <a:ext cx="8763000" cy="400110"/>
              </a:xfrm>
              <a:prstGeom prst="rect">
                <a:avLst/>
              </a:prstGeom>
              <a:blipFill>
                <a:blip r:embed="rId3"/>
                <a:stretch>
                  <a:fillRect b="-15152"/>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Oval 14"/>
              <p:cNvSpPr/>
              <p:nvPr/>
            </p:nvSpPr>
            <p:spPr>
              <a:xfrm>
                <a:off x="5031468" y="4305638"/>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oMath>
                  </m:oMathPara>
                </a14:m>
                <a:endParaRPr lang="en-US" dirty="0"/>
              </a:p>
            </p:txBody>
          </p:sp>
        </mc:Choice>
        <mc:Fallback xmlns="">
          <p:sp>
            <p:nvSpPr>
              <p:cNvPr id="15" name="Oval 14"/>
              <p:cNvSpPr>
                <a:spLocks noRot="1" noChangeAspect="1" noMove="1" noResize="1" noEditPoints="1" noAdjustHandles="1" noChangeArrowheads="1" noChangeShapeType="1" noTextEdit="1"/>
              </p:cNvSpPr>
              <p:nvPr/>
            </p:nvSpPr>
            <p:spPr>
              <a:xfrm>
                <a:off x="5031468" y="4305638"/>
                <a:ext cx="609600" cy="609600"/>
              </a:xfrm>
              <a:prstGeom prst="ellipse">
                <a:avLst/>
              </a:prstGeom>
              <a:blipFill>
                <a:blip r:embed="rId4"/>
                <a:stretch>
                  <a:fillRect l="-2885"/>
                </a:stretch>
              </a:blipFill>
            </p:spPr>
            <p:txBody>
              <a:bodyPr/>
              <a:lstStyle/>
              <a:p>
                <a:r>
                  <a:rPr lang="en-IN">
                    <a:noFill/>
                  </a:rPr>
                  <a:t> </a:t>
                </a:r>
              </a:p>
            </p:txBody>
          </p:sp>
        </mc:Fallback>
      </mc:AlternateContent>
      <p:cxnSp>
        <p:nvCxnSpPr>
          <p:cNvPr id="21" name="Straight Connector 20"/>
          <p:cNvCxnSpPr>
            <a:stCxn id="15" idx="2"/>
            <a:endCxn id="4" idx="6"/>
          </p:cNvCxnSpPr>
          <p:nvPr/>
        </p:nvCxnSpPr>
        <p:spPr>
          <a:xfrm flipH="1">
            <a:off x="4517118" y="4610438"/>
            <a:ext cx="514350" cy="0"/>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552013" y="4258689"/>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mc:AlternateContent xmlns:mc="http://schemas.openxmlformats.org/markup-compatibility/2006" xmlns:a14="http://schemas.microsoft.com/office/drawing/2010/main">
        <mc:Choice Requires="a14">
          <p:sp>
            <p:nvSpPr>
              <p:cNvPr id="25" name="Oval 24"/>
              <p:cNvSpPr/>
              <p:nvPr/>
            </p:nvSpPr>
            <p:spPr>
              <a:xfrm>
                <a:off x="5715000" y="3439031"/>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2</m:t>
                          </m:r>
                        </m:sub>
                      </m:sSub>
                    </m:oMath>
                  </m:oMathPara>
                </a14:m>
                <a:endParaRPr lang="en-US" dirty="0"/>
              </a:p>
            </p:txBody>
          </p:sp>
        </mc:Choice>
        <mc:Fallback xmlns="">
          <p:sp>
            <p:nvSpPr>
              <p:cNvPr id="25" name="Oval 24"/>
              <p:cNvSpPr>
                <a:spLocks noRot="1" noChangeAspect="1" noMove="1" noResize="1" noEditPoints="1" noAdjustHandles="1" noChangeArrowheads="1" noChangeShapeType="1" noTextEdit="1"/>
              </p:cNvSpPr>
              <p:nvPr/>
            </p:nvSpPr>
            <p:spPr>
              <a:xfrm>
                <a:off x="5715000" y="3439031"/>
                <a:ext cx="609600" cy="609600"/>
              </a:xfrm>
              <a:prstGeom prst="ellipse">
                <a:avLst/>
              </a:prstGeom>
              <a:blipFill>
                <a:blip r:embed="rId5"/>
                <a:stretch>
                  <a:fillRect l="-3846"/>
                </a:stretch>
              </a:blipFill>
            </p:spPr>
            <p:txBody>
              <a:bodyPr/>
              <a:lstStyle/>
              <a:p>
                <a:r>
                  <a:rPr lang="en-IN">
                    <a:noFill/>
                  </a:rPr>
                  <a:t> </a:t>
                </a:r>
              </a:p>
            </p:txBody>
          </p:sp>
        </mc:Fallback>
      </mc:AlternateContent>
      <p:cxnSp>
        <p:nvCxnSpPr>
          <p:cNvPr id="27" name="Straight Connector 26"/>
          <p:cNvCxnSpPr>
            <a:stCxn id="25" idx="3"/>
            <a:endCxn id="15" idx="7"/>
          </p:cNvCxnSpPr>
          <p:nvPr/>
        </p:nvCxnSpPr>
        <p:spPr>
          <a:xfrm flipH="1">
            <a:off x="5551794" y="3959358"/>
            <a:ext cx="252480" cy="435555"/>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342588" y="3920135"/>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a:t>
            </a:r>
          </a:p>
        </p:txBody>
      </p:sp>
      <mc:AlternateContent xmlns:mc="http://schemas.openxmlformats.org/markup-compatibility/2006" xmlns:a14="http://schemas.microsoft.com/office/drawing/2010/main">
        <mc:Choice Requires="a14">
          <p:sp>
            <p:nvSpPr>
              <p:cNvPr id="31" name="Oval 30"/>
              <p:cNvSpPr/>
              <p:nvPr/>
            </p:nvSpPr>
            <p:spPr>
              <a:xfrm>
                <a:off x="5788535" y="5111253"/>
                <a:ext cx="865868"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2</m:t>
                          </m:r>
                        </m:sub>
                      </m:sSub>
                    </m:oMath>
                  </m:oMathPara>
                </a14:m>
                <a:endParaRPr lang="en-US" dirty="0"/>
              </a:p>
            </p:txBody>
          </p:sp>
        </mc:Choice>
        <mc:Fallback xmlns="">
          <p:sp>
            <p:nvSpPr>
              <p:cNvPr id="31" name="Oval 30"/>
              <p:cNvSpPr>
                <a:spLocks noRot="1" noChangeAspect="1" noMove="1" noResize="1" noEditPoints="1" noAdjustHandles="1" noChangeArrowheads="1" noChangeShapeType="1" noTextEdit="1"/>
              </p:cNvSpPr>
              <p:nvPr/>
            </p:nvSpPr>
            <p:spPr>
              <a:xfrm>
                <a:off x="5788535" y="5111253"/>
                <a:ext cx="865868" cy="609600"/>
              </a:xfrm>
              <a:prstGeom prst="ellipse">
                <a:avLst/>
              </a:prstGeom>
              <a:blipFill>
                <a:blip r:embed="rId6"/>
                <a:stretch>
                  <a:fillRect l="-685"/>
                </a:stretch>
              </a:blipFill>
            </p:spPr>
            <p:txBody>
              <a:bodyPr/>
              <a:lstStyle/>
              <a:p>
                <a:r>
                  <a:rPr lang="en-IN">
                    <a:noFill/>
                  </a:rPr>
                  <a:t> </a:t>
                </a:r>
              </a:p>
            </p:txBody>
          </p:sp>
        </mc:Fallback>
      </mc:AlternateContent>
      <p:cxnSp>
        <p:nvCxnSpPr>
          <p:cNvPr id="32" name="Straight Connector 31"/>
          <p:cNvCxnSpPr>
            <a:stCxn id="31" idx="1"/>
            <a:endCxn id="15" idx="5"/>
          </p:cNvCxnSpPr>
          <p:nvPr/>
        </p:nvCxnSpPr>
        <p:spPr>
          <a:xfrm flipH="1" flipV="1">
            <a:off x="5551794" y="4825965"/>
            <a:ext cx="363544" cy="374563"/>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457262" y="4931542"/>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mc:AlternateContent xmlns:mc="http://schemas.openxmlformats.org/markup-compatibility/2006" xmlns:a14="http://schemas.microsoft.com/office/drawing/2010/main">
        <mc:Choice Requires="a14">
          <p:sp>
            <p:nvSpPr>
              <p:cNvPr id="40" name="Oval 39"/>
              <p:cNvSpPr/>
              <p:nvPr/>
            </p:nvSpPr>
            <p:spPr>
              <a:xfrm>
                <a:off x="7137031" y="2640124"/>
                <a:ext cx="609600" cy="6096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3</m:t>
                          </m:r>
                        </m:sub>
                      </m:sSub>
                    </m:oMath>
                  </m:oMathPara>
                </a14:m>
                <a:endParaRPr lang="en-US" dirty="0"/>
              </a:p>
            </p:txBody>
          </p:sp>
        </mc:Choice>
        <mc:Fallback xmlns="">
          <p:sp>
            <p:nvSpPr>
              <p:cNvPr id="40" name="Oval 39"/>
              <p:cNvSpPr>
                <a:spLocks noRot="1" noChangeAspect="1" noMove="1" noResize="1" noEditPoints="1" noAdjustHandles="1" noChangeArrowheads="1" noChangeShapeType="1" noTextEdit="1"/>
              </p:cNvSpPr>
              <p:nvPr/>
            </p:nvSpPr>
            <p:spPr>
              <a:xfrm>
                <a:off x="7137031" y="2640124"/>
                <a:ext cx="609600" cy="609600"/>
              </a:xfrm>
              <a:prstGeom prst="ellipse">
                <a:avLst/>
              </a:prstGeom>
              <a:blipFill>
                <a:blip r:embed="rId7"/>
                <a:stretch>
                  <a:fillRect l="-3846"/>
                </a:stretch>
              </a:blipFill>
            </p:spPr>
            <p:txBody>
              <a:bodyPr/>
              <a:lstStyle/>
              <a:p>
                <a:r>
                  <a:rPr lang="en-IN">
                    <a:noFill/>
                  </a:rPr>
                  <a:t> </a:t>
                </a:r>
              </a:p>
            </p:txBody>
          </p:sp>
        </mc:Fallback>
      </mc:AlternateContent>
      <p:cxnSp>
        <p:nvCxnSpPr>
          <p:cNvPr id="41" name="Straight Connector 40"/>
          <p:cNvCxnSpPr>
            <a:stCxn id="40" idx="2"/>
            <a:endCxn id="25" idx="7"/>
          </p:cNvCxnSpPr>
          <p:nvPr/>
        </p:nvCxnSpPr>
        <p:spPr>
          <a:xfrm flipH="1">
            <a:off x="6235327" y="2944925"/>
            <a:ext cx="901705" cy="583381"/>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295037" y="3048904"/>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a:t>
            </a:r>
          </a:p>
        </p:txBody>
      </p:sp>
      <mc:AlternateContent xmlns:mc="http://schemas.openxmlformats.org/markup-compatibility/2006" xmlns:a14="http://schemas.microsoft.com/office/drawing/2010/main">
        <mc:Choice Requires="a14">
          <p:sp>
            <p:nvSpPr>
              <p:cNvPr id="50" name="Oval 49"/>
              <p:cNvSpPr/>
              <p:nvPr/>
            </p:nvSpPr>
            <p:spPr>
              <a:xfrm>
                <a:off x="7006634" y="3745255"/>
                <a:ext cx="865868"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3</m:t>
                          </m:r>
                        </m:sub>
                      </m:sSub>
                    </m:oMath>
                  </m:oMathPara>
                </a14:m>
                <a:endParaRPr lang="en-US" dirty="0"/>
              </a:p>
            </p:txBody>
          </p:sp>
        </mc:Choice>
        <mc:Fallback xmlns="">
          <p:sp>
            <p:nvSpPr>
              <p:cNvPr id="50" name="Oval 49"/>
              <p:cNvSpPr>
                <a:spLocks noRot="1" noChangeAspect="1" noMove="1" noResize="1" noEditPoints="1" noAdjustHandles="1" noChangeArrowheads="1" noChangeShapeType="1" noTextEdit="1"/>
              </p:cNvSpPr>
              <p:nvPr/>
            </p:nvSpPr>
            <p:spPr>
              <a:xfrm>
                <a:off x="7006634" y="3745255"/>
                <a:ext cx="865868" cy="609600"/>
              </a:xfrm>
              <a:prstGeom prst="ellipse">
                <a:avLst/>
              </a:prstGeom>
              <a:blipFill>
                <a:blip r:embed="rId8"/>
                <a:stretch>
                  <a:fillRect/>
                </a:stretch>
              </a:blipFill>
            </p:spPr>
            <p:txBody>
              <a:bodyPr/>
              <a:lstStyle/>
              <a:p>
                <a:r>
                  <a:rPr lang="en-IN">
                    <a:noFill/>
                  </a:rPr>
                  <a:t> </a:t>
                </a:r>
              </a:p>
            </p:txBody>
          </p:sp>
        </mc:Fallback>
      </mc:AlternateContent>
      <p:sp>
        <p:nvSpPr>
          <p:cNvPr id="52" name="TextBox 51"/>
          <p:cNvSpPr txBox="1"/>
          <p:nvPr/>
        </p:nvSpPr>
        <p:spPr>
          <a:xfrm>
            <a:off x="6533950" y="3463022"/>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p:cxnSp>
        <p:nvCxnSpPr>
          <p:cNvPr id="55" name="Curved Connector 54"/>
          <p:cNvCxnSpPr>
            <a:stCxn id="25" idx="6"/>
            <a:endCxn id="50" idx="1"/>
          </p:cNvCxnSpPr>
          <p:nvPr/>
        </p:nvCxnSpPr>
        <p:spPr>
          <a:xfrm>
            <a:off x="6324601" y="3743831"/>
            <a:ext cx="808837" cy="90698"/>
          </a:xfrm>
          <a:prstGeom prst="curvedConnector2">
            <a:avLst/>
          </a:prstGeom>
          <a:ln w="25400">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1714500" y="2114490"/>
                <a:ext cx="8763000" cy="400110"/>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i="1">
                              <a:latin typeface="Cambria Math" panose="02040503050406030204" pitchFamily="18" charset="0"/>
                              <a:ea typeface="Cambria Math" panose="02040503050406030204" pitchFamily="18" charset="0"/>
                            </a:rPr>
                            <m:t>1</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e>
                          </m:d>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3</m:t>
                                  </m:r>
                                </m:sub>
                              </m:sSub>
                            </m:e>
                          </m:d>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34" name="TextBox 33"/>
              <p:cNvSpPr txBox="1">
                <a:spLocks noRot="1" noChangeAspect="1" noMove="1" noResize="1" noEditPoints="1" noAdjustHandles="1" noChangeArrowheads="1" noChangeShapeType="1" noTextEdit="1"/>
              </p:cNvSpPr>
              <p:nvPr/>
            </p:nvSpPr>
            <p:spPr>
              <a:xfrm>
                <a:off x="1714500" y="2114490"/>
                <a:ext cx="8763000" cy="400110"/>
              </a:xfrm>
              <a:prstGeom prst="rect">
                <a:avLst/>
              </a:prstGeom>
              <a:blipFill>
                <a:blip r:embed="rId9"/>
                <a:stretch>
                  <a:fillRect b="-13636"/>
                </a:stretch>
              </a:blipFill>
              <a:ln>
                <a:noFill/>
              </a:ln>
            </p:spPr>
            <p:txBody>
              <a:bodyPr/>
              <a:lstStyle/>
              <a:p>
                <a:r>
                  <a:rPr lang="en-IN">
                    <a:noFill/>
                  </a:rPr>
                  <a:t> </a:t>
                </a:r>
              </a:p>
            </p:txBody>
          </p:sp>
        </mc:Fallback>
      </mc:AlternateContent>
      <p:cxnSp>
        <p:nvCxnSpPr>
          <p:cNvPr id="26" name="Curved Connector 25"/>
          <p:cNvCxnSpPr>
            <a:stCxn id="40" idx="0"/>
            <a:endCxn id="4" idx="7"/>
          </p:cNvCxnSpPr>
          <p:nvPr/>
        </p:nvCxnSpPr>
        <p:spPr>
          <a:xfrm rot="16200000" flipH="1" flipV="1">
            <a:off x="5057444" y="2010525"/>
            <a:ext cx="1754788" cy="3013987"/>
          </a:xfrm>
          <a:prstGeom prst="curvedConnector3">
            <a:avLst>
              <a:gd name="adj1" fmla="val -6410"/>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879412" y="2521369"/>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a:t>
            </a:r>
          </a:p>
        </p:txBody>
      </p:sp>
      <p:cxnSp>
        <p:nvCxnSpPr>
          <p:cNvPr id="35" name="Curved Connector 34"/>
          <p:cNvCxnSpPr>
            <a:stCxn id="40" idx="1"/>
            <a:endCxn id="15" idx="0"/>
          </p:cNvCxnSpPr>
          <p:nvPr/>
        </p:nvCxnSpPr>
        <p:spPr>
          <a:xfrm rot="16200000" flipH="1" flipV="1">
            <a:off x="5493167" y="2572500"/>
            <a:ext cx="1576240" cy="1890037"/>
          </a:xfrm>
          <a:prstGeom prst="curvedConnector3">
            <a:avLst>
              <a:gd name="adj1" fmla="val 8378"/>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336412" y="3164184"/>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mc:AlternateContent xmlns:mc="http://schemas.openxmlformats.org/markup-compatibility/2006" xmlns:a14="http://schemas.microsoft.com/office/drawing/2010/main">
        <mc:Choice Requires="a14">
          <p:sp>
            <p:nvSpPr>
              <p:cNvPr id="37" name="TextBox 36"/>
              <p:cNvSpPr txBox="1"/>
              <p:nvPr/>
            </p:nvSpPr>
            <p:spPr>
              <a:xfrm>
                <a:off x="1719942" y="990600"/>
                <a:ext cx="8763000" cy="400110"/>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i="1">
                              <a:latin typeface="Cambria Math" panose="02040503050406030204" pitchFamily="18" charset="0"/>
                              <a:ea typeface="Cambria Math" panose="02040503050406030204" pitchFamily="18" charset="0"/>
                            </a:rPr>
                            <m:t>1</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},0</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e>
                          </m:d>
                          <m:r>
                            <a:rPr lang="en-US" sz="2000" i="1">
                              <a:latin typeface="Cambria Math" panose="02040503050406030204" pitchFamily="18" charset="0"/>
                              <a:ea typeface="Cambria Math" panose="02040503050406030204" pitchFamily="18" charset="0"/>
                            </a:rPr>
                            <m:t>,0</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1</m:t>
                                  </m:r>
                                </m:sub>
                              </m:sSub>
                            </m:e>
                          </m:d>
                          <m:r>
                            <a:rPr lang="en-US" sz="2000" i="1">
                              <a:latin typeface="Cambria Math" panose="02040503050406030204" pitchFamily="18" charset="0"/>
                              <a:ea typeface="Cambria Math" panose="02040503050406030204" pitchFamily="18" charset="0"/>
                            </a:rPr>
                            <m:t>,0</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3</m:t>
                                  </m:r>
                                </m:sub>
                              </m:sSub>
                            </m:e>
                          </m:d>
                          <m:r>
                            <a:rPr lang="en-US" sz="2000" i="1">
                              <a:latin typeface="Cambria Math" panose="02040503050406030204" pitchFamily="18" charset="0"/>
                              <a:ea typeface="Cambria Math" panose="02040503050406030204" pitchFamily="18" charset="0"/>
                            </a:rPr>
                            <m:t>,0</m:t>
                          </m:r>
                        </m:e>
                      </m:d>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37" name="TextBox 36"/>
              <p:cNvSpPr txBox="1">
                <a:spLocks noRot="1" noChangeAspect="1" noMove="1" noResize="1" noEditPoints="1" noAdjustHandles="1" noChangeArrowheads="1" noChangeShapeType="1" noTextEdit="1"/>
              </p:cNvSpPr>
              <p:nvPr/>
            </p:nvSpPr>
            <p:spPr>
              <a:xfrm>
                <a:off x="1719942" y="990600"/>
                <a:ext cx="8763000" cy="400110"/>
              </a:xfrm>
              <a:prstGeom prst="rect">
                <a:avLst/>
              </a:prstGeom>
              <a:blipFill>
                <a:blip r:embed="rId10"/>
                <a:stretch>
                  <a:fillRect b="-15385"/>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1719942" y="1360743"/>
                <a:ext cx="8763000" cy="400110"/>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i="1">
                              <a:latin typeface="Cambria Math" panose="02040503050406030204" pitchFamily="18" charset="0"/>
                              <a:ea typeface="Cambria Math" panose="02040503050406030204" pitchFamily="18" charset="0"/>
                            </a:rPr>
                            <m:t>1</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e>
                          </m:d>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1</m:t>
                                  </m:r>
                                </m:sub>
                              </m:sSub>
                            </m:e>
                          </m:d>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3</m:t>
                                  </m:r>
                                </m:sub>
                              </m:sSub>
                            </m:e>
                          </m:d>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1719942" y="1360743"/>
                <a:ext cx="8763000" cy="400110"/>
              </a:xfrm>
              <a:prstGeom prst="rect">
                <a:avLst/>
              </a:prstGeom>
              <a:blipFill>
                <a:blip r:embed="rId11"/>
                <a:stretch>
                  <a:fillRect b="-15152"/>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Oval 38"/>
              <p:cNvSpPr/>
              <p:nvPr/>
            </p:nvSpPr>
            <p:spPr>
              <a:xfrm>
                <a:off x="6897829" y="5720853"/>
                <a:ext cx="1103171"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3</m:t>
                          </m:r>
                        </m:sub>
                      </m:sSub>
                    </m:oMath>
                  </m:oMathPara>
                </a14:m>
                <a:endParaRPr lang="en-US" dirty="0"/>
              </a:p>
            </p:txBody>
          </p:sp>
        </mc:Choice>
        <mc:Fallback xmlns="">
          <p:sp>
            <p:nvSpPr>
              <p:cNvPr id="39" name="Oval 38"/>
              <p:cNvSpPr>
                <a:spLocks noRot="1" noChangeAspect="1" noMove="1" noResize="1" noEditPoints="1" noAdjustHandles="1" noChangeArrowheads="1" noChangeShapeType="1" noTextEdit="1"/>
              </p:cNvSpPr>
              <p:nvPr/>
            </p:nvSpPr>
            <p:spPr>
              <a:xfrm>
                <a:off x="6897829" y="5720853"/>
                <a:ext cx="1103171" cy="609600"/>
              </a:xfrm>
              <a:prstGeom prst="ellipse">
                <a:avLst/>
              </a:prstGeom>
              <a:blipFill>
                <a:blip r:embed="rId1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Oval 42"/>
              <p:cNvSpPr/>
              <p:nvPr/>
            </p:nvSpPr>
            <p:spPr>
              <a:xfrm>
                <a:off x="7016065" y="4611862"/>
                <a:ext cx="865868"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3</m:t>
                          </m:r>
                        </m:sub>
                      </m:sSub>
                    </m:oMath>
                  </m:oMathPara>
                </a14:m>
                <a:endParaRPr lang="en-US" dirty="0"/>
              </a:p>
            </p:txBody>
          </p:sp>
        </mc:Choice>
        <mc:Fallback xmlns="">
          <p:sp>
            <p:nvSpPr>
              <p:cNvPr id="43" name="Oval 42"/>
              <p:cNvSpPr>
                <a:spLocks noRot="1" noChangeAspect="1" noMove="1" noResize="1" noEditPoints="1" noAdjustHandles="1" noChangeArrowheads="1" noChangeShapeType="1" noTextEdit="1"/>
              </p:cNvSpPr>
              <p:nvPr/>
            </p:nvSpPr>
            <p:spPr>
              <a:xfrm>
                <a:off x="7016065" y="4611862"/>
                <a:ext cx="865868" cy="609600"/>
              </a:xfrm>
              <a:prstGeom prst="ellipse">
                <a:avLst/>
              </a:prstGeom>
              <a:blipFill>
                <a:blip r:embed="rId13"/>
                <a:stretch>
                  <a:fillRect l="-685"/>
                </a:stretch>
              </a:blipFill>
            </p:spPr>
            <p:txBody>
              <a:bodyPr/>
              <a:lstStyle/>
              <a:p>
                <a:r>
                  <a:rPr lang="en-IN">
                    <a:noFill/>
                  </a:rPr>
                  <a:t> </a:t>
                </a:r>
              </a:p>
            </p:txBody>
          </p:sp>
        </mc:Fallback>
      </mc:AlternateContent>
      <p:cxnSp>
        <p:nvCxnSpPr>
          <p:cNvPr id="46" name="Straight Connector 45"/>
          <p:cNvCxnSpPr>
            <a:stCxn id="43" idx="2"/>
            <a:endCxn id="31" idx="7"/>
          </p:cNvCxnSpPr>
          <p:nvPr/>
        </p:nvCxnSpPr>
        <p:spPr>
          <a:xfrm flipH="1">
            <a:off x="6527601" y="4916663"/>
            <a:ext cx="488465" cy="283865"/>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520542" y="4786086"/>
            <a:ext cx="298480"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0</a:t>
            </a:r>
          </a:p>
        </p:txBody>
      </p:sp>
      <p:cxnSp>
        <p:nvCxnSpPr>
          <p:cNvPr id="51" name="Straight Connector 50"/>
          <p:cNvCxnSpPr>
            <a:stCxn id="39" idx="1"/>
            <a:endCxn id="31" idx="5"/>
          </p:cNvCxnSpPr>
          <p:nvPr/>
        </p:nvCxnSpPr>
        <p:spPr>
          <a:xfrm flipH="1" flipV="1">
            <a:off x="6527600" y="5631579"/>
            <a:ext cx="531784" cy="178548"/>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6616679" y="5368920"/>
            <a:ext cx="298480"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1</a:t>
            </a:r>
          </a:p>
        </p:txBody>
      </p:sp>
      <p:cxnSp>
        <p:nvCxnSpPr>
          <p:cNvPr id="44" name="Curved Connector 43"/>
          <p:cNvCxnSpPr>
            <a:stCxn id="50" idx="2"/>
            <a:endCxn id="25" idx="5"/>
          </p:cNvCxnSpPr>
          <p:nvPr/>
        </p:nvCxnSpPr>
        <p:spPr>
          <a:xfrm rot="10800000">
            <a:off x="6235326" y="3959357"/>
            <a:ext cx="771308" cy="90698"/>
          </a:xfrm>
          <a:prstGeom prst="curvedConnector2">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520542" y="4015935"/>
            <a:ext cx="298480"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0</a:t>
            </a:r>
          </a:p>
        </p:txBody>
      </p:sp>
      <p:cxnSp>
        <p:nvCxnSpPr>
          <p:cNvPr id="48" name="Straight Connector 47"/>
          <p:cNvCxnSpPr>
            <a:stCxn id="31" idx="0"/>
            <a:endCxn id="50" idx="3"/>
          </p:cNvCxnSpPr>
          <p:nvPr/>
        </p:nvCxnSpPr>
        <p:spPr>
          <a:xfrm flipV="1">
            <a:off x="6221469" y="4265581"/>
            <a:ext cx="911968" cy="845672"/>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318199" y="4475950"/>
            <a:ext cx="298480"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1</a:t>
            </a:r>
          </a:p>
        </p:txBody>
      </p:sp>
      <p:cxnSp>
        <p:nvCxnSpPr>
          <p:cNvPr id="54" name="Curved Connector 53"/>
          <p:cNvCxnSpPr>
            <a:stCxn id="43" idx="6"/>
            <a:endCxn id="40" idx="6"/>
          </p:cNvCxnSpPr>
          <p:nvPr/>
        </p:nvCxnSpPr>
        <p:spPr>
          <a:xfrm flipH="1" flipV="1">
            <a:off x="7746631" y="2944924"/>
            <a:ext cx="135302" cy="1971738"/>
          </a:xfrm>
          <a:prstGeom prst="curvedConnector3">
            <a:avLst>
              <a:gd name="adj1" fmla="val -168955"/>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102073" y="3747072"/>
            <a:ext cx="298480"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0</a:t>
            </a:r>
          </a:p>
        </p:txBody>
      </p:sp>
      <p:cxnSp>
        <p:nvCxnSpPr>
          <p:cNvPr id="57" name="Straight Connector 56"/>
          <p:cNvCxnSpPr>
            <a:stCxn id="50" idx="4"/>
            <a:endCxn id="43" idx="0"/>
          </p:cNvCxnSpPr>
          <p:nvPr/>
        </p:nvCxnSpPr>
        <p:spPr>
          <a:xfrm>
            <a:off x="7439569" y="4354856"/>
            <a:ext cx="9431" cy="257007"/>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491241" y="4314082"/>
            <a:ext cx="298480"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1</a:t>
            </a:r>
          </a:p>
        </p:txBody>
      </p:sp>
      <mc:AlternateContent xmlns:mc="http://schemas.openxmlformats.org/markup-compatibility/2006" xmlns:a14="http://schemas.microsoft.com/office/drawing/2010/main">
        <mc:Choice Requires="a14">
          <p:sp>
            <p:nvSpPr>
              <p:cNvPr id="70" name="Oval 69"/>
              <p:cNvSpPr/>
              <p:nvPr/>
            </p:nvSpPr>
            <p:spPr>
              <a:xfrm>
                <a:off x="3907518" y="4305639"/>
                <a:ext cx="609600" cy="6096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oMath>
                  </m:oMathPara>
                </a14:m>
                <a:endParaRPr lang="en-US" dirty="0"/>
              </a:p>
            </p:txBody>
          </p:sp>
        </mc:Choice>
        <mc:Fallback xmlns="">
          <p:sp>
            <p:nvSpPr>
              <p:cNvPr id="70" name="Oval 69"/>
              <p:cNvSpPr>
                <a:spLocks noRot="1" noChangeAspect="1" noMove="1" noResize="1" noEditPoints="1" noAdjustHandles="1" noChangeArrowheads="1" noChangeShapeType="1" noTextEdit="1"/>
              </p:cNvSpPr>
              <p:nvPr/>
            </p:nvSpPr>
            <p:spPr>
              <a:xfrm>
                <a:off x="3907518" y="4305639"/>
                <a:ext cx="609600" cy="609600"/>
              </a:xfrm>
              <a:prstGeom prst="ellipse">
                <a:avLst/>
              </a:prstGeom>
              <a:blipFill>
                <a:blip r:embed="rId1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5031468" y="4305639"/>
                <a:ext cx="609600" cy="6096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oMath>
                  </m:oMathPara>
                </a14:m>
                <a:endParaRPr lang="en-US" dirty="0"/>
              </a:p>
            </p:txBody>
          </p:sp>
        </mc:Choice>
        <mc:Fallback xmlns="">
          <p:sp>
            <p:nvSpPr>
              <p:cNvPr id="71" name="Oval 70"/>
              <p:cNvSpPr>
                <a:spLocks noRot="1" noChangeAspect="1" noMove="1" noResize="1" noEditPoints="1" noAdjustHandles="1" noChangeArrowheads="1" noChangeShapeType="1" noTextEdit="1"/>
              </p:cNvSpPr>
              <p:nvPr/>
            </p:nvSpPr>
            <p:spPr>
              <a:xfrm>
                <a:off x="5031468" y="4305639"/>
                <a:ext cx="609600" cy="609600"/>
              </a:xfrm>
              <a:prstGeom prst="ellipse">
                <a:avLst/>
              </a:prstGeom>
              <a:blipFill>
                <a:blip r:embed="rId15"/>
                <a:stretch>
                  <a:fillRect l="-288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2" name="Oval 71"/>
              <p:cNvSpPr/>
              <p:nvPr/>
            </p:nvSpPr>
            <p:spPr>
              <a:xfrm>
                <a:off x="5715000" y="3439032"/>
                <a:ext cx="609600" cy="6096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2</m:t>
                          </m:r>
                        </m:sub>
                      </m:sSub>
                    </m:oMath>
                  </m:oMathPara>
                </a14:m>
                <a:endParaRPr lang="en-US" dirty="0"/>
              </a:p>
            </p:txBody>
          </p:sp>
        </mc:Choice>
        <mc:Fallback xmlns="">
          <p:sp>
            <p:nvSpPr>
              <p:cNvPr id="72" name="Oval 71"/>
              <p:cNvSpPr>
                <a:spLocks noRot="1" noChangeAspect="1" noMove="1" noResize="1" noEditPoints="1" noAdjustHandles="1" noChangeArrowheads="1" noChangeShapeType="1" noTextEdit="1"/>
              </p:cNvSpPr>
              <p:nvPr/>
            </p:nvSpPr>
            <p:spPr>
              <a:xfrm>
                <a:off x="5715000" y="3439032"/>
                <a:ext cx="609600" cy="609600"/>
              </a:xfrm>
              <a:prstGeom prst="ellipse">
                <a:avLst/>
              </a:prstGeom>
              <a:blipFill>
                <a:blip r:embed="rId16"/>
                <a:stretch>
                  <a:fillRect l="-384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3" name="Oval 72"/>
              <p:cNvSpPr/>
              <p:nvPr/>
            </p:nvSpPr>
            <p:spPr>
              <a:xfrm>
                <a:off x="5788535" y="5111254"/>
                <a:ext cx="865868" cy="6096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2</m:t>
                          </m:r>
                        </m:sub>
                      </m:sSub>
                    </m:oMath>
                  </m:oMathPara>
                </a14:m>
                <a:endParaRPr lang="en-US" dirty="0"/>
              </a:p>
            </p:txBody>
          </p:sp>
        </mc:Choice>
        <mc:Fallback xmlns="">
          <p:sp>
            <p:nvSpPr>
              <p:cNvPr id="73" name="Oval 72"/>
              <p:cNvSpPr>
                <a:spLocks noRot="1" noChangeAspect="1" noMove="1" noResize="1" noEditPoints="1" noAdjustHandles="1" noChangeArrowheads="1" noChangeShapeType="1" noTextEdit="1"/>
              </p:cNvSpPr>
              <p:nvPr/>
            </p:nvSpPr>
            <p:spPr>
              <a:xfrm>
                <a:off x="5788535" y="5111254"/>
                <a:ext cx="865868" cy="609600"/>
              </a:xfrm>
              <a:prstGeom prst="ellipse">
                <a:avLst/>
              </a:prstGeom>
              <a:blipFill>
                <a:blip r:embed="rId17"/>
                <a:stretch>
                  <a:fillRect l="-685"/>
                </a:stretch>
              </a:blipFill>
            </p:spPr>
            <p:txBody>
              <a:bodyPr/>
              <a:lstStyle/>
              <a:p>
                <a:r>
                  <a:rPr lang="en-IN">
                    <a:noFill/>
                  </a:rPr>
                  <a:t> </a:t>
                </a:r>
              </a:p>
            </p:txBody>
          </p:sp>
        </mc:Fallback>
      </mc:AlternateContent>
      <p:cxnSp>
        <p:nvCxnSpPr>
          <p:cNvPr id="74" name="Curved Connector 73"/>
          <p:cNvCxnSpPr>
            <a:endCxn id="71" idx="0"/>
          </p:cNvCxnSpPr>
          <p:nvPr/>
        </p:nvCxnSpPr>
        <p:spPr>
          <a:xfrm rot="16200000" flipH="1" flipV="1">
            <a:off x="5493167" y="2572501"/>
            <a:ext cx="1576240" cy="1890037"/>
          </a:xfrm>
          <a:prstGeom prst="curvedConnector3">
            <a:avLst>
              <a:gd name="adj1" fmla="val 8378"/>
            </a:avLst>
          </a:prstGeom>
          <a:ln w="25400">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0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5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right)">
                                      <p:cBhvr>
                                        <p:cTn id="25" dur="500"/>
                                        <p:tgtEl>
                                          <p:spTgt spid="48"/>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wipe(down)">
                                      <p:cBhvr>
                                        <p:cTn id="28" dur="500"/>
                                        <p:tgtEl>
                                          <p:spTgt spid="4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mph" presetSubtype="2" fill="hold" nodeType="clickEffect">
                                  <p:stCondLst>
                                    <p:cond delay="0"/>
                                  </p:stCondLst>
                                  <p:childTnLst>
                                    <p:animClr clrSpc="rgb" dir="cw">
                                      <p:cBhvr>
                                        <p:cTn id="32" dur="2000" fill="hold"/>
                                        <p:tgtEl>
                                          <p:spTgt spid="50"/>
                                        </p:tgtEl>
                                        <p:attrNameLst>
                                          <p:attrName>fillcolor</p:attrName>
                                        </p:attrNameLst>
                                      </p:cBhvr>
                                      <p:to>
                                        <a:srgbClr val="C00000"/>
                                      </p:to>
                                    </p:animClr>
                                    <p:set>
                                      <p:cBhvr>
                                        <p:cTn id="33" dur="2000" fill="hold"/>
                                        <p:tgtEl>
                                          <p:spTgt spid="50"/>
                                        </p:tgtEl>
                                        <p:attrNameLst>
                                          <p:attrName>fill.type</p:attrName>
                                        </p:attrNameLst>
                                      </p:cBhvr>
                                      <p:to>
                                        <p:strVal val="solid"/>
                                      </p:to>
                                    </p:set>
                                    <p:set>
                                      <p:cBhvr>
                                        <p:cTn id="34" dur="2000" fill="hold"/>
                                        <p:tgtEl>
                                          <p:spTgt spid="50"/>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wipe(down)">
                                      <p:cBhvr>
                                        <p:cTn id="44" dur="500"/>
                                        <p:tgtEl>
                                          <p:spTgt spid="54"/>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wipe(down)">
                                      <p:cBhvr>
                                        <p:cTn id="47" dur="500"/>
                                        <p:tgtEl>
                                          <p:spTgt spid="5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wipe(down)">
                                      <p:cBhvr>
                                        <p:cTn id="57" dur="500"/>
                                        <p:tgtEl>
                                          <p:spTgt spid="57"/>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wipe(down)">
                                      <p:cBhvr>
                                        <p:cTn id="60" dur="500"/>
                                        <p:tgtEl>
                                          <p:spTgt spid="58"/>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mph" presetSubtype="2" fill="hold" nodeType="clickEffect">
                                  <p:stCondLst>
                                    <p:cond delay="0"/>
                                  </p:stCondLst>
                                  <p:childTnLst>
                                    <p:animClr clrSpc="rgb" dir="cw">
                                      <p:cBhvr>
                                        <p:cTn id="64" dur="2000" fill="hold"/>
                                        <p:tgtEl>
                                          <p:spTgt spid="43"/>
                                        </p:tgtEl>
                                        <p:attrNameLst>
                                          <p:attrName>fillcolor</p:attrName>
                                        </p:attrNameLst>
                                      </p:cBhvr>
                                      <p:to>
                                        <a:srgbClr val="C00000"/>
                                      </p:to>
                                    </p:animClr>
                                    <p:set>
                                      <p:cBhvr>
                                        <p:cTn id="65" dur="2000" fill="hold"/>
                                        <p:tgtEl>
                                          <p:spTgt spid="43"/>
                                        </p:tgtEl>
                                        <p:attrNameLst>
                                          <p:attrName>fill.type</p:attrName>
                                        </p:attrNameLst>
                                      </p:cBhvr>
                                      <p:to>
                                        <p:strVal val="solid"/>
                                      </p:to>
                                    </p:set>
                                    <p:set>
                                      <p:cBhvr>
                                        <p:cTn id="66" dur="2000" fill="hold"/>
                                        <p:tgtEl>
                                          <p:spTgt spid="4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4" grpId="0"/>
      <p:bldP spid="37" grpId="0"/>
      <p:bldP spid="38" grpId="0"/>
      <p:bldP spid="45" grpId="0"/>
      <p:bldP spid="49" grpId="0"/>
      <p:bldP spid="56" grpId="0"/>
      <p:bldP spid="58"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dirty="0"/>
              <a:t>Example 2: Conversion from NFA to FA</a:t>
            </a:r>
            <a:endParaRPr lang="en-US" dirty="0"/>
          </a:p>
        </p:txBody>
      </p:sp>
      <mc:AlternateContent xmlns:mc="http://schemas.openxmlformats.org/markup-compatibility/2006" xmlns:a14="http://schemas.microsoft.com/office/drawing/2010/main">
        <mc:Choice Requires="a14">
          <p:sp>
            <p:nvSpPr>
              <p:cNvPr id="4" name="Oval 3"/>
              <p:cNvSpPr/>
              <p:nvPr/>
            </p:nvSpPr>
            <p:spPr>
              <a:xfrm>
                <a:off x="6022565" y="4305638"/>
                <a:ext cx="609600" cy="6096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oMath>
                  </m:oMathPara>
                </a14:m>
                <a:endParaRPr lang="en-US" dirty="0"/>
              </a:p>
            </p:txBody>
          </p:sp>
        </mc:Choice>
        <mc:Fallback xmlns="">
          <p:sp>
            <p:nvSpPr>
              <p:cNvPr id="4" name="Oval 3"/>
              <p:cNvSpPr>
                <a:spLocks noRot="1" noChangeAspect="1" noMove="1" noResize="1" noEditPoints="1" noAdjustHandles="1" noChangeArrowheads="1" noChangeShapeType="1" noTextEdit="1"/>
              </p:cNvSpPr>
              <p:nvPr/>
            </p:nvSpPr>
            <p:spPr>
              <a:xfrm>
                <a:off x="6022565" y="4305638"/>
                <a:ext cx="609600" cy="609600"/>
              </a:xfrm>
              <a:prstGeom prst="ellipse">
                <a:avLst/>
              </a:prstGeom>
              <a:blipFill>
                <a:blip r:embed="rId2"/>
                <a:stretch>
                  <a:fillRect/>
                </a:stretch>
              </a:blipFill>
            </p:spPr>
            <p:txBody>
              <a:bodyPr/>
              <a:lstStyle/>
              <a:p>
                <a:r>
                  <a:rPr lang="en-IN">
                    <a:noFill/>
                  </a:rPr>
                  <a:t> </a:t>
                </a:r>
              </a:p>
            </p:txBody>
          </p:sp>
        </mc:Fallback>
      </mc:AlternateContent>
      <p:cxnSp>
        <p:nvCxnSpPr>
          <p:cNvPr id="5" name="Straight Connector 4"/>
          <p:cNvCxnSpPr>
            <a:stCxn id="4" idx="2"/>
          </p:cNvCxnSpPr>
          <p:nvPr/>
        </p:nvCxnSpPr>
        <p:spPr>
          <a:xfrm flipH="1">
            <a:off x="5638801" y="4610438"/>
            <a:ext cx="383765" cy="0"/>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054739" y="3472240"/>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a:t>
            </a:r>
          </a:p>
        </p:txBody>
      </p:sp>
      <p:cxnSp>
        <p:nvCxnSpPr>
          <p:cNvPr id="8" name="Curved Connector 7"/>
          <p:cNvCxnSpPr>
            <a:stCxn id="4" idx="1"/>
            <a:endCxn id="4" idx="0"/>
          </p:cNvCxnSpPr>
          <p:nvPr/>
        </p:nvCxnSpPr>
        <p:spPr>
          <a:xfrm rot="5400000" flipH="1" flipV="1">
            <a:off x="6174965" y="4242512"/>
            <a:ext cx="89274" cy="215526"/>
          </a:xfrm>
          <a:prstGeom prst="curvedConnector3">
            <a:avLst>
              <a:gd name="adj1" fmla="val 664970"/>
            </a:avLst>
          </a:prstGeom>
          <a:ln w="25400">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p:cNvSpPr/>
              <p:nvPr/>
            </p:nvSpPr>
            <p:spPr>
              <a:xfrm>
                <a:off x="7146515" y="4305638"/>
                <a:ext cx="609600" cy="6096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oMath>
                  </m:oMathPara>
                </a14:m>
                <a:endParaRPr lang="en-US" dirty="0"/>
              </a:p>
            </p:txBody>
          </p:sp>
        </mc:Choice>
        <mc:Fallback xmlns="">
          <p:sp>
            <p:nvSpPr>
              <p:cNvPr id="15" name="Oval 14"/>
              <p:cNvSpPr>
                <a:spLocks noRot="1" noChangeAspect="1" noMove="1" noResize="1" noEditPoints="1" noAdjustHandles="1" noChangeArrowheads="1" noChangeShapeType="1" noTextEdit="1"/>
              </p:cNvSpPr>
              <p:nvPr/>
            </p:nvSpPr>
            <p:spPr>
              <a:xfrm>
                <a:off x="7146515" y="4305638"/>
                <a:ext cx="609600" cy="609600"/>
              </a:xfrm>
              <a:prstGeom prst="ellipse">
                <a:avLst/>
              </a:prstGeom>
              <a:blipFill>
                <a:blip r:embed="rId3"/>
                <a:stretch>
                  <a:fillRect l="-2885"/>
                </a:stretch>
              </a:blipFill>
            </p:spPr>
            <p:txBody>
              <a:bodyPr/>
              <a:lstStyle/>
              <a:p>
                <a:r>
                  <a:rPr lang="en-IN">
                    <a:noFill/>
                  </a:rPr>
                  <a:t> </a:t>
                </a:r>
              </a:p>
            </p:txBody>
          </p:sp>
        </mc:Fallback>
      </mc:AlternateContent>
      <p:cxnSp>
        <p:nvCxnSpPr>
          <p:cNvPr id="21" name="Straight Connector 20"/>
          <p:cNvCxnSpPr>
            <a:stCxn id="15" idx="2"/>
            <a:endCxn id="4" idx="6"/>
          </p:cNvCxnSpPr>
          <p:nvPr/>
        </p:nvCxnSpPr>
        <p:spPr>
          <a:xfrm flipH="1">
            <a:off x="6632165" y="4610438"/>
            <a:ext cx="514350" cy="0"/>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667060" y="4258689"/>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mc:AlternateContent xmlns:mc="http://schemas.openxmlformats.org/markup-compatibility/2006" xmlns:a14="http://schemas.microsoft.com/office/drawing/2010/main">
        <mc:Choice Requires="a14">
          <p:sp>
            <p:nvSpPr>
              <p:cNvPr id="25" name="Oval 24"/>
              <p:cNvSpPr/>
              <p:nvPr/>
            </p:nvSpPr>
            <p:spPr>
              <a:xfrm>
                <a:off x="7830047" y="3439031"/>
                <a:ext cx="609600" cy="6096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2</m:t>
                          </m:r>
                        </m:sub>
                      </m:sSub>
                    </m:oMath>
                  </m:oMathPara>
                </a14:m>
                <a:endParaRPr lang="en-US" dirty="0"/>
              </a:p>
            </p:txBody>
          </p:sp>
        </mc:Choice>
        <mc:Fallback xmlns="">
          <p:sp>
            <p:nvSpPr>
              <p:cNvPr id="25" name="Oval 24"/>
              <p:cNvSpPr>
                <a:spLocks noRot="1" noChangeAspect="1" noMove="1" noResize="1" noEditPoints="1" noAdjustHandles="1" noChangeArrowheads="1" noChangeShapeType="1" noTextEdit="1"/>
              </p:cNvSpPr>
              <p:nvPr/>
            </p:nvSpPr>
            <p:spPr>
              <a:xfrm>
                <a:off x="7830047" y="3439031"/>
                <a:ext cx="609600" cy="609600"/>
              </a:xfrm>
              <a:prstGeom prst="ellipse">
                <a:avLst/>
              </a:prstGeom>
              <a:blipFill>
                <a:blip r:embed="rId4"/>
                <a:stretch>
                  <a:fillRect l="-2885"/>
                </a:stretch>
              </a:blipFill>
            </p:spPr>
            <p:txBody>
              <a:bodyPr/>
              <a:lstStyle/>
              <a:p>
                <a:r>
                  <a:rPr lang="en-IN">
                    <a:noFill/>
                  </a:rPr>
                  <a:t> </a:t>
                </a:r>
              </a:p>
            </p:txBody>
          </p:sp>
        </mc:Fallback>
      </mc:AlternateContent>
      <p:cxnSp>
        <p:nvCxnSpPr>
          <p:cNvPr id="27" name="Straight Connector 26"/>
          <p:cNvCxnSpPr>
            <a:stCxn id="25" idx="3"/>
            <a:endCxn id="15" idx="7"/>
          </p:cNvCxnSpPr>
          <p:nvPr/>
        </p:nvCxnSpPr>
        <p:spPr>
          <a:xfrm flipH="1">
            <a:off x="7666841" y="3959358"/>
            <a:ext cx="252480" cy="435555"/>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457635" y="3920135"/>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a:t>
            </a:r>
          </a:p>
        </p:txBody>
      </p:sp>
      <mc:AlternateContent xmlns:mc="http://schemas.openxmlformats.org/markup-compatibility/2006" xmlns:a14="http://schemas.microsoft.com/office/drawing/2010/main">
        <mc:Choice Requires="a14">
          <p:sp>
            <p:nvSpPr>
              <p:cNvPr id="31" name="Oval 30"/>
              <p:cNvSpPr/>
              <p:nvPr/>
            </p:nvSpPr>
            <p:spPr>
              <a:xfrm>
                <a:off x="7903582" y="5111253"/>
                <a:ext cx="865868" cy="6096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2</m:t>
                          </m:r>
                        </m:sub>
                      </m:sSub>
                    </m:oMath>
                  </m:oMathPara>
                </a14:m>
                <a:endParaRPr lang="en-US" dirty="0"/>
              </a:p>
            </p:txBody>
          </p:sp>
        </mc:Choice>
        <mc:Fallback xmlns="">
          <p:sp>
            <p:nvSpPr>
              <p:cNvPr id="31" name="Oval 30"/>
              <p:cNvSpPr>
                <a:spLocks noRot="1" noChangeAspect="1" noMove="1" noResize="1" noEditPoints="1" noAdjustHandles="1" noChangeArrowheads="1" noChangeShapeType="1" noTextEdit="1"/>
              </p:cNvSpPr>
              <p:nvPr/>
            </p:nvSpPr>
            <p:spPr>
              <a:xfrm>
                <a:off x="7903582" y="5111253"/>
                <a:ext cx="865868" cy="609600"/>
              </a:xfrm>
              <a:prstGeom prst="ellipse">
                <a:avLst/>
              </a:prstGeom>
              <a:blipFill>
                <a:blip r:embed="rId5"/>
                <a:stretch>
                  <a:fillRect l="-685"/>
                </a:stretch>
              </a:blipFill>
            </p:spPr>
            <p:txBody>
              <a:bodyPr/>
              <a:lstStyle/>
              <a:p>
                <a:r>
                  <a:rPr lang="en-IN">
                    <a:noFill/>
                  </a:rPr>
                  <a:t> </a:t>
                </a:r>
              </a:p>
            </p:txBody>
          </p:sp>
        </mc:Fallback>
      </mc:AlternateContent>
      <p:cxnSp>
        <p:nvCxnSpPr>
          <p:cNvPr id="32" name="Straight Connector 31"/>
          <p:cNvCxnSpPr>
            <a:stCxn id="31" idx="1"/>
            <a:endCxn id="15" idx="5"/>
          </p:cNvCxnSpPr>
          <p:nvPr/>
        </p:nvCxnSpPr>
        <p:spPr>
          <a:xfrm flipH="1" flipV="1">
            <a:off x="7666841" y="4825965"/>
            <a:ext cx="363544" cy="374563"/>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572309" y="4931542"/>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mc:AlternateContent xmlns:mc="http://schemas.openxmlformats.org/markup-compatibility/2006" xmlns:a14="http://schemas.microsoft.com/office/drawing/2010/main">
        <mc:Choice Requires="a14">
          <p:sp>
            <p:nvSpPr>
              <p:cNvPr id="40" name="Oval 39"/>
              <p:cNvSpPr/>
              <p:nvPr/>
            </p:nvSpPr>
            <p:spPr>
              <a:xfrm>
                <a:off x="9252078" y="2640124"/>
                <a:ext cx="609600" cy="6096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3</m:t>
                          </m:r>
                        </m:sub>
                      </m:sSub>
                    </m:oMath>
                  </m:oMathPara>
                </a14:m>
                <a:endParaRPr lang="en-US" dirty="0"/>
              </a:p>
            </p:txBody>
          </p:sp>
        </mc:Choice>
        <mc:Fallback xmlns="">
          <p:sp>
            <p:nvSpPr>
              <p:cNvPr id="40" name="Oval 39"/>
              <p:cNvSpPr>
                <a:spLocks noRot="1" noChangeAspect="1" noMove="1" noResize="1" noEditPoints="1" noAdjustHandles="1" noChangeArrowheads="1" noChangeShapeType="1" noTextEdit="1"/>
              </p:cNvSpPr>
              <p:nvPr/>
            </p:nvSpPr>
            <p:spPr>
              <a:xfrm>
                <a:off x="9252078" y="2640124"/>
                <a:ext cx="609600" cy="609600"/>
              </a:xfrm>
              <a:prstGeom prst="ellipse">
                <a:avLst/>
              </a:prstGeom>
              <a:blipFill>
                <a:blip r:embed="rId6"/>
                <a:stretch>
                  <a:fillRect l="-3846"/>
                </a:stretch>
              </a:blipFill>
            </p:spPr>
            <p:txBody>
              <a:bodyPr/>
              <a:lstStyle/>
              <a:p>
                <a:r>
                  <a:rPr lang="en-IN">
                    <a:noFill/>
                  </a:rPr>
                  <a:t> </a:t>
                </a:r>
              </a:p>
            </p:txBody>
          </p:sp>
        </mc:Fallback>
      </mc:AlternateContent>
      <p:cxnSp>
        <p:nvCxnSpPr>
          <p:cNvPr id="41" name="Straight Connector 40"/>
          <p:cNvCxnSpPr>
            <a:stCxn id="40" idx="2"/>
            <a:endCxn id="25" idx="7"/>
          </p:cNvCxnSpPr>
          <p:nvPr/>
        </p:nvCxnSpPr>
        <p:spPr>
          <a:xfrm flipH="1">
            <a:off x="8350374" y="2944925"/>
            <a:ext cx="901705" cy="583381"/>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410084" y="3048904"/>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a:t>
            </a:r>
          </a:p>
        </p:txBody>
      </p:sp>
      <mc:AlternateContent xmlns:mc="http://schemas.openxmlformats.org/markup-compatibility/2006" xmlns:a14="http://schemas.microsoft.com/office/drawing/2010/main">
        <mc:Choice Requires="a14">
          <p:sp>
            <p:nvSpPr>
              <p:cNvPr id="50" name="Oval 49"/>
              <p:cNvSpPr/>
              <p:nvPr/>
            </p:nvSpPr>
            <p:spPr>
              <a:xfrm>
                <a:off x="9121681" y="3745255"/>
                <a:ext cx="865868" cy="6096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3</m:t>
                          </m:r>
                        </m:sub>
                      </m:sSub>
                    </m:oMath>
                  </m:oMathPara>
                </a14:m>
                <a:endParaRPr lang="en-US" dirty="0"/>
              </a:p>
            </p:txBody>
          </p:sp>
        </mc:Choice>
        <mc:Fallback xmlns="">
          <p:sp>
            <p:nvSpPr>
              <p:cNvPr id="50" name="Oval 49"/>
              <p:cNvSpPr>
                <a:spLocks noRot="1" noChangeAspect="1" noMove="1" noResize="1" noEditPoints="1" noAdjustHandles="1" noChangeArrowheads="1" noChangeShapeType="1" noTextEdit="1"/>
              </p:cNvSpPr>
              <p:nvPr/>
            </p:nvSpPr>
            <p:spPr>
              <a:xfrm>
                <a:off x="9121681" y="3745255"/>
                <a:ext cx="865868" cy="609600"/>
              </a:xfrm>
              <a:prstGeom prst="ellipse">
                <a:avLst/>
              </a:prstGeom>
              <a:blipFill>
                <a:blip r:embed="rId7"/>
                <a:stretch>
                  <a:fillRect/>
                </a:stretch>
              </a:blipFill>
            </p:spPr>
            <p:txBody>
              <a:bodyPr/>
              <a:lstStyle/>
              <a:p>
                <a:r>
                  <a:rPr lang="en-IN">
                    <a:noFill/>
                  </a:rPr>
                  <a:t> </a:t>
                </a:r>
              </a:p>
            </p:txBody>
          </p:sp>
        </mc:Fallback>
      </mc:AlternateContent>
      <p:sp>
        <p:nvSpPr>
          <p:cNvPr id="52" name="TextBox 51"/>
          <p:cNvSpPr txBox="1"/>
          <p:nvPr/>
        </p:nvSpPr>
        <p:spPr>
          <a:xfrm>
            <a:off x="8648997" y="3463022"/>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p:cxnSp>
        <p:nvCxnSpPr>
          <p:cNvPr id="55" name="Curved Connector 54"/>
          <p:cNvCxnSpPr>
            <a:stCxn id="25" idx="6"/>
            <a:endCxn id="50" idx="1"/>
          </p:cNvCxnSpPr>
          <p:nvPr/>
        </p:nvCxnSpPr>
        <p:spPr>
          <a:xfrm>
            <a:off x="8439648" y="3743831"/>
            <a:ext cx="808837" cy="90698"/>
          </a:xfrm>
          <a:prstGeom prst="curvedConnector2">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40" idx="0"/>
            <a:endCxn id="4" idx="7"/>
          </p:cNvCxnSpPr>
          <p:nvPr/>
        </p:nvCxnSpPr>
        <p:spPr>
          <a:xfrm rot="16200000" flipH="1" flipV="1">
            <a:off x="7172491" y="2010525"/>
            <a:ext cx="1754788" cy="3013987"/>
          </a:xfrm>
          <a:prstGeom prst="curvedConnector3">
            <a:avLst>
              <a:gd name="adj1" fmla="val -6410"/>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994459" y="2521369"/>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a:t>
            </a:r>
          </a:p>
        </p:txBody>
      </p:sp>
      <p:cxnSp>
        <p:nvCxnSpPr>
          <p:cNvPr id="35" name="Curved Connector 34"/>
          <p:cNvCxnSpPr>
            <a:stCxn id="40" idx="1"/>
            <a:endCxn id="15" idx="0"/>
          </p:cNvCxnSpPr>
          <p:nvPr/>
        </p:nvCxnSpPr>
        <p:spPr>
          <a:xfrm rot="16200000" flipH="1" flipV="1">
            <a:off x="7608214" y="2572500"/>
            <a:ext cx="1576240" cy="1890037"/>
          </a:xfrm>
          <a:prstGeom prst="curvedConnector3">
            <a:avLst>
              <a:gd name="adj1" fmla="val 8378"/>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451459" y="3164184"/>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mc:AlternateContent xmlns:mc="http://schemas.openxmlformats.org/markup-compatibility/2006" xmlns:a14="http://schemas.microsoft.com/office/drawing/2010/main">
        <mc:Choice Requires="a14">
          <p:sp>
            <p:nvSpPr>
              <p:cNvPr id="37" name="TextBox 36"/>
              <p:cNvSpPr txBox="1"/>
              <p:nvPr/>
            </p:nvSpPr>
            <p:spPr>
              <a:xfrm>
                <a:off x="1681842" y="990600"/>
                <a:ext cx="8871858" cy="701154"/>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i="1">
                              <a:latin typeface="Cambria Math" panose="02040503050406030204" pitchFamily="18" charset="0"/>
                              <a:ea typeface="Cambria Math" panose="02040503050406030204" pitchFamily="18" charset="0"/>
                            </a:rPr>
                            <m:t>1</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},0</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e>
                          </m:d>
                          <m:r>
                            <a:rPr lang="en-US" sz="2000" i="1">
                              <a:latin typeface="Cambria Math" panose="02040503050406030204" pitchFamily="18" charset="0"/>
                              <a:ea typeface="Cambria Math" panose="02040503050406030204" pitchFamily="18" charset="0"/>
                            </a:rPr>
                            <m:t>,0</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1</m:t>
                                  </m:r>
                                </m:sub>
                              </m:sSub>
                            </m:e>
                          </m:d>
                          <m:r>
                            <a:rPr lang="en-US" sz="2000" i="1">
                              <a:latin typeface="Cambria Math" panose="02040503050406030204" pitchFamily="18" charset="0"/>
                              <a:ea typeface="Cambria Math" panose="02040503050406030204" pitchFamily="18" charset="0"/>
                            </a:rPr>
                            <m:t>,0</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,0</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3</m:t>
                                  </m:r>
                                </m:sub>
                              </m:sSub>
                            </m:e>
                          </m:d>
                          <m:r>
                            <a:rPr lang="en-US" sz="2000" i="1">
                              <a:latin typeface="Cambria Math" panose="02040503050406030204" pitchFamily="18" charset="0"/>
                              <a:ea typeface="Cambria Math" panose="02040503050406030204" pitchFamily="18" charset="0"/>
                            </a:rPr>
                            <m:t>,0</m:t>
                          </m:r>
                        </m:e>
                      </m:d>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37" name="TextBox 36"/>
              <p:cNvSpPr txBox="1">
                <a:spLocks noRot="1" noChangeAspect="1" noMove="1" noResize="1" noEditPoints="1" noAdjustHandles="1" noChangeArrowheads="1" noChangeShapeType="1" noTextEdit="1"/>
              </p:cNvSpPr>
              <p:nvPr/>
            </p:nvSpPr>
            <p:spPr>
              <a:xfrm>
                <a:off x="1681842" y="990600"/>
                <a:ext cx="8871858" cy="701154"/>
              </a:xfrm>
              <a:prstGeom prst="rect">
                <a:avLst/>
              </a:prstGeom>
              <a:blipFill>
                <a:blip r:embed="rId8"/>
                <a:stretch>
                  <a:fillRect b="-782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1681842" y="1737246"/>
                <a:ext cx="8986158" cy="701154"/>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𝛿</m:t>
                          </m:r>
                        </m:e>
                        <m:sub>
                          <m:r>
                            <a:rPr lang="en-US" sz="2000" i="1">
                              <a:latin typeface="Cambria Math" panose="02040503050406030204" pitchFamily="18" charset="0"/>
                              <a:ea typeface="Cambria Math" panose="02040503050406030204" pitchFamily="18" charset="0"/>
                            </a:rPr>
                            <m:t>1</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e>
                          </m:d>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1</m:t>
                                  </m:r>
                                </m:sub>
                              </m:sSub>
                            </m:e>
                          </m:d>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d>
                        <m:dPr>
                          <m:ctrlPr>
                            <a:rPr lang="en-US" sz="2000" i="1">
                              <a:latin typeface="Cambria Math" panose="02040503050406030204" pitchFamily="18" charset="0"/>
                              <a:ea typeface="Cambria Math" panose="02040503050406030204" pitchFamily="18" charset="0"/>
                            </a:rPr>
                          </m:ctrlPr>
                        </m:d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3</m:t>
                                  </m:r>
                                </m:sub>
                              </m:sSub>
                            </m:e>
                          </m:d>
                          <m:r>
                            <a:rPr lang="en-US" sz="2000" i="1">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1681842" y="1737246"/>
                <a:ext cx="8986158" cy="701154"/>
              </a:xfrm>
              <a:prstGeom prst="rect">
                <a:avLst/>
              </a:prstGeom>
              <a:blipFill>
                <a:blip r:embed="rId9"/>
                <a:stretch>
                  <a:fillRect b="-782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Oval 38"/>
              <p:cNvSpPr/>
              <p:nvPr/>
            </p:nvSpPr>
            <p:spPr>
              <a:xfrm>
                <a:off x="9012876" y="5720853"/>
                <a:ext cx="1103171"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3</m:t>
                          </m:r>
                        </m:sub>
                      </m:sSub>
                    </m:oMath>
                  </m:oMathPara>
                </a14:m>
                <a:endParaRPr lang="en-US" dirty="0"/>
              </a:p>
            </p:txBody>
          </p:sp>
        </mc:Choice>
        <mc:Fallback xmlns="">
          <p:sp>
            <p:nvSpPr>
              <p:cNvPr id="39" name="Oval 38"/>
              <p:cNvSpPr>
                <a:spLocks noRot="1" noChangeAspect="1" noMove="1" noResize="1" noEditPoints="1" noAdjustHandles="1" noChangeArrowheads="1" noChangeShapeType="1" noTextEdit="1"/>
              </p:cNvSpPr>
              <p:nvPr/>
            </p:nvSpPr>
            <p:spPr>
              <a:xfrm>
                <a:off x="9012876" y="5720853"/>
                <a:ext cx="1103171" cy="609600"/>
              </a:xfrm>
              <a:prstGeom prst="ellipse">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Oval 42"/>
              <p:cNvSpPr/>
              <p:nvPr/>
            </p:nvSpPr>
            <p:spPr>
              <a:xfrm>
                <a:off x="9131112" y="4611862"/>
                <a:ext cx="865868" cy="6096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3</m:t>
                          </m:r>
                        </m:sub>
                      </m:sSub>
                    </m:oMath>
                  </m:oMathPara>
                </a14:m>
                <a:endParaRPr lang="en-US" dirty="0"/>
              </a:p>
            </p:txBody>
          </p:sp>
        </mc:Choice>
        <mc:Fallback xmlns="">
          <p:sp>
            <p:nvSpPr>
              <p:cNvPr id="43" name="Oval 42"/>
              <p:cNvSpPr>
                <a:spLocks noRot="1" noChangeAspect="1" noMove="1" noResize="1" noEditPoints="1" noAdjustHandles="1" noChangeArrowheads="1" noChangeShapeType="1" noTextEdit="1"/>
              </p:cNvSpPr>
              <p:nvPr/>
            </p:nvSpPr>
            <p:spPr>
              <a:xfrm>
                <a:off x="9131112" y="4611862"/>
                <a:ext cx="865868" cy="609600"/>
              </a:xfrm>
              <a:prstGeom prst="ellipse">
                <a:avLst/>
              </a:prstGeom>
              <a:blipFill>
                <a:blip r:embed="rId11"/>
                <a:stretch>
                  <a:fillRect l="-685"/>
                </a:stretch>
              </a:blipFill>
            </p:spPr>
            <p:txBody>
              <a:bodyPr/>
              <a:lstStyle/>
              <a:p>
                <a:r>
                  <a:rPr lang="en-IN">
                    <a:noFill/>
                  </a:rPr>
                  <a:t> </a:t>
                </a:r>
              </a:p>
            </p:txBody>
          </p:sp>
        </mc:Fallback>
      </mc:AlternateContent>
      <p:cxnSp>
        <p:nvCxnSpPr>
          <p:cNvPr id="46" name="Straight Connector 45"/>
          <p:cNvCxnSpPr>
            <a:stCxn id="43" idx="2"/>
            <a:endCxn id="31" idx="7"/>
          </p:cNvCxnSpPr>
          <p:nvPr/>
        </p:nvCxnSpPr>
        <p:spPr>
          <a:xfrm flipH="1">
            <a:off x="8642648" y="4916663"/>
            <a:ext cx="488465" cy="283865"/>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635589" y="4786086"/>
            <a:ext cx="298480"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0</a:t>
            </a:r>
          </a:p>
        </p:txBody>
      </p:sp>
      <p:cxnSp>
        <p:nvCxnSpPr>
          <p:cNvPr id="51" name="Straight Connector 50"/>
          <p:cNvCxnSpPr>
            <a:stCxn id="39" idx="1"/>
            <a:endCxn id="31" idx="5"/>
          </p:cNvCxnSpPr>
          <p:nvPr/>
        </p:nvCxnSpPr>
        <p:spPr>
          <a:xfrm flipH="1" flipV="1">
            <a:off x="8642647" y="5631579"/>
            <a:ext cx="531784" cy="178548"/>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731726" y="5368920"/>
            <a:ext cx="298480"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1</a:t>
            </a:r>
          </a:p>
        </p:txBody>
      </p:sp>
      <p:cxnSp>
        <p:nvCxnSpPr>
          <p:cNvPr id="44" name="Curved Connector 43"/>
          <p:cNvCxnSpPr/>
          <p:nvPr/>
        </p:nvCxnSpPr>
        <p:spPr>
          <a:xfrm rot="10800000">
            <a:off x="8350373" y="4024102"/>
            <a:ext cx="771308" cy="90698"/>
          </a:xfrm>
          <a:prstGeom prst="curvedConnector2">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8635589" y="4015935"/>
            <a:ext cx="298480"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0</a:t>
            </a:r>
          </a:p>
        </p:txBody>
      </p:sp>
      <p:cxnSp>
        <p:nvCxnSpPr>
          <p:cNvPr id="48" name="Straight Connector 47"/>
          <p:cNvCxnSpPr>
            <a:stCxn id="31" idx="0"/>
            <a:endCxn id="50" idx="3"/>
          </p:cNvCxnSpPr>
          <p:nvPr/>
        </p:nvCxnSpPr>
        <p:spPr>
          <a:xfrm flipV="1">
            <a:off x="8336516" y="4265581"/>
            <a:ext cx="911968" cy="845672"/>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8433246" y="4475950"/>
            <a:ext cx="298480"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1</a:t>
            </a:r>
          </a:p>
        </p:txBody>
      </p:sp>
      <p:cxnSp>
        <p:nvCxnSpPr>
          <p:cNvPr id="54" name="Curved Connector 53"/>
          <p:cNvCxnSpPr>
            <a:stCxn id="43" idx="6"/>
            <a:endCxn id="40" idx="6"/>
          </p:cNvCxnSpPr>
          <p:nvPr/>
        </p:nvCxnSpPr>
        <p:spPr>
          <a:xfrm flipH="1" flipV="1">
            <a:off x="9861678" y="2944924"/>
            <a:ext cx="135302" cy="1971738"/>
          </a:xfrm>
          <a:prstGeom prst="curvedConnector3">
            <a:avLst>
              <a:gd name="adj1" fmla="val -168955"/>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0217120" y="3747072"/>
            <a:ext cx="298480"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0</a:t>
            </a:r>
          </a:p>
        </p:txBody>
      </p:sp>
      <p:cxnSp>
        <p:nvCxnSpPr>
          <p:cNvPr id="57" name="Straight Connector 56"/>
          <p:cNvCxnSpPr>
            <a:stCxn id="50" idx="4"/>
            <a:endCxn id="43" idx="0"/>
          </p:cNvCxnSpPr>
          <p:nvPr/>
        </p:nvCxnSpPr>
        <p:spPr>
          <a:xfrm>
            <a:off x="9554616" y="4354856"/>
            <a:ext cx="9431" cy="257007"/>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606288" y="4314082"/>
            <a:ext cx="298480"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1</a:t>
            </a:r>
          </a:p>
        </p:txBody>
      </p:sp>
      <p:cxnSp>
        <p:nvCxnSpPr>
          <p:cNvPr id="59" name="Straight Connector 58"/>
          <p:cNvCxnSpPr>
            <a:stCxn id="43" idx="4"/>
            <a:endCxn id="39" idx="0"/>
          </p:cNvCxnSpPr>
          <p:nvPr/>
        </p:nvCxnSpPr>
        <p:spPr>
          <a:xfrm>
            <a:off x="9564047" y="5221463"/>
            <a:ext cx="415" cy="499391"/>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9582648" y="5334000"/>
            <a:ext cx="346309"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0</a:t>
            </a:r>
          </a:p>
        </p:txBody>
      </p:sp>
      <p:cxnSp>
        <p:nvCxnSpPr>
          <p:cNvPr id="61" name="Curved Connector 60"/>
          <p:cNvCxnSpPr>
            <a:stCxn id="39" idx="6"/>
            <a:endCxn id="39" idx="7"/>
          </p:cNvCxnSpPr>
          <p:nvPr/>
        </p:nvCxnSpPr>
        <p:spPr>
          <a:xfrm flipH="1" flipV="1">
            <a:off x="9954490" y="5810127"/>
            <a:ext cx="161556" cy="215526"/>
          </a:xfrm>
          <a:prstGeom prst="curvedConnector4">
            <a:avLst>
              <a:gd name="adj1" fmla="val -141499"/>
              <a:gd name="adj2" fmla="val 247488"/>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0209817" y="5290108"/>
            <a:ext cx="298480"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1</a:t>
            </a:r>
          </a:p>
        </p:txBody>
      </p:sp>
      <p:sp>
        <p:nvSpPr>
          <p:cNvPr id="63" name="Oval 62"/>
          <p:cNvSpPr/>
          <p:nvPr/>
        </p:nvSpPr>
        <p:spPr>
          <a:xfrm>
            <a:off x="9317511" y="2690698"/>
            <a:ext cx="488463" cy="488463"/>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p:txBody>
      </p:sp>
      <p:sp>
        <p:nvSpPr>
          <p:cNvPr id="64" name="Oval 63"/>
          <p:cNvSpPr/>
          <p:nvPr/>
        </p:nvSpPr>
        <p:spPr>
          <a:xfrm>
            <a:off x="9187133" y="3806940"/>
            <a:ext cx="715594" cy="50380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p:txBody>
      </p:sp>
      <p:sp>
        <p:nvSpPr>
          <p:cNvPr id="65" name="Oval 64"/>
          <p:cNvSpPr/>
          <p:nvPr/>
        </p:nvSpPr>
        <p:spPr>
          <a:xfrm>
            <a:off x="9195035" y="4670630"/>
            <a:ext cx="715594" cy="50380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p:txBody>
      </p:sp>
      <p:sp>
        <p:nvSpPr>
          <p:cNvPr id="66" name="Oval 65"/>
          <p:cNvSpPr/>
          <p:nvPr/>
        </p:nvSpPr>
        <p:spPr>
          <a:xfrm>
            <a:off x="9049305" y="5773626"/>
            <a:ext cx="1002883" cy="50380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p:txBody>
      </p:sp>
      <p:sp>
        <p:nvSpPr>
          <p:cNvPr id="19" name="TextBox 18"/>
          <p:cNvSpPr txBox="1"/>
          <p:nvPr/>
        </p:nvSpPr>
        <p:spPr>
          <a:xfrm>
            <a:off x="1600200" y="2590800"/>
            <a:ext cx="3845754" cy="3785652"/>
          </a:xfrm>
          <a:prstGeom prst="rect">
            <a:avLst/>
          </a:prstGeom>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lgn="just">
              <a:buFont typeface="Arial" panose="020B0604020202020204" pitchFamily="34" charset="0"/>
              <a:buChar char="•"/>
            </a:pPr>
            <a:r>
              <a:rPr lang="en-US" sz="2400" dirty="0"/>
              <a:t>As now no new states are obtained, the process stops and we need to define the accepting states. </a:t>
            </a:r>
          </a:p>
          <a:p>
            <a:pPr marL="342900" indent="-342900" algn="just">
              <a:buFont typeface="Arial" panose="020B0604020202020204" pitchFamily="34" charset="0"/>
              <a:buChar char="•"/>
            </a:pPr>
            <a:r>
              <a:rPr lang="en-US" sz="2400" dirty="0"/>
              <a:t>To define accepting states, the states which contain the accepting states of NFA will be accepting states of final FA.</a:t>
            </a:r>
          </a:p>
        </p:txBody>
      </p:sp>
    </p:spTree>
    <p:extLst>
      <p:ext uri="{BB962C8B-B14F-4D97-AF65-F5344CB8AC3E}">
        <p14:creationId xmlns:p14="http://schemas.microsoft.com/office/powerpoint/2010/main" val="367194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down)">
                                      <p:cBhvr>
                                        <p:cTn id="12" dur="500"/>
                                        <p:tgtEl>
                                          <p:spTgt spid="5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5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wipe(down)">
                                      <p:cBhvr>
                                        <p:cTn id="25" dur="500"/>
                                        <p:tgtEl>
                                          <p:spTgt spid="6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wipe(down)">
                                      <p:cBhvr>
                                        <p:cTn id="28" dur="500"/>
                                        <p:tgtEl>
                                          <p:spTgt spid="6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mph" presetSubtype="2" fill="hold" nodeType="clickEffect">
                                  <p:stCondLst>
                                    <p:cond delay="0"/>
                                  </p:stCondLst>
                                  <p:childTnLst>
                                    <p:animClr clrSpc="rgb" dir="cw">
                                      <p:cBhvr>
                                        <p:cTn id="32" dur="2000" fill="hold"/>
                                        <p:tgtEl>
                                          <p:spTgt spid="39"/>
                                        </p:tgtEl>
                                        <p:attrNameLst>
                                          <p:attrName>fillcolor</p:attrName>
                                        </p:attrNameLst>
                                      </p:cBhvr>
                                      <p:to>
                                        <a:srgbClr val="C00000"/>
                                      </p:to>
                                    </p:animClr>
                                    <p:set>
                                      <p:cBhvr>
                                        <p:cTn id="33" dur="2000" fill="hold"/>
                                        <p:tgtEl>
                                          <p:spTgt spid="39"/>
                                        </p:tgtEl>
                                        <p:attrNameLst>
                                          <p:attrName>fill.type</p:attrName>
                                        </p:attrNameLst>
                                      </p:cBhvr>
                                      <p:to>
                                        <p:strVal val="solid"/>
                                      </p:to>
                                    </p:set>
                                    <p:set>
                                      <p:cBhvr>
                                        <p:cTn id="34" dur="2000" fill="hold"/>
                                        <p:tgtEl>
                                          <p:spTgt spid="39"/>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wipe(down)">
                                      <p:cBhvr>
                                        <p:cTn id="44" dur="500"/>
                                        <p:tgtEl>
                                          <p:spTgt spid="63"/>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wipe(down)">
                                      <p:cBhvr>
                                        <p:cTn id="47" dur="500"/>
                                        <p:tgtEl>
                                          <p:spTgt spid="64"/>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wipe(down)">
                                      <p:cBhvr>
                                        <p:cTn id="50" dur="500"/>
                                        <p:tgtEl>
                                          <p:spTgt spid="65"/>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animEffect transition="in" filter="wipe(down)">
                                      <p:cBhvr>
                                        <p:cTn id="5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60" grpId="0"/>
      <p:bldP spid="62" grpId="0"/>
      <p:bldP spid="63" grpId="0" animBg="1"/>
      <p:bldP spid="64" grpId="0" animBg="1"/>
      <p:bldP spid="65" grpId="0" animBg="1"/>
      <p:bldP spid="66"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Regular Expression</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8102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buFont typeface="Arial" panose="020B0604020202020204" pitchFamily="34" charset="0"/>
                  <a:buChar char="•"/>
                </a:pPr>
                <a:r>
                  <a:rPr lang="en-US" dirty="0"/>
                  <a:t>A regular expression is a sequence of characters that </a:t>
                </a:r>
                <a:r>
                  <a:rPr lang="en-US" dirty="0">
                    <a:solidFill>
                      <a:srgbClr val="C00000"/>
                    </a:solidFill>
                  </a:rPr>
                  <a:t>define a pattern</a:t>
                </a:r>
                <a:r>
                  <a:rPr lang="en-US" dirty="0"/>
                  <a:t>.</a:t>
                </a:r>
              </a:p>
              <a:p>
                <a:pPr algn="just">
                  <a:buClr>
                    <a:schemeClr val="tx1"/>
                  </a:buClr>
                  <a:buFont typeface="Arial" panose="020B0604020202020204" pitchFamily="34" charset="0"/>
                  <a:buChar char="•"/>
                </a:pPr>
                <a:r>
                  <a:rPr lang="en-US" dirty="0">
                    <a:solidFill>
                      <a:schemeClr val="accent1">
                        <a:lumMod val="75000"/>
                      </a:schemeClr>
                    </a:solidFill>
                  </a:rPr>
                  <a:t>Notational shorthand's</a:t>
                </a:r>
                <a:endParaRPr lang="en-US" altLang="en-US" dirty="0">
                  <a:solidFill>
                    <a:schemeClr val="accent1">
                      <a:lumMod val="75000"/>
                    </a:schemeClr>
                  </a:solidFill>
                </a:endParaRPr>
              </a:p>
              <a:p>
                <a:pPr marL="857250" lvl="1" indent="-457200">
                  <a:buFont typeface="+mj-lt"/>
                  <a:buAutoNum type="arabicPeriod"/>
                </a:pPr>
                <a:r>
                  <a:rPr lang="en-US" altLang="en-US" sz="2200" dirty="0"/>
                  <a:t>One or more occurrences:  </a:t>
                </a:r>
                <a14:m>
                  <m:oMath xmlns:m="http://schemas.openxmlformats.org/officeDocument/2006/math">
                    <m:r>
                      <a:rPr lang="en-US" altLang="en-US" sz="2200" i="1" dirty="0">
                        <a:latin typeface="Cambria Math" panose="02040503050406030204" pitchFamily="18" charset="0"/>
                      </a:rPr>
                      <m:t>+</m:t>
                    </m:r>
                  </m:oMath>
                </a14:m>
                <a:endParaRPr lang="en-US" altLang="en-US" sz="2200" dirty="0"/>
              </a:p>
              <a:p>
                <a:pPr marL="857250" lvl="1" indent="-457200">
                  <a:buFont typeface="+mj-lt"/>
                  <a:buAutoNum type="arabicPeriod"/>
                </a:pPr>
                <a:r>
                  <a:rPr lang="en-US" altLang="en-US" sz="2200" dirty="0"/>
                  <a:t>Zero or more occurrences:  </a:t>
                </a:r>
                <a14:m>
                  <m:oMath xmlns:m="http://schemas.openxmlformats.org/officeDocument/2006/math">
                    <m:r>
                      <a:rPr lang="en-US" altLang="en-US" sz="2200" i="1" dirty="0">
                        <a:latin typeface="Cambria Math" panose="02040503050406030204" pitchFamily="18" charset="0"/>
                      </a:rPr>
                      <m:t>∗</m:t>
                    </m:r>
                  </m:oMath>
                </a14:m>
                <a:endParaRPr lang="en-US" altLang="en-US" sz="2200" dirty="0"/>
              </a:p>
              <a:p>
                <a:pPr marL="857250" lvl="1" indent="-457200">
                  <a:buFont typeface="+mj-lt"/>
                  <a:buAutoNum type="arabicPeriod"/>
                </a:pPr>
                <a:r>
                  <a:rPr lang="en-US" altLang="en-US" sz="2200" dirty="0"/>
                  <a:t>Alphabets: </a:t>
                </a:r>
                <a14:m>
                  <m:oMath xmlns:m="http://schemas.openxmlformats.org/officeDocument/2006/math">
                    <m:r>
                      <m:rPr>
                        <m:sty m:val="p"/>
                      </m:rPr>
                      <a:rPr lang="el-GR" altLang="en-US" sz="2200" dirty="0">
                        <a:latin typeface="Cambria Math" panose="02040503050406030204" pitchFamily="18" charset="0"/>
                      </a:rPr>
                      <m:t>Σ</m:t>
                    </m:r>
                  </m:oMath>
                </a14:m>
                <a:endParaRPr lang="en-US" alt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04" t="-457" r="-1043"/>
                </a:stretch>
              </a:blipFill>
            </p:spPr>
            <p:txBody>
              <a:bodyPr/>
              <a:lstStyle/>
              <a:p>
                <a:r>
                  <a:rPr lang="en-US">
                    <a:noFill/>
                  </a:rPr>
                  <a:t> </a:t>
                </a:r>
              </a:p>
            </p:txBody>
          </p:sp>
        </mc:Fallback>
      </mc:AlternateContent>
    </p:spTree>
    <p:extLst>
      <p:ext uri="{BB962C8B-B14F-4D97-AF65-F5344CB8AC3E}">
        <p14:creationId xmlns:p14="http://schemas.microsoft.com/office/powerpoint/2010/main" val="294950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a:t>
            </a:r>
          </a:p>
        </p:txBody>
      </p:sp>
      <p:sp>
        <p:nvSpPr>
          <p:cNvPr id="4" name="Rectangle 3"/>
          <p:cNvSpPr/>
          <p:nvPr/>
        </p:nvSpPr>
        <p:spPr>
          <a:xfrm>
            <a:off x="2218738" y="1556485"/>
            <a:ext cx="2971800" cy="3314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0" dirty="0">
                <a:solidFill>
                  <a:schemeClr val="accent1">
                    <a:lumMod val="75000"/>
                  </a:schemeClr>
                </a:solidFill>
              </a:rPr>
              <a:t>*</a:t>
            </a:r>
          </a:p>
        </p:txBody>
      </p:sp>
      <p:sp>
        <p:nvSpPr>
          <p:cNvPr id="8" name="Rectangle 7"/>
          <p:cNvSpPr/>
          <p:nvPr/>
        </p:nvSpPr>
        <p:spPr>
          <a:xfrm>
            <a:off x="6576107" y="881915"/>
            <a:ext cx="717966" cy="674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accent1">
                    <a:lumMod val="75000"/>
                  </a:schemeClr>
                </a:solidFill>
              </a:rPr>
              <a:t>a*</a:t>
            </a:r>
            <a:endParaRPr lang="en-US" sz="2600" b="1" baseline="30000" dirty="0">
              <a:solidFill>
                <a:schemeClr val="accent1">
                  <a:lumMod val="75000"/>
                </a:schemeClr>
              </a:solidFill>
            </a:endParaRPr>
          </a:p>
        </p:txBody>
      </p:sp>
      <p:sp>
        <p:nvSpPr>
          <p:cNvPr id="13" name="Rectangle 12"/>
          <p:cNvSpPr/>
          <p:nvPr/>
        </p:nvSpPr>
        <p:spPr>
          <a:xfrm>
            <a:off x="6380501" y="2136722"/>
            <a:ext cx="717966" cy="674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accent1">
                    <a:lumMod val="75000"/>
                  </a:schemeClr>
                </a:solidFill>
              </a:rPr>
              <a:t>a</a:t>
            </a:r>
            <a:endParaRPr lang="en-US" sz="2600" b="1" baseline="30000" dirty="0">
              <a:solidFill>
                <a:schemeClr val="accent1">
                  <a:lumMod val="75000"/>
                </a:schemeClr>
              </a:solidFill>
            </a:endParaRPr>
          </a:p>
        </p:txBody>
      </p:sp>
      <p:sp>
        <p:nvSpPr>
          <p:cNvPr id="14" name="Rectangle 13"/>
          <p:cNvSpPr/>
          <p:nvPr/>
        </p:nvSpPr>
        <p:spPr>
          <a:xfrm>
            <a:off x="6320621" y="2863121"/>
            <a:ext cx="1022766" cy="674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accent1">
                    <a:lumMod val="75000"/>
                  </a:schemeClr>
                </a:solidFill>
              </a:rPr>
              <a:t> </a:t>
            </a:r>
            <a:r>
              <a:rPr lang="en-US" sz="2600" b="1" dirty="0" err="1">
                <a:solidFill>
                  <a:schemeClr val="accent1">
                    <a:lumMod val="75000"/>
                  </a:schemeClr>
                </a:solidFill>
              </a:rPr>
              <a:t>aaa</a:t>
            </a:r>
            <a:endParaRPr lang="en-US" sz="2600" b="1" baseline="30000" dirty="0">
              <a:solidFill>
                <a:schemeClr val="accent1">
                  <a:lumMod val="75000"/>
                </a:schemeClr>
              </a:solidFill>
            </a:endParaRPr>
          </a:p>
        </p:txBody>
      </p:sp>
      <p:sp>
        <p:nvSpPr>
          <p:cNvPr id="19" name="Rectangle 18"/>
          <p:cNvSpPr/>
          <p:nvPr/>
        </p:nvSpPr>
        <p:spPr>
          <a:xfrm>
            <a:off x="6409857" y="2550207"/>
            <a:ext cx="717966"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accent1">
                    <a:lumMod val="75000"/>
                  </a:schemeClr>
                </a:solidFill>
              </a:rPr>
              <a:t> aa</a:t>
            </a:r>
            <a:endParaRPr lang="en-US" sz="2600" b="1" baseline="30000" dirty="0">
              <a:solidFill>
                <a:schemeClr val="accent1">
                  <a:lumMod val="75000"/>
                </a:schemeClr>
              </a:solidFill>
            </a:endParaRPr>
          </a:p>
        </p:txBody>
      </p:sp>
      <p:sp>
        <p:nvSpPr>
          <p:cNvPr id="20" name="Rectangle 19"/>
          <p:cNvSpPr/>
          <p:nvPr/>
        </p:nvSpPr>
        <p:spPr>
          <a:xfrm>
            <a:off x="6449912" y="3267862"/>
            <a:ext cx="981543"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err="1">
                <a:solidFill>
                  <a:schemeClr val="accent1">
                    <a:lumMod val="75000"/>
                  </a:schemeClr>
                </a:solidFill>
              </a:rPr>
              <a:t>aaaa</a:t>
            </a:r>
            <a:endParaRPr lang="en-US" sz="2600" b="1" baseline="30000" dirty="0">
              <a:solidFill>
                <a:schemeClr val="accent1">
                  <a:lumMod val="75000"/>
                </a:schemeClr>
              </a:solidFill>
            </a:endParaRPr>
          </a:p>
        </p:txBody>
      </p:sp>
      <p:sp>
        <p:nvSpPr>
          <p:cNvPr id="24" name="Rectangle 23"/>
          <p:cNvSpPr/>
          <p:nvPr/>
        </p:nvSpPr>
        <p:spPr>
          <a:xfrm>
            <a:off x="6449912" y="3669472"/>
            <a:ext cx="1474889"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err="1">
                <a:solidFill>
                  <a:schemeClr val="accent1">
                    <a:lumMod val="75000"/>
                  </a:schemeClr>
                </a:solidFill>
              </a:rPr>
              <a:t>aaaaa</a:t>
            </a:r>
            <a:r>
              <a:rPr lang="en-US" sz="2600" b="1" dirty="0">
                <a:solidFill>
                  <a:schemeClr val="accent1">
                    <a:lumMod val="75000"/>
                  </a:schemeClr>
                </a:solidFill>
              </a:rPr>
              <a:t>…..</a:t>
            </a:r>
            <a:endParaRPr lang="en-US" sz="2600" b="1" baseline="30000" dirty="0">
              <a:solidFill>
                <a:schemeClr val="accent1">
                  <a:lumMod val="75000"/>
                </a:schemeClr>
              </a:solidFill>
            </a:endParaRPr>
          </a:p>
        </p:txBody>
      </p:sp>
      <p:sp>
        <p:nvSpPr>
          <p:cNvPr id="3" name="Right Brace 2"/>
          <p:cNvSpPr/>
          <p:nvPr/>
        </p:nvSpPr>
        <p:spPr>
          <a:xfrm>
            <a:off x="7786908" y="2103472"/>
            <a:ext cx="762000" cy="2142350"/>
          </a:xfrm>
          <a:prstGeom prst="rightBrac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p:cNvSpPr/>
          <p:nvPr/>
        </p:nvSpPr>
        <p:spPr>
          <a:xfrm>
            <a:off x="8548908" y="2938075"/>
            <a:ext cx="1728392" cy="524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Infinite …..</a:t>
            </a:r>
          </a:p>
        </p:txBody>
      </p:sp>
      <p:cxnSp>
        <p:nvCxnSpPr>
          <p:cNvPr id="9" name="Curved Connector 8"/>
          <p:cNvCxnSpPr/>
          <p:nvPr/>
        </p:nvCxnSpPr>
        <p:spPr>
          <a:xfrm rot="10800000">
            <a:off x="6846454" y="1340687"/>
            <a:ext cx="1541726" cy="1828806"/>
          </a:xfrm>
          <a:prstGeom prst="curvedConnector2">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367194" y="1795690"/>
            <a:ext cx="717966" cy="674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accent1">
                    <a:lumMod val="75000"/>
                  </a:schemeClr>
                </a:solidFill>
                <a:latin typeface="Cambria Math" panose="02040503050406030204" pitchFamily="18" charset="0"/>
                <a:ea typeface="Cambria Math" panose="02040503050406030204" pitchFamily="18" charset="0"/>
              </a:rPr>
              <a:t>𝜖</a:t>
            </a:r>
            <a:endParaRPr lang="en-US" sz="2600" b="1" baseline="30000" dirty="0">
              <a:solidFill>
                <a:schemeClr val="accent1">
                  <a:lumMod val="75000"/>
                </a:schemeClr>
              </a:solidFill>
            </a:endParaRPr>
          </a:p>
        </p:txBody>
      </p:sp>
      <p:sp>
        <p:nvSpPr>
          <p:cNvPr id="16" name="Content Placeholder 2"/>
          <p:cNvSpPr>
            <a:spLocks noGrp="1"/>
          </p:cNvSpPr>
          <p:nvPr>
            <p:ph idx="1"/>
          </p:nvPr>
        </p:nvSpPr>
        <p:spPr>
          <a:xfrm>
            <a:off x="1714500" y="914400"/>
            <a:ext cx="8763000" cy="5334000"/>
          </a:xfrm>
        </p:spPr>
        <p:txBody>
          <a:bodyPr>
            <a:normAutofit/>
          </a:bodyPr>
          <a:lstStyle/>
          <a:p>
            <a:pPr marL="0" indent="0" algn="just">
              <a:buNone/>
            </a:pPr>
            <a:r>
              <a:rPr lang="en-US" sz="2600" b="1" dirty="0">
                <a:solidFill>
                  <a:srgbClr val="C00000"/>
                </a:solidFill>
              </a:rPr>
              <a:t>L</a:t>
            </a:r>
            <a:r>
              <a:rPr lang="en-US" sz="2600" b="1" baseline="-25000" dirty="0">
                <a:solidFill>
                  <a:srgbClr val="C00000"/>
                </a:solidFill>
              </a:rPr>
              <a:t> </a:t>
            </a:r>
            <a:r>
              <a:rPr lang="en-US" sz="2600" b="1" dirty="0">
                <a:solidFill>
                  <a:srgbClr val="C00000"/>
                </a:solidFill>
              </a:rPr>
              <a:t>= Zero or More Occurrences of a = </a:t>
            </a:r>
          </a:p>
          <a:p>
            <a:pPr algn="just"/>
            <a:endParaRPr lang="en-US" altLang="en-US" sz="2200" dirty="0"/>
          </a:p>
        </p:txBody>
      </p:sp>
    </p:spTree>
    <p:extLst>
      <p:ext uri="{BB962C8B-B14F-4D97-AF65-F5344CB8AC3E}">
        <p14:creationId xmlns:p14="http://schemas.microsoft.com/office/powerpoint/2010/main" val="13873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up)">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3" grpId="0"/>
      <p:bldP spid="14" grpId="0"/>
      <p:bldP spid="19" grpId="0"/>
      <p:bldP spid="20" grpId="0"/>
      <p:bldP spid="24" grpId="0"/>
      <p:bldP spid="3" grpId="0" animBg="1"/>
      <p:bldP spid="6" grpId="0" animBg="1"/>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a:t>
            </a:r>
          </a:p>
        </p:txBody>
      </p:sp>
      <p:sp>
        <p:nvSpPr>
          <p:cNvPr id="4" name="Rectangle 3"/>
          <p:cNvSpPr/>
          <p:nvPr/>
        </p:nvSpPr>
        <p:spPr>
          <a:xfrm>
            <a:off x="2144527" y="1371599"/>
            <a:ext cx="2971800" cy="3314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0" dirty="0">
                <a:solidFill>
                  <a:schemeClr val="accent1">
                    <a:lumMod val="75000"/>
                  </a:schemeClr>
                </a:solidFill>
              </a:rPr>
              <a:t>+</a:t>
            </a:r>
          </a:p>
        </p:txBody>
      </p:sp>
      <p:sp>
        <p:nvSpPr>
          <p:cNvPr id="8" name="Rectangle 7"/>
          <p:cNvSpPr/>
          <p:nvPr/>
        </p:nvSpPr>
        <p:spPr>
          <a:xfrm>
            <a:off x="6459732" y="881915"/>
            <a:ext cx="717966" cy="674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accent1">
                    <a:lumMod val="75000"/>
                  </a:schemeClr>
                </a:solidFill>
              </a:rPr>
              <a:t> a</a:t>
            </a:r>
            <a:r>
              <a:rPr lang="en-US" sz="2600" b="1" baseline="30000" dirty="0">
                <a:solidFill>
                  <a:schemeClr val="accent1">
                    <a:lumMod val="75000"/>
                  </a:schemeClr>
                </a:solidFill>
              </a:rPr>
              <a:t>+</a:t>
            </a:r>
          </a:p>
        </p:txBody>
      </p:sp>
      <p:sp>
        <p:nvSpPr>
          <p:cNvPr id="13" name="Rectangle 12"/>
          <p:cNvSpPr/>
          <p:nvPr/>
        </p:nvSpPr>
        <p:spPr>
          <a:xfrm>
            <a:off x="6380501" y="2136722"/>
            <a:ext cx="717966" cy="674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accent1">
                    <a:lumMod val="75000"/>
                  </a:schemeClr>
                </a:solidFill>
              </a:rPr>
              <a:t>a</a:t>
            </a:r>
            <a:endParaRPr lang="en-US" sz="2600" b="1" baseline="30000" dirty="0">
              <a:solidFill>
                <a:schemeClr val="accent1">
                  <a:lumMod val="75000"/>
                </a:schemeClr>
              </a:solidFill>
            </a:endParaRPr>
          </a:p>
        </p:txBody>
      </p:sp>
      <p:sp>
        <p:nvSpPr>
          <p:cNvPr id="14" name="Rectangle 13"/>
          <p:cNvSpPr/>
          <p:nvPr/>
        </p:nvSpPr>
        <p:spPr>
          <a:xfrm>
            <a:off x="6320621" y="2863121"/>
            <a:ext cx="1022766" cy="674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accent1">
                    <a:lumMod val="75000"/>
                  </a:schemeClr>
                </a:solidFill>
              </a:rPr>
              <a:t> </a:t>
            </a:r>
            <a:r>
              <a:rPr lang="en-US" sz="2600" b="1" dirty="0" err="1">
                <a:solidFill>
                  <a:schemeClr val="accent1">
                    <a:lumMod val="75000"/>
                  </a:schemeClr>
                </a:solidFill>
              </a:rPr>
              <a:t>aaa</a:t>
            </a:r>
            <a:endParaRPr lang="en-US" sz="2600" b="1" baseline="30000" dirty="0">
              <a:solidFill>
                <a:schemeClr val="accent1">
                  <a:lumMod val="75000"/>
                </a:schemeClr>
              </a:solidFill>
            </a:endParaRPr>
          </a:p>
        </p:txBody>
      </p:sp>
      <p:sp>
        <p:nvSpPr>
          <p:cNvPr id="19" name="Rectangle 18"/>
          <p:cNvSpPr/>
          <p:nvPr/>
        </p:nvSpPr>
        <p:spPr>
          <a:xfrm>
            <a:off x="6409857" y="2550207"/>
            <a:ext cx="717966"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accent1">
                    <a:lumMod val="75000"/>
                  </a:schemeClr>
                </a:solidFill>
              </a:rPr>
              <a:t> aa</a:t>
            </a:r>
            <a:endParaRPr lang="en-US" sz="2600" b="1" baseline="30000" dirty="0">
              <a:solidFill>
                <a:schemeClr val="accent1">
                  <a:lumMod val="75000"/>
                </a:schemeClr>
              </a:solidFill>
            </a:endParaRPr>
          </a:p>
        </p:txBody>
      </p:sp>
      <p:sp>
        <p:nvSpPr>
          <p:cNvPr id="20" name="Rectangle 19"/>
          <p:cNvSpPr/>
          <p:nvPr/>
        </p:nvSpPr>
        <p:spPr>
          <a:xfrm>
            <a:off x="6449912" y="3267862"/>
            <a:ext cx="981543"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err="1">
                <a:solidFill>
                  <a:schemeClr val="accent1">
                    <a:lumMod val="75000"/>
                  </a:schemeClr>
                </a:solidFill>
              </a:rPr>
              <a:t>aaaa</a:t>
            </a:r>
            <a:endParaRPr lang="en-US" sz="2600" b="1" baseline="30000" dirty="0">
              <a:solidFill>
                <a:schemeClr val="accent1">
                  <a:lumMod val="75000"/>
                </a:schemeClr>
              </a:solidFill>
            </a:endParaRPr>
          </a:p>
        </p:txBody>
      </p:sp>
      <p:sp>
        <p:nvSpPr>
          <p:cNvPr id="24" name="Rectangle 23"/>
          <p:cNvSpPr/>
          <p:nvPr/>
        </p:nvSpPr>
        <p:spPr>
          <a:xfrm>
            <a:off x="6449912" y="3669472"/>
            <a:ext cx="1474889"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err="1">
                <a:solidFill>
                  <a:schemeClr val="accent1">
                    <a:lumMod val="75000"/>
                  </a:schemeClr>
                </a:solidFill>
              </a:rPr>
              <a:t>aaaaa</a:t>
            </a:r>
            <a:r>
              <a:rPr lang="en-US" sz="2600" b="1" dirty="0">
                <a:solidFill>
                  <a:schemeClr val="accent1">
                    <a:lumMod val="75000"/>
                  </a:schemeClr>
                </a:solidFill>
              </a:rPr>
              <a:t>…..</a:t>
            </a:r>
            <a:endParaRPr lang="en-US" sz="2600" b="1" baseline="30000" dirty="0">
              <a:solidFill>
                <a:schemeClr val="accent1">
                  <a:lumMod val="75000"/>
                </a:schemeClr>
              </a:solidFill>
            </a:endParaRPr>
          </a:p>
        </p:txBody>
      </p:sp>
      <p:sp>
        <p:nvSpPr>
          <p:cNvPr id="3" name="Right Brace 2"/>
          <p:cNvSpPr/>
          <p:nvPr/>
        </p:nvSpPr>
        <p:spPr>
          <a:xfrm>
            <a:off x="7770283" y="2136722"/>
            <a:ext cx="762000" cy="2142350"/>
          </a:xfrm>
          <a:prstGeom prst="rightBrac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p:cNvSpPr/>
          <p:nvPr/>
        </p:nvSpPr>
        <p:spPr>
          <a:xfrm>
            <a:off x="8532283" y="2938075"/>
            <a:ext cx="1728392" cy="524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Infinite …..</a:t>
            </a:r>
          </a:p>
        </p:txBody>
      </p:sp>
      <p:cxnSp>
        <p:nvCxnSpPr>
          <p:cNvPr id="9" name="Curved Connector 8"/>
          <p:cNvCxnSpPr/>
          <p:nvPr/>
        </p:nvCxnSpPr>
        <p:spPr>
          <a:xfrm rot="10800000">
            <a:off x="6796579" y="1371600"/>
            <a:ext cx="1541726" cy="1828806"/>
          </a:xfrm>
          <a:prstGeom prst="curvedConnector2">
            <a:avLst/>
          </a:prstGeom>
          <a:ln w="254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Content Placeholder 2"/>
          <p:cNvSpPr>
            <a:spLocks noGrp="1"/>
          </p:cNvSpPr>
          <p:nvPr>
            <p:ph idx="1"/>
          </p:nvPr>
        </p:nvSpPr>
        <p:spPr>
          <a:xfrm>
            <a:off x="1714500" y="945320"/>
            <a:ext cx="8763000" cy="5334000"/>
          </a:xfrm>
        </p:spPr>
        <p:txBody>
          <a:bodyPr>
            <a:normAutofit/>
          </a:bodyPr>
          <a:lstStyle/>
          <a:p>
            <a:pPr marL="0" indent="0" algn="just">
              <a:buNone/>
            </a:pPr>
            <a:r>
              <a:rPr lang="en-US" sz="2600" b="1" dirty="0">
                <a:solidFill>
                  <a:srgbClr val="C00000"/>
                </a:solidFill>
              </a:rPr>
              <a:t>L</a:t>
            </a:r>
            <a:r>
              <a:rPr lang="en-US" sz="2600" b="1" baseline="-25000" dirty="0">
                <a:solidFill>
                  <a:srgbClr val="C00000"/>
                </a:solidFill>
              </a:rPr>
              <a:t> </a:t>
            </a:r>
            <a:r>
              <a:rPr lang="en-US" sz="2600" b="1" dirty="0">
                <a:solidFill>
                  <a:srgbClr val="C00000"/>
                </a:solidFill>
              </a:rPr>
              <a:t>= One or More Occurrences of a = </a:t>
            </a:r>
          </a:p>
          <a:p>
            <a:pPr algn="just"/>
            <a:endParaRPr lang="en-US" altLang="en-US" sz="2200" dirty="0"/>
          </a:p>
        </p:txBody>
      </p:sp>
    </p:spTree>
    <p:extLst>
      <p:ext uri="{BB962C8B-B14F-4D97-AF65-F5344CB8AC3E}">
        <p14:creationId xmlns:p14="http://schemas.microsoft.com/office/powerpoint/2010/main" val="294278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up)">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down)">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3" grpId="0"/>
      <p:bldP spid="14" grpId="0"/>
      <p:bldP spid="19" grpId="0"/>
      <p:bldP spid="20" grpId="0"/>
      <p:bldP spid="24" grpId="0"/>
      <p:bldP spid="3"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Precedence and associativity of operators</a:t>
            </a:r>
          </a:p>
        </p:txBody>
      </p:sp>
      <p:sp>
        <p:nvSpPr>
          <p:cNvPr id="3" name="Content Placeholder 2"/>
          <p:cNvSpPr>
            <a:spLocks noGrp="1"/>
          </p:cNvSpPr>
          <p:nvPr>
            <p:ph idx="1"/>
          </p:nvPr>
        </p:nvSpPr>
        <p:spPr/>
        <p:txBody>
          <a:bodyPr>
            <a:normAutofit/>
          </a:bodyPr>
          <a:lstStyle/>
          <a:p>
            <a:pPr marL="0" indent="0">
              <a:buNone/>
            </a:pPr>
            <a:endParaRPr lang="en-US" altLang="en-US" b="1" dirty="0"/>
          </a:p>
        </p:txBody>
      </p:sp>
      <p:graphicFrame>
        <p:nvGraphicFramePr>
          <p:cNvPr id="4" name="Group 38"/>
          <p:cNvGraphicFramePr>
            <a:graphicFrameLocks/>
          </p:cNvGraphicFramePr>
          <p:nvPr>
            <p:extLst>
              <p:ext uri="{D42A27DB-BD31-4B8C-83A1-F6EECF244321}">
                <p14:modId xmlns:p14="http://schemas.microsoft.com/office/powerpoint/2010/main" val="911590007"/>
              </p:ext>
            </p:extLst>
          </p:nvPr>
        </p:nvGraphicFramePr>
        <p:xfrm>
          <a:off x="1981200" y="1143001"/>
          <a:ext cx="8229600" cy="2238726"/>
        </p:xfrm>
        <a:graphic>
          <a:graphicData uri="http://schemas.openxmlformats.org/drawingml/2006/table">
            <a:tbl>
              <a:tblPr/>
              <a:tblGrid>
                <a:gridCol w="2663825">
                  <a:extLst>
                    <a:ext uri="{9D8B030D-6E8A-4147-A177-3AD203B41FA5}">
                      <a16:colId xmlns:a16="http://schemas.microsoft.com/office/drawing/2014/main" val="20000"/>
                    </a:ext>
                  </a:extLst>
                </a:gridCol>
                <a:gridCol w="2603500">
                  <a:extLst>
                    <a:ext uri="{9D8B030D-6E8A-4147-A177-3AD203B41FA5}">
                      <a16:colId xmlns:a16="http://schemas.microsoft.com/office/drawing/2014/main" val="20001"/>
                    </a:ext>
                  </a:extLst>
                </a:gridCol>
                <a:gridCol w="2962275">
                  <a:extLst>
                    <a:ext uri="{9D8B030D-6E8A-4147-A177-3AD203B41FA5}">
                      <a16:colId xmlns:a16="http://schemas.microsoft.com/office/drawing/2014/main" val="20002"/>
                    </a:ext>
                  </a:extLst>
                </a:gridCol>
              </a:tblGrid>
              <a:tr h="530131">
                <a:tc>
                  <a:txBody>
                    <a:bodyPr/>
                    <a:lstStyle>
                      <a:lvl1pPr eaLnBrk="0" hangingPunct="0">
                        <a:spcBef>
                          <a:spcPct val="20000"/>
                        </a:spcBef>
                        <a:buClr>
                          <a:schemeClr val="accent1"/>
                        </a:buClr>
                        <a:buSzPct val="65000"/>
                        <a:buFont typeface="Wingdings" panose="05000000000000000000" pitchFamily="2" charset="2"/>
                        <a:defRPr kumimoji="1" sz="26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lr>
                          <a:schemeClr val="accent2"/>
                        </a:buClr>
                        <a:buSzPct val="60000"/>
                        <a:buFont typeface="Wingdings" panose="05000000000000000000" pitchFamily="2" charset="2"/>
                        <a:defRPr kumimoji="1" sz="22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lr>
                          <a:schemeClr val="accent1"/>
                        </a:buClr>
                        <a:buSzPct val="65000"/>
                        <a:buFont typeface="Wingdings" panose="05000000000000000000" pitchFamily="2" charset="2"/>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ctr"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1" lang="en-US" altLang="zh-TW" sz="2400" b="1" i="0" u="none" strike="noStrike" kern="900" cap="none" normalizeH="0" baseline="0" dirty="0">
                          <a:ln>
                            <a:noFill/>
                          </a:ln>
                          <a:solidFill>
                            <a:schemeClr val="tx1"/>
                          </a:solidFill>
                          <a:effectLst/>
                          <a:latin typeface="+mj-lt"/>
                          <a:ea typeface="新細明體" panose="02020500000000000000" pitchFamily="18" charset="-120"/>
                        </a:rPr>
                        <a:t>Operator</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kumimoji="1" sz="26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lr>
                          <a:schemeClr val="accent2"/>
                        </a:buClr>
                        <a:buSzPct val="60000"/>
                        <a:buFont typeface="Wingdings" panose="05000000000000000000" pitchFamily="2" charset="2"/>
                        <a:defRPr kumimoji="1" sz="22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lr>
                          <a:schemeClr val="accent1"/>
                        </a:buClr>
                        <a:buSzPct val="65000"/>
                        <a:buFont typeface="Wingdings" panose="05000000000000000000" pitchFamily="2" charset="2"/>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ctr"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1" lang="en-US" altLang="zh-TW" sz="2400" b="1" i="0" u="none" strike="noStrike" kern="900" cap="none" normalizeH="0" baseline="0" dirty="0">
                          <a:ln>
                            <a:noFill/>
                          </a:ln>
                          <a:solidFill>
                            <a:schemeClr val="tx1"/>
                          </a:solidFill>
                          <a:effectLst/>
                          <a:latin typeface="+mj-lt"/>
                          <a:ea typeface="新細明體" panose="02020500000000000000" pitchFamily="18" charset="-120"/>
                        </a:rPr>
                        <a:t>Precedence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kumimoji="1" sz="26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lr>
                          <a:schemeClr val="accent2"/>
                        </a:buClr>
                        <a:buSzPct val="60000"/>
                        <a:buFont typeface="Wingdings" panose="05000000000000000000" pitchFamily="2" charset="2"/>
                        <a:defRPr kumimoji="1" sz="22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lr>
                          <a:schemeClr val="accent1"/>
                        </a:buClr>
                        <a:buSzPct val="65000"/>
                        <a:buFont typeface="Wingdings" panose="05000000000000000000" pitchFamily="2" charset="2"/>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ctr"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1" lang="en-US" altLang="zh-TW" sz="2400" b="1" i="0" u="none" strike="noStrike" kern="900" cap="none" normalizeH="0" baseline="0" dirty="0">
                          <a:ln>
                            <a:noFill/>
                          </a:ln>
                          <a:solidFill>
                            <a:schemeClr val="tx1"/>
                          </a:solidFill>
                          <a:effectLst/>
                          <a:latin typeface="+mj-lt"/>
                          <a:ea typeface="新細明體" panose="02020500000000000000" pitchFamily="18" charset="-120"/>
                        </a:rPr>
                        <a:t>Associative</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2610">
                <a:tc>
                  <a:txBody>
                    <a:bodyPr/>
                    <a:lstStyle>
                      <a:lvl1pPr eaLnBrk="0" hangingPunct="0">
                        <a:spcBef>
                          <a:spcPct val="20000"/>
                        </a:spcBef>
                        <a:buClr>
                          <a:schemeClr val="accent1"/>
                        </a:buClr>
                        <a:buSzPct val="65000"/>
                        <a:buFont typeface="Wingdings" panose="05000000000000000000" pitchFamily="2" charset="2"/>
                        <a:defRPr kumimoji="1" sz="26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lr>
                          <a:schemeClr val="accent2"/>
                        </a:buClr>
                        <a:buSzPct val="60000"/>
                        <a:buFont typeface="Wingdings" panose="05000000000000000000" pitchFamily="2" charset="2"/>
                        <a:defRPr kumimoji="1" sz="22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lr>
                          <a:schemeClr val="accent1"/>
                        </a:buClr>
                        <a:buSzPct val="65000"/>
                        <a:buFont typeface="Wingdings" panose="05000000000000000000" pitchFamily="2" charset="2"/>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ctr"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1" lang="en-US" altLang="zh-TW" sz="2400" b="0" i="0" u="none" strike="noStrike" kern="900" cap="none" normalizeH="0" baseline="0" dirty="0">
                          <a:ln>
                            <a:noFill/>
                          </a:ln>
                          <a:solidFill>
                            <a:schemeClr val="tx1"/>
                          </a:solidFill>
                          <a:effectLst/>
                          <a:latin typeface="+mj-lt"/>
                          <a:ea typeface="新細明體" panose="02020500000000000000" pitchFamily="18" charset="-120"/>
                        </a:rPr>
                        <a:t>Kleene </a:t>
                      </a:r>
                      <a:r>
                        <a:rPr kumimoji="1" lang="en-US" altLang="zh-TW" sz="2400" b="1" i="0" u="none" strike="noStrike" kern="900" cap="none" normalizeH="0" baseline="0" dirty="0">
                          <a:ln>
                            <a:noFill/>
                          </a:ln>
                          <a:solidFill>
                            <a:schemeClr val="tx1"/>
                          </a:solidFill>
                          <a:effectLst/>
                          <a:latin typeface="+mj-lt"/>
                          <a:ea typeface="新細明體" panose="02020500000000000000" pitchFamily="18" charset="-120"/>
                        </a:rPr>
                        <a:t>*</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kumimoji="1" sz="26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lr>
                          <a:schemeClr val="accent2"/>
                        </a:buClr>
                        <a:buSzPct val="60000"/>
                        <a:buFont typeface="Wingdings" panose="05000000000000000000" pitchFamily="2" charset="2"/>
                        <a:defRPr kumimoji="1" sz="22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lr>
                          <a:schemeClr val="accent1"/>
                        </a:buClr>
                        <a:buSzPct val="65000"/>
                        <a:buFont typeface="Wingdings" panose="05000000000000000000" pitchFamily="2" charset="2"/>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ctr"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1" lang="en-US" altLang="zh-TW" sz="2400" b="0" i="0" u="none" strike="noStrike" kern="900" cap="none" normalizeH="0" baseline="0" dirty="0">
                          <a:ln>
                            <a:noFill/>
                          </a:ln>
                          <a:solidFill>
                            <a:schemeClr val="tx1"/>
                          </a:solidFill>
                          <a:effectLst/>
                          <a:latin typeface="+mj-lt"/>
                          <a:ea typeface="新細明體" panose="02020500000000000000" pitchFamily="18" charset="-120"/>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kumimoji="1" sz="26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lr>
                          <a:schemeClr val="accent2"/>
                        </a:buClr>
                        <a:buSzPct val="60000"/>
                        <a:buFont typeface="Wingdings" panose="05000000000000000000" pitchFamily="2" charset="2"/>
                        <a:defRPr kumimoji="1" sz="22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lr>
                          <a:schemeClr val="accent1"/>
                        </a:buClr>
                        <a:buSzPct val="65000"/>
                        <a:buFont typeface="Wingdings" panose="05000000000000000000" pitchFamily="2" charset="2"/>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ctr"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1" lang="en-US" altLang="zh-TW" sz="2400" b="0" i="0" u="none" strike="noStrike" kern="900" cap="none" normalizeH="0" baseline="0" dirty="0">
                          <a:ln>
                            <a:noFill/>
                          </a:ln>
                          <a:solidFill>
                            <a:schemeClr val="tx1"/>
                          </a:solidFill>
                          <a:effectLst/>
                          <a:latin typeface="+mj-lt"/>
                          <a:ea typeface="新細明體" panose="02020500000000000000" pitchFamily="18" charset="-120"/>
                        </a:rPr>
                        <a:t>left</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4705">
                <a:tc>
                  <a:txBody>
                    <a:bodyPr/>
                    <a:lstStyle>
                      <a:lvl1pPr eaLnBrk="0" hangingPunct="0">
                        <a:spcBef>
                          <a:spcPct val="20000"/>
                        </a:spcBef>
                        <a:buClr>
                          <a:schemeClr val="accent1"/>
                        </a:buClr>
                        <a:buSzPct val="65000"/>
                        <a:buFont typeface="Wingdings" panose="05000000000000000000" pitchFamily="2" charset="2"/>
                        <a:defRPr kumimoji="1" sz="26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lr>
                          <a:schemeClr val="accent2"/>
                        </a:buClr>
                        <a:buSzPct val="60000"/>
                        <a:buFont typeface="Wingdings" panose="05000000000000000000" pitchFamily="2" charset="2"/>
                        <a:defRPr kumimoji="1" sz="22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lr>
                          <a:schemeClr val="accent1"/>
                        </a:buClr>
                        <a:buSzPct val="65000"/>
                        <a:buFont typeface="Wingdings" panose="05000000000000000000" pitchFamily="2" charset="2"/>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ctr"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1" lang="en-US" altLang="zh-TW" sz="2400" b="0" i="0" u="none" strike="noStrike" kern="900" cap="none" normalizeH="0" baseline="0" dirty="0">
                          <a:ln>
                            <a:noFill/>
                          </a:ln>
                          <a:solidFill>
                            <a:schemeClr val="tx1"/>
                          </a:solidFill>
                          <a:effectLst/>
                          <a:latin typeface="+mj-lt"/>
                          <a:ea typeface="新細明體" panose="02020500000000000000" pitchFamily="18" charset="-120"/>
                        </a:rPr>
                        <a:t>Concatenation</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kumimoji="1" sz="26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lr>
                          <a:schemeClr val="accent2"/>
                        </a:buClr>
                        <a:buSzPct val="60000"/>
                        <a:buFont typeface="Wingdings" panose="05000000000000000000" pitchFamily="2" charset="2"/>
                        <a:defRPr kumimoji="1" sz="22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lr>
                          <a:schemeClr val="accent1"/>
                        </a:buClr>
                        <a:buSzPct val="65000"/>
                        <a:buFont typeface="Wingdings" panose="05000000000000000000" pitchFamily="2" charset="2"/>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ctr"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1" lang="en-US" altLang="zh-TW" sz="2400" b="0" i="0" u="none" strike="noStrike" kern="900" cap="none" normalizeH="0" baseline="0" dirty="0">
                          <a:ln>
                            <a:noFill/>
                          </a:ln>
                          <a:solidFill>
                            <a:schemeClr val="tx1"/>
                          </a:solidFill>
                          <a:effectLst/>
                          <a:latin typeface="+mj-lt"/>
                          <a:ea typeface="新細明體" panose="02020500000000000000" pitchFamily="18" charset="-120"/>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kumimoji="1" sz="26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lr>
                          <a:schemeClr val="accent2"/>
                        </a:buClr>
                        <a:buSzPct val="60000"/>
                        <a:buFont typeface="Wingdings" panose="05000000000000000000" pitchFamily="2" charset="2"/>
                        <a:defRPr kumimoji="1" sz="22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lr>
                          <a:schemeClr val="accent1"/>
                        </a:buClr>
                        <a:buSzPct val="65000"/>
                        <a:buFont typeface="Wingdings" panose="05000000000000000000" pitchFamily="2" charset="2"/>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ctr"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1" lang="en-US" altLang="zh-TW" sz="2400" b="0" i="0" u="none" strike="noStrike" kern="900" cap="none" normalizeH="0" baseline="0" dirty="0">
                          <a:ln>
                            <a:noFill/>
                          </a:ln>
                          <a:solidFill>
                            <a:schemeClr val="tx1"/>
                          </a:solidFill>
                          <a:effectLst/>
                          <a:latin typeface="+mj-lt"/>
                          <a:ea typeface="新細明體" panose="02020500000000000000" pitchFamily="18" charset="-120"/>
                        </a:rPr>
                        <a:t>left</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0131">
                <a:tc>
                  <a:txBody>
                    <a:bodyPr/>
                    <a:lstStyle>
                      <a:lvl1pPr eaLnBrk="0" hangingPunct="0">
                        <a:spcBef>
                          <a:spcPct val="20000"/>
                        </a:spcBef>
                        <a:buClr>
                          <a:schemeClr val="accent1"/>
                        </a:buClr>
                        <a:buSzPct val="65000"/>
                        <a:buFont typeface="Wingdings" panose="05000000000000000000" pitchFamily="2" charset="2"/>
                        <a:defRPr kumimoji="1" sz="26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lr>
                          <a:schemeClr val="accent2"/>
                        </a:buClr>
                        <a:buSzPct val="60000"/>
                        <a:buFont typeface="Wingdings" panose="05000000000000000000" pitchFamily="2" charset="2"/>
                        <a:defRPr kumimoji="1" sz="22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lr>
                          <a:schemeClr val="accent1"/>
                        </a:buClr>
                        <a:buSzPct val="65000"/>
                        <a:buFont typeface="Wingdings" panose="05000000000000000000" pitchFamily="2" charset="2"/>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ctr"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1" lang="en-US" altLang="zh-TW" sz="2400" b="0" i="0" u="none" strike="noStrike" kern="900" cap="none" normalizeH="0" baseline="0" dirty="0">
                          <a:ln>
                            <a:noFill/>
                          </a:ln>
                          <a:solidFill>
                            <a:schemeClr val="tx1"/>
                          </a:solidFill>
                          <a:effectLst/>
                          <a:latin typeface="+mj-lt"/>
                          <a:ea typeface="新細明體" panose="02020500000000000000" pitchFamily="18" charset="-120"/>
                        </a:rPr>
                        <a:t>Union 	</a:t>
                      </a:r>
                      <a:r>
                        <a:rPr kumimoji="1" lang="en-US" altLang="zh-TW" sz="2400" b="1" i="0" u="none" strike="noStrike" kern="900" cap="none" normalizeH="0" baseline="0" dirty="0">
                          <a:ln>
                            <a:noFill/>
                          </a:ln>
                          <a:solidFill>
                            <a:srgbClr val="FF0000"/>
                          </a:solidFill>
                          <a:effectLst/>
                          <a:latin typeface="+mj-lt"/>
                          <a:ea typeface="新細明體" panose="02020500000000000000" pitchFamily="18" charset="-120"/>
                        </a:rPr>
                        <a:t>| or </a:t>
                      </a:r>
                      <a:r>
                        <a:rPr kumimoji="1" lang="en-US" altLang="zh-TW" sz="3200" b="1" i="0" u="none" strike="noStrike" kern="900" cap="none" normalizeH="0" baseline="0" dirty="0">
                          <a:ln>
                            <a:noFill/>
                          </a:ln>
                          <a:solidFill>
                            <a:srgbClr val="FF0000"/>
                          </a:solidFill>
                          <a:effectLst/>
                          <a:latin typeface="+mj-lt"/>
                          <a:ea typeface="新細明體" panose="02020500000000000000" pitchFamily="18" charset="-120"/>
                        </a:rPr>
                        <a:t>+</a:t>
                      </a:r>
                      <a:endParaRPr kumimoji="1" lang="en-US" altLang="zh-TW" sz="2400" b="1" i="0" u="none" strike="noStrike" kern="900" cap="none" normalizeH="0" baseline="0" dirty="0">
                        <a:ln>
                          <a:noFill/>
                        </a:ln>
                        <a:solidFill>
                          <a:srgbClr val="FF0000"/>
                        </a:solidFill>
                        <a:effectLst/>
                        <a:latin typeface="+mj-lt"/>
                        <a:ea typeface="新細明體" panose="02020500000000000000" pitchFamily="18" charset="-120"/>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kumimoji="1" sz="26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lr>
                          <a:schemeClr val="accent2"/>
                        </a:buClr>
                        <a:buSzPct val="60000"/>
                        <a:buFont typeface="Wingdings" panose="05000000000000000000" pitchFamily="2" charset="2"/>
                        <a:defRPr kumimoji="1" sz="22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lr>
                          <a:schemeClr val="accent1"/>
                        </a:buClr>
                        <a:buSzPct val="65000"/>
                        <a:buFont typeface="Wingdings" panose="05000000000000000000" pitchFamily="2" charset="2"/>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ctr"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1" lang="en-US" altLang="zh-TW" sz="2400" b="0" i="0" u="none" strike="noStrike" kern="900" cap="none" normalizeH="0" baseline="0" dirty="0">
                          <a:ln>
                            <a:noFill/>
                          </a:ln>
                          <a:solidFill>
                            <a:schemeClr val="tx1"/>
                          </a:solidFill>
                          <a:effectLst/>
                          <a:latin typeface="+mj-lt"/>
                          <a:ea typeface="新細明體" panose="02020500000000000000" pitchFamily="18" charset="-120"/>
                        </a:rPr>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kumimoji="1" sz="26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lr>
                          <a:schemeClr val="accent2"/>
                        </a:buClr>
                        <a:buSzPct val="60000"/>
                        <a:buFont typeface="Wingdings" panose="05000000000000000000" pitchFamily="2" charset="2"/>
                        <a:defRPr kumimoji="1" sz="22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lr>
                          <a:schemeClr val="accent1"/>
                        </a:buClr>
                        <a:buSzPct val="65000"/>
                        <a:buFont typeface="Wingdings" panose="05000000000000000000" pitchFamily="2" charset="2"/>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lr>
                          <a:schemeClr val="accent2"/>
                        </a:buClr>
                        <a:buSzPct val="70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ctr"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1" lang="en-US" altLang="zh-TW" sz="2400" b="0" i="0" u="none" strike="noStrike" kern="900" cap="none" normalizeH="0" baseline="0" dirty="0">
                          <a:ln>
                            <a:noFill/>
                          </a:ln>
                          <a:solidFill>
                            <a:schemeClr val="tx1"/>
                          </a:solidFill>
                          <a:effectLst/>
                          <a:latin typeface="+mj-lt"/>
                          <a:ea typeface="新細明體" panose="02020500000000000000" pitchFamily="18" charset="-120"/>
                        </a:rPr>
                        <a:t>left</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51378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 examples</a:t>
            </a: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1735282" y="1091671"/>
                <a:ext cx="8856518" cy="5334000"/>
              </a:xfrm>
            </p:spPr>
            <p:txBody>
              <a:bodyPr>
                <a:normAutofit fontScale="92500" lnSpcReduction="10000"/>
              </a:bodyPr>
              <a:lstStyle/>
              <a:p>
                <a:pPr marL="457200" indent="-457200" defTabSz="465138">
                  <a:buFont typeface="+mj-lt"/>
                  <a:buAutoNum type="arabicPeriod"/>
                </a:pPr>
                <a:r>
                  <a:rPr lang="en-US" dirty="0"/>
                  <a:t>0 or 1</a:t>
                </a:r>
              </a:p>
              <a:p>
                <a:pPr marL="0" indent="0" defTabSz="465138">
                  <a:buNone/>
                </a:pPr>
                <a:r>
                  <a:rPr lang="en-US" dirty="0"/>
                  <a:t>	</a:t>
                </a:r>
              </a:p>
              <a:p>
                <a:pPr marL="457200" indent="-457200" defTabSz="465138">
                  <a:buFont typeface="+mj-lt"/>
                  <a:buAutoNum type="arabicPeriod" startAt="2"/>
                </a:pPr>
                <a:r>
                  <a:rPr lang="en-US" dirty="0"/>
                  <a:t>0 or 11 or 111</a:t>
                </a:r>
              </a:p>
              <a:p>
                <a:pPr marL="463550" indent="-457200" defTabSz="465138">
                  <a:buFont typeface="+mj-lt"/>
                  <a:buAutoNum type="arabicPeriod" startAt="2"/>
                </a:pPr>
                <a:endParaRPr lang="en-US" dirty="0"/>
              </a:p>
              <a:p>
                <a:pPr marL="463550" indent="-457200" defTabSz="465138">
                  <a:buFont typeface="+mj-lt"/>
                  <a:buAutoNum type="arabicPeriod" startAt="2"/>
                </a:pPr>
                <a:r>
                  <a:rPr lang="en-US" dirty="0"/>
                  <a:t>String having zero or more </a:t>
                </a:r>
                <a:r>
                  <a:rPr lang="en-US" i="1" dirty="0"/>
                  <a:t>a</a:t>
                </a:r>
                <a:r>
                  <a:rPr lang="en-US" dirty="0"/>
                  <a:t>.</a:t>
                </a:r>
              </a:p>
              <a:p>
                <a:pPr marL="457200" lvl="1" indent="0" defTabSz="465138">
                  <a:buNone/>
                </a:pPr>
                <a:endParaRPr lang="en-US" sz="2200" dirty="0"/>
              </a:p>
              <a:p>
                <a:pPr marL="463550" indent="-457200" defTabSz="465138">
                  <a:buFont typeface="+mj-lt"/>
                  <a:buAutoNum type="arabicPeriod" startAt="2"/>
                </a:pPr>
                <a:r>
                  <a:rPr lang="en-US" dirty="0"/>
                  <a:t>String having one or more </a:t>
                </a:r>
                <a:r>
                  <a:rPr lang="en-US" i="1" dirty="0"/>
                  <a:t>a</a:t>
                </a:r>
                <a:r>
                  <a:rPr lang="en-US" dirty="0"/>
                  <a:t>.</a:t>
                </a:r>
              </a:p>
              <a:p>
                <a:pPr marL="457200" lvl="1" indent="0" defTabSz="465138">
                  <a:buNone/>
                </a:pPr>
                <a:endParaRPr lang="en-US" sz="2200" dirty="0"/>
              </a:p>
              <a:p>
                <a:pPr marL="463550" indent="-457200" defTabSz="465138">
                  <a:buFont typeface="+mj-lt"/>
                  <a:buAutoNum type="arabicPeriod" startAt="2"/>
                </a:pPr>
                <a:r>
                  <a:rPr lang="en-US" dirty="0"/>
                  <a:t>Regular expression over </a:t>
                </a:r>
                <a14:m>
                  <m:oMath xmlns:m="http://schemas.openxmlformats.org/officeDocument/2006/math">
                    <m:r>
                      <m:rPr>
                        <m:sty m:val="p"/>
                      </m:rPr>
                      <a:rPr lang="el-GR" i="1">
                        <a:latin typeface="Cambria Math" panose="02040503050406030204" pitchFamily="18" charset="0"/>
                        <a:ea typeface="Cambria Math" panose="02040503050406030204" pitchFamily="18" charset="0"/>
                      </a:rPr>
                      <m:t>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r>
                      <a:rPr lang="en-US" i="1">
                        <a:latin typeface="Cambria Math" panose="02040503050406030204" pitchFamily="18" charset="0"/>
                        <a:ea typeface="Cambria Math" panose="02040503050406030204" pitchFamily="18" charset="0"/>
                      </a:rPr>
                      <m:t>}</m:t>
                    </m:r>
                  </m:oMath>
                </a14:m>
                <a:r>
                  <a:rPr lang="en-US" dirty="0"/>
                  <a:t> that represent all string of length 3.</a:t>
                </a:r>
              </a:p>
              <a:p>
                <a:pPr marL="457200" lvl="1" indent="0" algn="just" defTabSz="465138">
                  <a:buNone/>
                </a:pPr>
                <a:endParaRPr lang="en-US" sz="2200" dirty="0"/>
              </a:p>
              <a:p>
                <a:pPr marL="463550" indent="-457200" defTabSz="465138">
                  <a:buFont typeface="+mj-lt"/>
                  <a:buAutoNum type="arabicPeriod" startAt="2"/>
                </a:pPr>
                <a:r>
                  <a:rPr lang="en-US" dirty="0"/>
                  <a:t>All binary string.</a:t>
                </a:r>
                <a:endParaRPr lang="en-US" sz="2200" dirty="0"/>
              </a:p>
              <a:p>
                <a:pPr marL="6350" indent="0" defTabSz="465138">
                  <a:buNone/>
                </a:pPr>
                <a:r>
                  <a:rPr lang="en-US" sz="2200" dirty="0"/>
                  <a:t> </a:t>
                </a:r>
                <a:endParaRPr lang="en-US"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1735282" y="1091671"/>
                <a:ext cx="8856518" cy="5334000"/>
              </a:xfrm>
              <a:blipFill>
                <a:blip r:embed="rId2"/>
                <a:stretch>
                  <a:fillRect l="-964" t="-91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237232" y="1389133"/>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𝟎</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m:t>
                      </m:r>
                    </m:oMath>
                  </m:oMathPara>
                </a14:m>
                <a:endParaRPr lang="en-US" b="1" dirty="0">
                  <a:solidFill>
                    <a:schemeClr val="accent1">
                      <a:lumMod val="75000"/>
                    </a:schemeClr>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2237232" y="1389133"/>
                <a:ext cx="3200400" cy="608533"/>
              </a:xfrm>
              <a:prstGeom prst="rect">
                <a:avLst/>
              </a:prstGeom>
              <a:blipFill>
                <a:blip r:embed="rId3"/>
                <a:stretch>
                  <a:fillRect l="-38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237232" y="2345273"/>
                <a:ext cx="32004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𝟎</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𝟏𝟏𝟏</m:t>
                      </m:r>
                    </m:oMath>
                  </m:oMathPara>
                </a14:m>
                <a:endParaRPr lang="en-US" b="1" dirty="0">
                  <a:solidFill>
                    <a:schemeClr val="accent1">
                      <a:lumMod val="7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2237232" y="2345273"/>
                <a:ext cx="3200400" cy="457200"/>
              </a:xfrm>
              <a:prstGeom prst="rect">
                <a:avLst/>
              </a:prstGeom>
              <a:blipFill>
                <a:blip r:embed="rId4"/>
                <a:stretch>
                  <a:fillRect l="-38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237232" y="3109429"/>
                <a:ext cx="32004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ea typeface="Cambria Math" panose="02040503050406030204" pitchFamily="18" charset="0"/>
                        </a:rPr>
                        <m:t>𝜖</m:t>
                      </m:r>
                      <m:r>
                        <a:rPr lang="en-US" b="1" i="1" dirty="0">
                          <a:solidFill>
                            <a:schemeClr val="accent1">
                              <a:lumMod val="75000"/>
                            </a:schemeClr>
                          </a:solidFill>
                          <a:latin typeface="Cambria Math" panose="02040503050406030204" pitchFamily="18" charset="0"/>
                          <a:ea typeface="Cambria Math" panose="02040503050406030204" pitchFamily="18" charset="0"/>
                        </a:rPr>
                        <m:t>,</m:t>
                      </m:r>
                      <m:r>
                        <a:rPr lang="en-US" b="1" i="1" dirty="0">
                          <a:solidFill>
                            <a:schemeClr val="accent1">
                              <a:lumMod val="75000"/>
                            </a:schemeClr>
                          </a:solidFill>
                          <a:latin typeface="Cambria Math" panose="02040503050406030204" pitchFamily="18" charset="0"/>
                          <a:ea typeface="Cambria Math" panose="02040503050406030204" pitchFamily="18" charset="0"/>
                        </a:rPr>
                        <m:t>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𝒂𝒂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𝒂𝒂𝒂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𝒂𝒂𝒂𝒂</m:t>
                      </m:r>
                      <m:r>
                        <a:rPr lang="en-US" b="1" i="1" dirty="0">
                          <a:solidFill>
                            <a:schemeClr val="accent1">
                              <a:lumMod val="75000"/>
                            </a:schemeClr>
                          </a:solidFill>
                          <a:latin typeface="Cambria Math" panose="02040503050406030204" pitchFamily="18" charset="0"/>
                        </a:rPr>
                        <m:t>…..</m:t>
                      </m:r>
                    </m:oMath>
                  </m:oMathPara>
                </a14:m>
                <a:endParaRPr lang="en-US" b="1" dirty="0">
                  <a:solidFill>
                    <a:schemeClr val="accent1">
                      <a:lumMod val="75000"/>
                    </a:schemeClr>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2237232" y="3109429"/>
                <a:ext cx="3200400" cy="457200"/>
              </a:xfrm>
              <a:prstGeom prst="rect">
                <a:avLst/>
              </a:prstGeom>
              <a:blipFill>
                <a:blip r:embed="rId5"/>
                <a:stretch>
                  <a:fillRect l="-381" r="-4762" b="-1333"/>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237232" y="3909126"/>
                <a:ext cx="32004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ea typeface="Cambria Math" panose="02040503050406030204" pitchFamily="18" charset="0"/>
                        </a:rPr>
                        <m:t>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𝒂𝒂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𝒂𝒂𝒂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𝒂𝒂𝒂𝒂</m:t>
                      </m:r>
                      <m:r>
                        <a:rPr lang="en-US" b="1" i="1" dirty="0">
                          <a:solidFill>
                            <a:schemeClr val="accent1">
                              <a:lumMod val="75000"/>
                            </a:schemeClr>
                          </a:solidFill>
                          <a:latin typeface="Cambria Math" panose="02040503050406030204" pitchFamily="18" charset="0"/>
                        </a:rPr>
                        <m:t>…..</m:t>
                      </m:r>
                    </m:oMath>
                  </m:oMathPara>
                </a14:m>
                <a:endParaRPr lang="en-US" b="1" dirty="0">
                  <a:solidFill>
                    <a:schemeClr val="accent1">
                      <a:lumMod val="7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2237232" y="3909126"/>
                <a:ext cx="3200400" cy="457200"/>
              </a:xfrm>
              <a:prstGeom prst="rect">
                <a:avLst/>
              </a:prstGeom>
              <a:blipFill>
                <a:blip r:embed="rId6"/>
                <a:stretch>
                  <a:fillRect l="-381" b="-1333"/>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237232" y="5122033"/>
                <a:ext cx="32004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𝒂𝒃𝒄</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𝒃𝒄𝒂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𝒃𝒃𝒃</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𝒄𝒂𝒃</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𝒂𝒃𝒂</m:t>
                      </m:r>
                      <m:r>
                        <a:rPr lang="en-US" b="1" i="1" dirty="0">
                          <a:solidFill>
                            <a:schemeClr val="accent1">
                              <a:lumMod val="75000"/>
                            </a:schemeClr>
                          </a:solidFill>
                          <a:latin typeface="Cambria Math" panose="02040503050406030204" pitchFamily="18" charset="0"/>
                        </a:rPr>
                        <m:t>….</m:t>
                      </m:r>
                    </m:oMath>
                  </m:oMathPara>
                </a14:m>
                <a:endParaRPr lang="en-US" b="1" dirty="0">
                  <a:solidFill>
                    <a:schemeClr val="accent1">
                      <a:lumMod val="75000"/>
                    </a:schemeClr>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2237232" y="5122033"/>
                <a:ext cx="3200400" cy="457200"/>
              </a:xfrm>
              <a:prstGeom prst="rect">
                <a:avLst/>
              </a:prstGeom>
              <a:blipFill>
                <a:blip r:embed="rId7"/>
                <a:stretch>
                  <a:fillRect l="-381" r="-16000" b="-1333"/>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237232" y="5850770"/>
                <a:ext cx="32004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𝟎</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𝟏𝟎𝟏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𝟏𝟎𝟏𝟎𝟏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𝟏𝟏𝟏𝟏</m:t>
                      </m:r>
                      <m:r>
                        <a:rPr lang="en-US" b="1" i="1" dirty="0">
                          <a:solidFill>
                            <a:schemeClr val="accent1">
                              <a:lumMod val="75000"/>
                            </a:schemeClr>
                          </a:solidFill>
                          <a:latin typeface="Cambria Math" panose="02040503050406030204" pitchFamily="18" charset="0"/>
                        </a:rPr>
                        <m:t>…</m:t>
                      </m:r>
                    </m:oMath>
                  </m:oMathPara>
                </a14:m>
                <a:endParaRPr lang="en-US" b="1" dirty="0">
                  <a:solidFill>
                    <a:schemeClr val="accent1">
                      <a:lumMod val="75000"/>
                    </a:schemeClr>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2237232" y="5850770"/>
                <a:ext cx="3200400" cy="457200"/>
              </a:xfrm>
              <a:prstGeom prst="rect">
                <a:avLst/>
              </a:prstGeom>
              <a:blipFill>
                <a:blip r:embed="rId8"/>
                <a:stretch>
                  <a:fillRect l="-381" r="-15810"/>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5578892" y="2269608"/>
                <a:ext cx="4022307"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 </m:t>
                    </m:r>
                    <m:d>
                      <m:dPr>
                        <m:begChr m:val="|"/>
                        <m:endChr m:val="|"/>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𝟏𝟏</m:t>
                        </m:r>
                        <m:r>
                          <a:rPr lang="en-US" b="1" i="1">
                            <a:solidFill>
                              <a:srgbClr val="C00000"/>
                            </a:solidFill>
                            <a:latin typeface="Cambria Math" panose="02040503050406030204" pitchFamily="18" charset="0"/>
                          </a:rPr>
                          <m:t> </m:t>
                        </m:r>
                      </m:e>
                    </m:d>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𝟏𝟏𝟏</m:t>
                    </m:r>
                  </m:oMath>
                </a14:m>
                <a:r>
                  <a:rPr lang="en-US" b="1" dirty="0">
                    <a:solidFill>
                      <a:srgbClr val="C00000"/>
                    </a:solidFill>
                  </a:rPr>
                  <a:t> </a:t>
                </a:r>
                <a:r>
                  <a:rPr lang="en-US" b="1" dirty="0">
                    <a:solidFill>
                      <a:srgbClr val="C00000"/>
                    </a:solidFill>
                    <a:latin typeface="Cambria Math" panose="02040503050406030204" pitchFamily="18" charset="0"/>
                  </a:rPr>
                  <a:t>or  ( 0 + 11 + 111)</a:t>
                </a:r>
              </a:p>
            </p:txBody>
          </p:sp>
        </mc:Choice>
        <mc:Fallback>
          <p:sp>
            <p:nvSpPr>
              <p:cNvPr id="10" name="Rectangle 9"/>
              <p:cNvSpPr>
                <a:spLocks noRot="1" noChangeAspect="1" noMove="1" noResize="1" noEditPoints="1" noAdjustHandles="1" noChangeArrowheads="1" noChangeShapeType="1" noTextEdit="1"/>
              </p:cNvSpPr>
              <p:nvPr/>
            </p:nvSpPr>
            <p:spPr>
              <a:xfrm>
                <a:off x="5578892" y="2269608"/>
                <a:ext cx="4022307" cy="608533"/>
              </a:xfrm>
              <a:prstGeom prst="rect">
                <a:avLst/>
              </a:prstGeom>
              <a:blipFill>
                <a:blip r:embed="rId9"/>
                <a:stretch>
                  <a:fillRect r="-3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226781" y="1389133"/>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smtClean="0">
                          <a:solidFill>
                            <a:srgbClr val="C00000"/>
                          </a:solidFill>
                          <a:latin typeface="Cambria Math" panose="02040503050406030204" pitchFamily="18" charset="0"/>
                        </a:rPr>
                        <m:t>𝑹</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𝑬</m:t>
                      </m:r>
                      <m:r>
                        <a:rPr lang="en-US" b="1" i="1" smtClean="0">
                          <a:solidFill>
                            <a:srgbClr val="C00000"/>
                          </a:solidFill>
                          <a:latin typeface="Cambria Math" panose="02040503050406030204" pitchFamily="18" charset="0"/>
                        </a:rPr>
                        <m:t>. =</m:t>
                      </m:r>
                      <m:r>
                        <a:rPr lang="en-US" b="1" i="1" smtClean="0">
                          <a:solidFill>
                            <a:srgbClr val="C00000"/>
                          </a:solidFill>
                          <a:latin typeface="Cambria Math" panose="02040503050406030204" pitchFamily="18" charset="0"/>
                        </a:rPr>
                        <m:t>𝟎</m:t>
                      </m:r>
                      <m:r>
                        <a:rPr lang="en-US" b="1" i="1" smtClean="0">
                          <a:solidFill>
                            <a:srgbClr val="C00000"/>
                          </a:solidFill>
                          <a:latin typeface="Cambria Math" panose="02040503050406030204" pitchFamily="18" charset="0"/>
                        </a:rPr>
                        <m:t> | </m:t>
                      </m:r>
                      <m:r>
                        <a:rPr lang="en-US" b="1" i="1" smtClean="0">
                          <a:solidFill>
                            <a:srgbClr val="C00000"/>
                          </a:solidFill>
                          <a:latin typeface="Cambria Math" panose="02040503050406030204" pitchFamily="18" charset="0"/>
                        </a:rPr>
                        <m:t>𝟏</m:t>
                      </m:r>
                      <m:r>
                        <a:rPr lang="en-IN" b="1" i="1" smtClean="0">
                          <a:solidFill>
                            <a:srgbClr val="C00000"/>
                          </a:solidFill>
                          <a:latin typeface="Cambria Math" panose="02040503050406030204" pitchFamily="18" charset="0"/>
                        </a:rPr>
                        <m:t> </m:t>
                      </m:r>
                      <m:r>
                        <a:rPr lang="en-IN" b="1" i="1" smtClean="0">
                          <a:solidFill>
                            <a:srgbClr val="C00000"/>
                          </a:solidFill>
                          <a:latin typeface="Cambria Math" panose="02040503050406030204" pitchFamily="18" charset="0"/>
                        </a:rPr>
                        <m:t>𝒐𝒓</m:t>
                      </m:r>
                      <m:r>
                        <a:rPr lang="en-IN" b="1" i="1" smtClean="0">
                          <a:solidFill>
                            <a:srgbClr val="C00000"/>
                          </a:solidFill>
                          <a:latin typeface="Cambria Math" panose="02040503050406030204" pitchFamily="18" charset="0"/>
                        </a:rPr>
                        <m:t> (</m:t>
                      </m:r>
                      <m:r>
                        <a:rPr lang="en-IN" b="1" i="1" smtClean="0">
                          <a:solidFill>
                            <a:srgbClr val="C00000"/>
                          </a:solidFill>
                          <a:latin typeface="Cambria Math" panose="02040503050406030204" pitchFamily="18" charset="0"/>
                        </a:rPr>
                        <m:t>𝟎</m:t>
                      </m:r>
                      <m:r>
                        <a:rPr lang="en-IN" b="1" i="1" smtClean="0">
                          <a:solidFill>
                            <a:srgbClr val="C00000"/>
                          </a:solidFill>
                          <a:latin typeface="Cambria Math" panose="02040503050406030204" pitchFamily="18" charset="0"/>
                        </a:rPr>
                        <m:t>+</m:t>
                      </m:r>
                      <m:r>
                        <a:rPr lang="en-IN" b="1" i="1" smtClean="0">
                          <a:solidFill>
                            <a:srgbClr val="C00000"/>
                          </a:solidFill>
                          <a:latin typeface="Cambria Math" panose="02040503050406030204" pitchFamily="18" charset="0"/>
                        </a:rPr>
                        <m:t>𝟏</m:t>
                      </m:r>
                      <m:r>
                        <a:rPr lang="en-IN" b="1" i="1" smtClean="0">
                          <a:solidFill>
                            <a:srgbClr val="C00000"/>
                          </a:solidFill>
                          <a:latin typeface="Cambria Math" panose="02040503050406030204" pitchFamily="18" charset="0"/>
                        </a:rPr>
                        <m:t>)</m:t>
                      </m:r>
                    </m:oMath>
                  </m:oMathPara>
                </a14:m>
                <a:endParaRPr lang="en-US" b="1" dirty="0">
                  <a:solidFill>
                    <a:srgbClr val="C00000"/>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5226781" y="1389133"/>
                <a:ext cx="3200400" cy="608533"/>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128950" y="3033764"/>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r>
                        <a:rPr lang="en-US" b="1" i="1" baseline="30000">
                          <a:solidFill>
                            <a:srgbClr val="C00000"/>
                          </a:solidFill>
                          <a:latin typeface="Cambria Math" panose="02040503050406030204" pitchFamily="18" charset="0"/>
                        </a:rPr>
                        <m:t>∗</m:t>
                      </m:r>
                    </m:oMath>
                  </m:oMathPara>
                </a14:m>
                <a:endParaRPr lang="en-US" b="1" baseline="30000" dirty="0">
                  <a:solidFill>
                    <a:srgbClr val="C00000"/>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5128950" y="3033764"/>
                <a:ext cx="3200400" cy="608533"/>
              </a:xfrm>
              <a:prstGeom prst="rect">
                <a:avLst/>
              </a:prstGeom>
              <a:blipFill>
                <a:blip r:embed="rId11"/>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145575" y="3833461"/>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r>
                        <a:rPr lang="en-US" b="1" i="1" baseline="30000">
                          <a:solidFill>
                            <a:srgbClr val="C00000"/>
                          </a:solidFill>
                          <a:latin typeface="Cambria Math" panose="02040503050406030204" pitchFamily="18" charset="0"/>
                        </a:rPr>
                        <m:t>+</m:t>
                      </m:r>
                    </m:oMath>
                  </m:oMathPara>
                </a14:m>
                <a:endParaRPr lang="en-US" b="1" baseline="30000" dirty="0">
                  <a:solidFill>
                    <a:srgbClr val="C0000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5145575" y="3833461"/>
                <a:ext cx="3200400" cy="608533"/>
              </a:xfrm>
              <a:prstGeom prst="rect">
                <a:avLst/>
              </a:prstGeom>
              <a:blipFill>
                <a:blip r:embed="rId1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145875" y="5046368"/>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d>
                        <m:dPr>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𝒂</m:t>
                          </m:r>
                          <m:d>
                            <m:dPr>
                              <m:begChr m:val="|"/>
                              <m:endChr m:val="|"/>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𝒃</m:t>
                              </m:r>
                            </m:e>
                          </m:d>
                          <m:r>
                            <a:rPr lang="en-US" b="1" i="1">
                              <a:solidFill>
                                <a:srgbClr val="C00000"/>
                              </a:solidFill>
                              <a:latin typeface="Cambria Math" panose="02040503050406030204" pitchFamily="18" charset="0"/>
                            </a:rPr>
                            <m:t>𝒄</m:t>
                          </m:r>
                        </m:e>
                      </m:d>
                      <m:r>
                        <a:rPr lang="en-US" b="1" i="1">
                          <a:solidFill>
                            <a:srgbClr val="C00000"/>
                          </a:solidFill>
                          <a:latin typeface="Cambria Math" panose="02040503050406030204" pitchFamily="18" charset="0"/>
                        </a:rPr>
                        <m:t> </m:t>
                      </m:r>
                      <m:d>
                        <m:dPr>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𝒂</m:t>
                          </m:r>
                          <m:d>
                            <m:dPr>
                              <m:begChr m:val="|"/>
                              <m:endChr m:val="|"/>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𝒃</m:t>
                              </m:r>
                            </m:e>
                          </m:d>
                          <m:r>
                            <a:rPr lang="en-US" b="1" i="1">
                              <a:solidFill>
                                <a:srgbClr val="C00000"/>
                              </a:solidFill>
                              <a:latin typeface="Cambria Math" panose="02040503050406030204" pitchFamily="18" charset="0"/>
                            </a:rPr>
                            <m:t>𝒄</m:t>
                          </m:r>
                        </m:e>
                      </m:d>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d>
                        <m:dPr>
                          <m:begChr m:val="|"/>
                          <m:endChr m:val="|"/>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𝒃</m:t>
                          </m:r>
                        </m:e>
                      </m:d>
                      <m:r>
                        <a:rPr lang="en-US" b="1" i="1">
                          <a:solidFill>
                            <a:srgbClr val="C00000"/>
                          </a:solidFill>
                          <a:latin typeface="Cambria Math" panose="02040503050406030204" pitchFamily="18" charset="0"/>
                        </a:rPr>
                        <m:t>𝒄</m:t>
                      </m:r>
                      <m:r>
                        <a:rPr lang="en-US" b="1" i="1">
                          <a:solidFill>
                            <a:srgbClr val="C00000"/>
                          </a:solidFill>
                          <a:latin typeface="Cambria Math" panose="02040503050406030204" pitchFamily="18" charset="0"/>
                        </a:rPr>
                        <m:t>)</m:t>
                      </m:r>
                    </m:oMath>
                  </m:oMathPara>
                </a14:m>
                <a:endParaRPr lang="en-US" b="1" dirty="0">
                  <a:solidFill>
                    <a:srgbClr val="C00000"/>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6145875" y="5046368"/>
                <a:ext cx="3200400" cy="608533"/>
              </a:xfrm>
              <a:prstGeom prst="rect">
                <a:avLst/>
              </a:prstGeom>
              <a:blipFill>
                <a:blip r:embed="rId13"/>
                <a:stretch>
                  <a:fillRect r="-57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403323" y="5775105"/>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oMath>
                  </m:oMathPara>
                </a14:m>
                <a:endParaRPr lang="en-US" b="1" baseline="30000" dirty="0">
                  <a:solidFill>
                    <a:srgbClr val="C00000"/>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5403323" y="5775105"/>
                <a:ext cx="3200400" cy="608533"/>
              </a:xfrm>
              <a:prstGeom prst="rect">
                <a:avLst/>
              </a:prstGeom>
              <a:blipFill>
                <a:blip r:embed="rId1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336810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fade">
                                      <p:cBhvr>
                                        <p:cTn id="37" dur="500"/>
                                        <p:tgtEl>
                                          <p:spTgt spid="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6" end="6"/>
                                            </p:txEl>
                                          </p:spTgt>
                                        </p:tgtEl>
                                        <p:attrNameLst>
                                          <p:attrName>style.visibility</p:attrName>
                                        </p:attrNameLst>
                                      </p:cBhvr>
                                      <p:to>
                                        <p:strVal val="visible"/>
                                      </p:to>
                                    </p:set>
                                    <p:animEffect transition="in" filter="fade">
                                      <p:cBhvr>
                                        <p:cTn id="52" dur="500"/>
                                        <p:tgtEl>
                                          <p:spTgt spid="4">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
                                            <p:txEl>
                                              <p:pRg st="8" end="8"/>
                                            </p:txEl>
                                          </p:spTgt>
                                        </p:tgtEl>
                                        <p:attrNameLst>
                                          <p:attrName>style.visibility</p:attrName>
                                        </p:attrNameLst>
                                      </p:cBhvr>
                                      <p:to>
                                        <p:strVal val="visible"/>
                                      </p:to>
                                    </p:set>
                                    <p:animEffect transition="in" filter="fade">
                                      <p:cBhvr>
                                        <p:cTn id="67" dur="500"/>
                                        <p:tgtEl>
                                          <p:spTgt spid="4">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wipe(left)">
                                      <p:cBhvr>
                                        <p:cTn id="72" dur="500"/>
                                        <p:tgtEl>
                                          <p:spTgt spid="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wipe(left)">
                                      <p:cBhvr>
                                        <p:cTn id="77" dur="500"/>
                                        <p:tgtEl>
                                          <p:spTgt spid="1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
                                            <p:txEl>
                                              <p:pRg st="10" end="10"/>
                                            </p:txEl>
                                          </p:spTgt>
                                        </p:tgtEl>
                                        <p:attrNameLst>
                                          <p:attrName>style.visibility</p:attrName>
                                        </p:attrNameLst>
                                      </p:cBhvr>
                                      <p:to>
                                        <p:strVal val="visible"/>
                                      </p:to>
                                    </p:set>
                                    <p:animEffect transition="in" filter="fade">
                                      <p:cBhvr>
                                        <p:cTn id="82" dur="500"/>
                                        <p:tgtEl>
                                          <p:spTgt spid="4">
                                            <p:txEl>
                                              <p:pRg st="10" end="1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wipe(left)">
                                      <p:cBhvr>
                                        <p:cTn id="87" dur="500"/>
                                        <p:tgtEl>
                                          <p:spTgt spid="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wipe(left)">
                                      <p:cBhvr>
                                        <p:cTn id="9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p:bldP spid="5" grpId="0"/>
      <p:bldP spid="6" grpId="0"/>
      <p:bldP spid="7" grpId="0"/>
      <p:bldP spid="8" grpId="0"/>
      <p:bldP spid="9" grpId="0"/>
      <p:bldP spid="10" grpId="0"/>
      <p:bldP spid="11" grpId="0"/>
      <p:bldP spid="12" grpId="0"/>
      <p:bldP spid="13" grpId="0"/>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 examples</a:t>
            </a:r>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startAt="7"/>
            </a:pPr>
            <a:r>
              <a:rPr lang="en-US" dirty="0"/>
              <a:t>0 or more occurrence of either a or b or both</a:t>
            </a:r>
          </a:p>
          <a:p>
            <a:pPr marL="0" indent="0">
              <a:buNone/>
            </a:pPr>
            <a:endParaRPr lang="en-US" dirty="0"/>
          </a:p>
          <a:p>
            <a:pPr marL="457200" indent="-457200">
              <a:buFont typeface="+mj-lt"/>
              <a:buAutoNum type="arabicPeriod" startAt="8"/>
            </a:pPr>
            <a:r>
              <a:rPr lang="en-US" dirty="0"/>
              <a:t>1 or more occurrence of either a or b or both</a:t>
            </a:r>
          </a:p>
          <a:p>
            <a:pPr marL="463550" lvl="1" indent="0">
              <a:buNone/>
            </a:pPr>
            <a:endParaRPr lang="en-US" sz="2400" dirty="0"/>
          </a:p>
          <a:p>
            <a:pPr marL="463550" indent="-457200">
              <a:buFont typeface="+mj-lt"/>
              <a:buAutoNum type="arabicPeriod" startAt="9"/>
            </a:pPr>
            <a:r>
              <a:rPr lang="en-US" dirty="0"/>
              <a:t>Binary no. ends with 0</a:t>
            </a:r>
          </a:p>
          <a:p>
            <a:pPr marL="406400" lvl="1" indent="0">
              <a:buNone/>
            </a:pPr>
            <a:endParaRPr lang="en-US" sz="2400" dirty="0"/>
          </a:p>
          <a:p>
            <a:pPr marL="463550" indent="-457200">
              <a:buFont typeface="+mj-lt"/>
              <a:buAutoNum type="arabicPeriod" startAt="10"/>
            </a:pPr>
            <a:r>
              <a:rPr lang="en-US" dirty="0"/>
              <a:t>Binary no. ends with 1</a:t>
            </a:r>
          </a:p>
          <a:p>
            <a:pPr marL="6350" indent="0">
              <a:buNone/>
            </a:pPr>
            <a:endParaRPr lang="en-US" dirty="0"/>
          </a:p>
          <a:p>
            <a:pPr marL="463550" indent="-457200">
              <a:buFont typeface="+mj-lt"/>
              <a:buAutoNum type="arabicPeriod" startAt="11"/>
            </a:pPr>
            <a:r>
              <a:rPr lang="en-US" dirty="0"/>
              <a:t>Binary no. starts and ends with 1</a:t>
            </a:r>
          </a:p>
          <a:p>
            <a:pPr marL="463550" lvl="1" indent="0">
              <a:buNone/>
            </a:pPr>
            <a:endParaRPr lang="en-US" sz="2400" dirty="0"/>
          </a:p>
          <a:p>
            <a:pPr marL="463550" indent="-457200">
              <a:buFont typeface="+mj-lt"/>
              <a:buAutoNum type="arabicPeriod" startAt="12"/>
            </a:pPr>
            <a:r>
              <a:rPr lang="en-IN" dirty="0"/>
              <a:t>String starts and ends with same character</a:t>
            </a:r>
          </a:p>
          <a:p>
            <a:pPr marL="6350" indent="0">
              <a:buNone/>
            </a:pPr>
            <a:r>
              <a:rPr lang="en-IN" dirty="0"/>
              <a:t> </a:t>
            </a:r>
          </a:p>
        </p:txBody>
      </p:sp>
      <mc:AlternateContent xmlns:mc="http://schemas.openxmlformats.org/markup-compatibility/2006" xmlns:a14="http://schemas.microsoft.com/office/drawing/2010/main">
        <mc:Choice Requires="a14">
          <p:sp>
            <p:nvSpPr>
              <p:cNvPr id="4" name="Rectangle 3"/>
              <p:cNvSpPr/>
              <p:nvPr/>
            </p:nvSpPr>
            <p:spPr>
              <a:xfrm>
                <a:off x="2237233" y="1319223"/>
                <a:ext cx="3143873"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ea typeface="Cambria Math" panose="02040503050406030204" pitchFamily="18" charset="0"/>
                        </a:rPr>
                        <m:t>𝜖</m:t>
                      </m:r>
                      <m:r>
                        <a:rPr lang="en-US" b="1" i="1" dirty="0">
                          <a:solidFill>
                            <a:schemeClr val="accent1">
                              <a:lumMod val="75000"/>
                            </a:schemeClr>
                          </a:solidFill>
                          <a:latin typeface="Cambria Math" panose="02040503050406030204" pitchFamily="18" charset="0"/>
                          <a:ea typeface="Cambria Math" panose="02040503050406030204" pitchFamily="18" charset="0"/>
                        </a:rPr>
                        <m:t>,</m:t>
                      </m:r>
                      <m:r>
                        <a:rPr lang="en-US" b="1" i="1" dirty="0">
                          <a:solidFill>
                            <a:schemeClr val="accent1">
                              <a:lumMod val="75000"/>
                            </a:schemeClr>
                          </a:solidFill>
                          <a:latin typeface="Cambria Math" panose="02040503050406030204" pitchFamily="18" charset="0"/>
                          <a:ea typeface="Cambria Math" panose="02040503050406030204" pitchFamily="18" charset="0"/>
                        </a:rPr>
                        <m:t>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𝒂𝒂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𝒂𝒃𝒂𝒃</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𝒃𝒂𝒃</m:t>
                      </m:r>
                      <m:r>
                        <a:rPr lang="en-US" b="1" i="1" dirty="0">
                          <a:solidFill>
                            <a:schemeClr val="accent1">
                              <a:lumMod val="75000"/>
                            </a:schemeClr>
                          </a:solidFill>
                          <a:latin typeface="Cambria Math" panose="02040503050406030204" pitchFamily="18" charset="0"/>
                        </a:rPr>
                        <m:t>…</m:t>
                      </m:r>
                    </m:oMath>
                  </m:oMathPara>
                </a14:m>
                <a:endParaRPr lang="en-US" b="1" dirty="0">
                  <a:solidFill>
                    <a:schemeClr val="accent1">
                      <a:lumMod val="75000"/>
                    </a:schemeClr>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237233" y="1319223"/>
                <a:ext cx="3143873" cy="608533"/>
              </a:xfrm>
              <a:prstGeom prst="rect">
                <a:avLst/>
              </a:prstGeom>
              <a:blipFill>
                <a:blip r:embed="rId2"/>
                <a:stretch>
                  <a:fillRect l="-388"/>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237232" y="2172471"/>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ea typeface="Cambria Math" panose="02040503050406030204" pitchFamily="18" charset="0"/>
                        </a:rPr>
                        <m:t>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𝒂𝒂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𝒂𝒃𝒂𝒃</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𝒃𝒂𝒃</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𝒃𝒃𝒃𝒂𝒂𝒂</m:t>
                      </m:r>
                      <m:r>
                        <a:rPr lang="en-US" b="1" i="1" dirty="0">
                          <a:solidFill>
                            <a:schemeClr val="accent1">
                              <a:lumMod val="75000"/>
                            </a:schemeClr>
                          </a:solidFill>
                          <a:latin typeface="Cambria Math" panose="02040503050406030204" pitchFamily="18" charset="0"/>
                        </a:rPr>
                        <m:t>…</m:t>
                      </m:r>
                    </m:oMath>
                  </m:oMathPara>
                </a14:m>
                <a:endParaRPr lang="en-US" b="1" dirty="0">
                  <a:solidFill>
                    <a:schemeClr val="accent1">
                      <a:lumMod val="75000"/>
                    </a:schemeClr>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2237232" y="2172471"/>
                <a:ext cx="3200400" cy="608533"/>
              </a:xfrm>
              <a:prstGeom prst="rect">
                <a:avLst/>
              </a:prstGeom>
              <a:blipFill>
                <a:blip r:embed="rId3"/>
                <a:stretch>
                  <a:fillRect l="-381" r="-2019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237232" y="3013977"/>
                <a:ext cx="32004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𝟎</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𝟏𝟎</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𝟏𝟎𝟎</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𝟏𝟎𝟏𝟎</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𝟏𝟏𝟏𝟏𝟎</m:t>
                      </m:r>
                      <m:r>
                        <a:rPr lang="en-US" b="1" i="1" dirty="0">
                          <a:solidFill>
                            <a:schemeClr val="accent1">
                              <a:lumMod val="75000"/>
                            </a:schemeClr>
                          </a:solidFill>
                          <a:latin typeface="Cambria Math" panose="02040503050406030204" pitchFamily="18" charset="0"/>
                        </a:rPr>
                        <m:t>…</m:t>
                      </m:r>
                    </m:oMath>
                  </m:oMathPara>
                </a14:m>
                <a:endParaRPr lang="en-US" b="1" dirty="0">
                  <a:solidFill>
                    <a:schemeClr val="accent1">
                      <a:lumMod val="7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2237232" y="3013977"/>
                <a:ext cx="3200400" cy="457200"/>
              </a:xfrm>
              <a:prstGeom prst="rect">
                <a:avLst/>
              </a:prstGeom>
              <a:blipFill>
                <a:blip r:embed="rId4"/>
                <a:stretch>
                  <a:fillRect l="-381" r="-15810" b="-1333"/>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237232" y="3867587"/>
                <a:ext cx="32004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𝟏𝟎𝟏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𝟏𝟎𝟎𝟏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𝟏𝟎𝟏𝟎𝟏</m:t>
                      </m:r>
                      <m:r>
                        <a:rPr lang="en-US" b="1" i="1" dirty="0">
                          <a:solidFill>
                            <a:schemeClr val="accent1">
                              <a:lumMod val="75000"/>
                            </a:schemeClr>
                          </a:solidFill>
                          <a:latin typeface="Cambria Math" panose="02040503050406030204" pitchFamily="18" charset="0"/>
                        </a:rPr>
                        <m:t>, …</m:t>
                      </m:r>
                    </m:oMath>
                  </m:oMathPara>
                </a14:m>
                <a:endParaRPr lang="en-US" b="1" dirty="0">
                  <a:solidFill>
                    <a:schemeClr val="accent1">
                      <a:lumMod val="75000"/>
                    </a:schemeClr>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2237232" y="3867587"/>
                <a:ext cx="3200400" cy="457200"/>
              </a:xfrm>
              <a:prstGeom prst="rect">
                <a:avLst/>
              </a:prstGeom>
              <a:blipFill>
                <a:blip r:embed="rId5"/>
                <a:stretch>
                  <a:fillRect l="-381" r="-4571" b="-1333"/>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237232" y="4729097"/>
                <a:ext cx="32004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𝟏𝟎𝟏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𝟏𝟎𝟎𝟏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𝟏𝟎𝟏𝟎𝟏</m:t>
                      </m:r>
                      <m:r>
                        <a:rPr lang="en-US" b="1" i="1" dirty="0">
                          <a:solidFill>
                            <a:schemeClr val="accent1">
                              <a:lumMod val="75000"/>
                            </a:schemeClr>
                          </a:solidFill>
                          <a:latin typeface="Cambria Math" panose="02040503050406030204" pitchFamily="18" charset="0"/>
                        </a:rPr>
                        <m:t>, …</m:t>
                      </m:r>
                    </m:oMath>
                  </m:oMathPara>
                </a14:m>
                <a:endParaRPr lang="en-US" b="1" dirty="0">
                  <a:solidFill>
                    <a:schemeClr val="accent1">
                      <a:lumMod val="75000"/>
                    </a:schemeClr>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2237232" y="4729097"/>
                <a:ext cx="3200400" cy="457200"/>
              </a:xfrm>
              <a:prstGeom prst="rect">
                <a:avLst/>
              </a:prstGeom>
              <a:blipFill>
                <a:blip r:embed="rId6"/>
                <a:stretch>
                  <a:fillRect l="-381" r="-1028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237232" y="5551795"/>
                <a:ext cx="32004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𝟎𝟎</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𝟏𝟎𝟏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𝒂𝒃𝒂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𝒃𝒂𝒂𝒃</m:t>
                      </m:r>
                      <m:r>
                        <a:rPr lang="en-US" b="1" i="1" dirty="0">
                          <a:solidFill>
                            <a:schemeClr val="accent1">
                              <a:lumMod val="75000"/>
                            </a:schemeClr>
                          </a:solidFill>
                          <a:latin typeface="Cambria Math" panose="02040503050406030204" pitchFamily="18" charset="0"/>
                        </a:rPr>
                        <m:t>…</m:t>
                      </m:r>
                    </m:oMath>
                  </m:oMathPara>
                </a14:m>
                <a:endParaRPr lang="en-US" b="1" dirty="0">
                  <a:solidFill>
                    <a:schemeClr val="accent1">
                      <a:lumMod val="7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237232" y="5551795"/>
                <a:ext cx="3200400" cy="457200"/>
              </a:xfrm>
              <a:prstGeom prst="rect">
                <a:avLst/>
              </a:prstGeom>
              <a:blipFill>
                <a:blip r:embed="rId7"/>
                <a:stretch>
                  <a:fillRect l="-38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6143810" y="1319223"/>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m:t>
                      </m:r>
                    </m:oMath>
                  </m:oMathPara>
                </a14:m>
                <a:endParaRPr lang="en-US" b="1" baseline="30000" dirty="0">
                  <a:solidFill>
                    <a:srgbClr val="C0000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6143810" y="1319223"/>
                <a:ext cx="3200400" cy="608533"/>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143810" y="2172471"/>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m:t>
                      </m:r>
                    </m:oMath>
                  </m:oMathPara>
                </a14:m>
                <a:endParaRPr lang="en-US" b="1" baseline="30000" dirty="0">
                  <a:solidFill>
                    <a:srgbClr val="C00000"/>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6143810" y="2172471"/>
                <a:ext cx="3200400" cy="608533"/>
              </a:xfrm>
              <a:prstGeom prst="rect">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6143810" y="3791922"/>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oMath>
                  </m:oMathPara>
                </a14:m>
                <a:endParaRPr lang="en-US" b="1" baseline="30000" dirty="0">
                  <a:solidFill>
                    <a:srgbClr val="C00000"/>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6143810" y="3791922"/>
                <a:ext cx="3200400" cy="608533"/>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147241" y="2938312"/>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oMath>
                </a14:m>
                <a:r>
                  <a:rPr lang="en-US" b="1" dirty="0">
                    <a:solidFill>
                      <a:srgbClr val="C00000"/>
                    </a:solidFill>
                  </a:rPr>
                  <a:t> </a:t>
                </a:r>
                <a14:m>
                  <m:oMath xmlns:m="http://schemas.openxmlformats.org/officeDocument/2006/math">
                    <m:r>
                      <a:rPr lang="en-US" b="1" i="1">
                        <a:solidFill>
                          <a:srgbClr val="C00000"/>
                        </a:solidFill>
                        <a:latin typeface="Cambria Math" panose="02040503050406030204" pitchFamily="18" charset="0"/>
                      </a:rPr>
                      <m:t>𝟎</m:t>
                    </m:r>
                  </m:oMath>
                </a14:m>
                <a:endParaRPr lang="en-US" b="1" baseline="30000" dirty="0">
                  <a:solidFill>
                    <a:srgbClr val="C00000"/>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6147241" y="2938312"/>
                <a:ext cx="3200400" cy="608533"/>
              </a:xfrm>
              <a:prstGeom prst="rect">
                <a:avLst/>
              </a:prstGeom>
              <a:blipFill>
                <a:blip r:embed="rId11"/>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6147241" y="4653432"/>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smtClean="0">
                        <a:solidFill>
                          <a:srgbClr val="C00000"/>
                        </a:solidFill>
                        <a:latin typeface="Cambria Math" panose="02040503050406030204" pitchFamily="18" charset="0"/>
                      </a:rPr>
                      <m:t>𝑹</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𝑬</m:t>
                    </m:r>
                    <m:r>
                      <a:rPr lang="en-US" b="1" i="1" smtClean="0">
                        <a:solidFill>
                          <a:srgbClr val="C00000"/>
                        </a:solidFill>
                        <a:latin typeface="Cambria Math" panose="02040503050406030204" pitchFamily="18" charset="0"/>
                      </a:rPr>
                      <m:t>. =</m:t>
                    </m:r>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 (</m:t>
                    </m:r>
                    <m:r>
                      <a:rPr lang="en-US" b="1" i="1" smtClean="0">
                        <a:solidFill>
                          <a:srgbClr val="C00000"/>
                        </a:solidFill>
                        <a:latin typeface="Cambria Math" panose="02040503050406030204" pitchFamily="18" charset="0"/>
                      </a:rPr>
                      <m:t>𝟎</m:t>
                    </m:r>
                    <m:r>
                      <a:rPr lang="en-US" b="1" i="1" smtClean="0">
                        <a:solidFill>
                          <a:srgbClr val="C00000"/>
                        </a:solidFill>
                        <a:latin typeface="Cambria Math" panose="02040503050406030204" pitchFamily="18" charset="0"/>
                      </a:rPr>
                      <m:t> | </m:t>
                    </m:r>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oMath>
                </a14:m>
                <a:r>
                  <a:rPr lang="en-US" b="1" dirty="0">
                    <a:solidFill>
                      <a:srgbClr val="C00000"/>
                    </a:solidFill>
                  </a:rPr>
                  <a:t> </a:t>
                </a:r>
                <a14:m>
                  <m:oMath xmlns:m="http://schemas.openxmlformats.org/officeDocument/2006/math">
                    <m:r>
                      <a:rPr lang="en-US" b="1" i="1">
                        <a:solidFill>
                          <a:srgbClr val="C00000"/>
                        </a:solidFill>
                        <a:latin typeface="Cambria Math" panose="02040503050406030204" pitchFamily="18" charset="0"/>
                      </a:rPr>
                      <m:t>𝟏</m:t>
                    </m:r>
                    <m:r>
                      <a:rPr lang="en-IN" b="1" i="1" smtClean="0">
                        <a:solidFill>
                          <a:srgbClr val="C00000"/>
                        </a:solidFill>
                        <a:latin typeface="Cambria Math" panose="02040503050406030204" pitchFamily="18" charset="0"/>
                      </a:rPr>
                      <m:t>| </m:t>
                    </m:r>
                    <m:r>
                      <a:rPr lang="en-IN" b="1" i="1" smtClean="0">
                        <a:solidFill>
                          <a:srgbClr val="C00000"/>
                        </a:solidFill>
                        <a:latin typeface="Cambria Math" panose="02040503050406030204" pitchFamily="18" charset="0"/>
                      </a:rPr>
                      <m:t>𝟏</m:t>
                    </m:r>
                  </m:oMath>
                </a14:m>
                <a:r>
                  <a:rPr lang="en-US" b="1" baseline="30000" dirty="0">
                    <a:solidFill>
                      <a:srgbClr val="C00000"/>
                    </a:solidFill>
                  </a:rPr>
                  <a:t> </a:t>
                </a:r>
              </a:p>
            </p:txBody>
          </p:sp>
        </mc:Choice>
        <mc:Fallback xmlns="">
          <p:sp>
            <p:nvSpPr>
              <p:cNvPr id="17" name="Rectangle 16"/>
              <p:cNvSpPr>
                <a:spLocks noRot="1" noChangeAspect="1" noMove="1" noResize="1" noEditPoints="1" noAdjustHandles="1" noChangeArrowheads="1" noChangeShapeType="1" noTextEdit="1"/>
              </p:cNvSpPr>
              <p:nvPr/>
            </p:nvSpPr>
            <p:spPr>
              <a:xfrm>
                <a:off x="6147241" y="4653432"/>
                <a:ext cx="3200400" cy="608533"/>
              </a:xfrm>
              <a:prstGeom prst="rect">
                <a:avLst/>
              </a:prstGeom>
              <a:blipFill>
                <a:blip r:embed="rId1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707102" y="5871132"/>
                <a:ext cx="5318069"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r>
                        <a:rPr lang="en-US" b="1">
                          <a:solidFill>
                            <a:srgbClr val="C00000"/>
                          </a:solidFill>
                          <a:latin typeface="Cambria Math" panose="02040503050406030204" pitchFamily="18" charset="0"/>
                        </a:rPr>
                        <m:t>  </m:t>
                      </m:r>
                      <m:r>
                        <a:rPr lang="en-US" b="1">
                          <a:solidFill>
                            <a:srgbClr val="C00000"/>
                          </a:solidFill>
                          <a:latin typeface="Cambria Math" panose="02040503050406030204" pitchFamily="18" charset="0"/>
                        </a:rPr>
                        <m:t>𝐨𝐫</m:t>
                      </m:r>
                      <m:r>
                        <a:rPr lang="en-US" b="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               </m:t>
                      </m:r>
                    </m:oMath>
                  </m:oMathPara>
                </a14:m>
                <a:endParaRPr lang="en-US" b="1"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𝒂</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𝒂</m:t>
                      </m:r>
                      <m:r>
                        <a:rPr lang="en-US" b="1">
                          <a:solidFill>
                            <a:srgbClr val="C00000"/>
                          </a:solidFill>
                          <a:latin typeface="Cambria Math" panose="02040503050406030204" pitchFamily="18" charset="0"/>
                        </a:rPr>
                        <m:t>  </m:t>
                      </m:r>
                      <m:r>
                        <a:rPr lang="en-US" b="1">
                          <a:solidFill>
                            <a:srgbClr val="C00000"/>
                          </a:solidFill>
                          <a:latin typeface="Cambria Math" panose="02040503050406030204" pitchFamily="18" charset="0"/>
                        </a:rPr>
                        <m:t>𝐨𝐫</m:t>
                      </m:r>
                      <m:r>
                        <a:rPr lang="en-US" b="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𝒃</m:t>
                      </m:r>
                    </m:oMath>
                  </m:oMathPara>
                </a14:m>
                <a:endParaRPr lang="en-US" b="1" baseline="30000" dirty="0">
                  <a:solidFill>
                    <a:srgbClr val="C00000"/>
                  </a:solidFill>
                </a:endParaRPr>
              </a:p>
              <a:p>
                <a:endParaRPr lang="en-US" b="1" baseline="30000" dirty="0">
                  <a:solidFill>
                    <a:srgbClr val="C00000"/>
                  </a:solidFill>
                </a:endParaRPr>
              </a:p>
              <a:p>
                <a:endParaRPr lang="en-US" b="1" baseline="30000" dirty="0">
                  <a:solidFill>
                    <a:srgbClr val="C00000"/>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5707102" y="5871132"/>
                <a:ext cx="5318069" cy="608533"/>
              </a:xfrm>
              <a:prstGeom prst="rect">
                <a:avLst/>
              </a:prstGeom>
              <a:blipFill>
                <a:blip r:embed="rId13"/>
                <a:stretch>
                  <a:fillRect t="-25000"/>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86867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fade">
                                      <p:cBhvr>
                                        <p:cTn id="52" dur="5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left)">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left)">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fade">
                                      <p:cBhvr>
                                        <p:cTn id="67" dur="500"/>
                                        <p:tgtEl>
                                          <p:spTgt spid="3">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wipe(left)">
                                      <p:cBhvr>
                                        <p:cTn id="72" dur="500"/>
                                        <p:tgtEl>
                                          <p:spTgt spid="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left)">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0" end="10"/>
                                            </p:txEl>
                                          </p:spTgt>
                                        </p:tgtEl>
                                        <p:attrNameLst>
                                          <p:attrName>style.visibility</p:attrName>
                                        </p:attrNameLst>
                                      </p:cBhvr>
                                      <p:to>
                                        <p:strVal val="visible"/>
                                      </p:to>
                                    </p:set>
                                    <p:animEffect transition="in" filter="fade">
                                      <p:cBhvr>
                                        <p:cTn id="82" dur="500"/>
                                        <p:tgtEl>
                                          <p:spTgt spid="3">
                                            <p:txEl>
                                              <p:pRg st="10" end="1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wipe(left)">
                                      <p:cBhvr>
                                        <p:cTn id="87" dur="500"/>
                                        <p:tgtEl>
                                          <p:spTgt spid="1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P spid="7" grpId="0"/>
      <p:bldP spid="8" grpId="0"/>
      <p:bldP spid="9" grpId="0"/>
      <p:bldP spid="10" grpId="0"/>
      <p:bldP spid="13" grpId="0"/>
      <p:bldP spid="14" grpId="0"/>
      <p:bldP spid="15" grpId="0"/>
      <p:bldP spid="16" grpId="0"/>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 examples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463550" indent="-457200" algn="just">
                  <a:buFont typeface="+mj-lt"/>
                  <a:buAutoNum type="arabicPeriod" startAt="13"/>
                </a:pPr>
                <a:r>
                  <a:rPr lang="en-US" sz="2200" dirty="0"/>
                  <a:t>All string of a and b starting with a </a:t>
                </a:r>
              </a:p>
              <a:p>
                <a:pPr marL="406400" lvl="1" indent="0" algn="just">
                  <a:buNone/>
                </a:pPr>
                <a:endParaRPr lang="en-IN" dirty="0"/>
              </a:p>
              <a:p>
                <a:pPr marL="463550" indent="-457200" algn="just">
                  <a:buFont typeface="+mj-lt"/>
                  <a:buAutoNum type="arabicPeriod" startAt="13"/>
                </a:pPr>
                <a:r>
                  <a:rPr lang="en-IN" sz="2200" dirty="0"/>
                  <a:t>String of 0 and 1 ends with 00</a:t>
                </a:r>
                <a:r>
                  <a:rPr lang="en-IN" sz="2200" i="1" dirty="0">
                    <a:latin typeface="Cambria Math" panose="02040503050406030204" pitchFamily="18" charset="0"/>
                  </a:rPr>
                  <a:t> </a:t>
                </a:r>
              </a:p>
              <a:p>
                <a:pPr marL="406400" lvl="1" indent="0" algn="just">
                  <a:buNone/>
                </a:pPr>
                <a:endParaRPr lang="en-IN" sz="2200" i="1" dirty="0">
                  <a:latin typeface="Cambria Math" panose="02040503050406030204" pitchFamily="18" charset="0"/>
                </a:endParaRPr>
              </a:p>
              <a:p>
                <a:pPr marL="463550" indent="-457200" algn="just">
                  <a:buFont typeface="+mj-lt"/>
                  <a:buAutoNum type="arabicPeriod" startAt="13"/>
                </a:pPr>
                <a:r>
                  <a:rPr lang="en-IN" sz="2200" dirty="0"/>
                  <a:t>String ends with </a:t>
                </a:r>
                <a:r>
                  <a:rPr lang="en-IN" sz="2200" dirty="0" err="1"/>
                  <a:t>abb</a:t>
                </a:r>
                <a:r>
                  <a:rPr lang="en-IN" sz="2200" dirty="0"/>
                  <a:t>  </a:t>
                </a:r>
              </a:p>
              <a:p>
                <a:pPr marL="406400" lvl="1" indent="0" algn="just">
                  <a:buNone/>
                </a:pPr>
                <a:endParaRPr lang="en-IN" b="0" dirty="0"/>
              </a:p>
              <a:p>
                <a:pPr marL="463550" indent="-457200" algn="just">
                  <a:buFont typeface="+mj-lt"/>
                  <a:buAutoNum type="arabicPeriod" startAt="13"/>
                </a:pPr>
                <a:r>
                  <a:rPr lang="en-IN" sz="2200" dirty="0"/>
                  <a:t>String starts with 1 and ends with 0 </a:t>
                </a:r>
              </a:p>
              <a:p>
                <a:pPr marL="406400" lvl="1" indent="0" algn="just">
                  <a:buNone/>
                </a:pPr>
                <a:endParaRPr lang="en-IN" b="0" dirty="0"/>
              </a:p>
              <a:p>
                <a:pPr marL="463550" indent="-457200" algn="just">
                  <a:buFont typeface="+mj-lt"/>
                  <a:buAutoNum type="arabicPeriod" startAt="13"/>
                </a:pPr>
                <a:r>
                  <a:rPr lang="en-IN" sz="2200" dirty="0"/>
                  <a:t>All binary string with at least 3 characters and 3</a:t>
                </a:r>
                <a:r>
                  <a:rPr lang="en-IN" sz="2200" baseline="30000" dirty="0"/>
                  <a:t>rd</a:t>
                </a:r>
                <a:r>
                  <a:rPr lang="en-IN" sz="2200" dirty="0"/>
                  <a:t> character should be zero</a:t>
                </a:r>
              </a:p>
              <a:p>
                <a:pPr marL="463550" indent="-457200" algn="just">
                  <a:buFont typeface="+mj-lt"/>
                  <a:buAutoNum type="arabicPeriod" startAt="13"/>
                </a:pPr>
                <a:endParaRPr lang="en-US" sz="2200" dirty="0"/>
              </a:p>
              <a:p>
                <a:pPr marL="463550" indent="-457200" algn="just">
                  <a:buFont typeface="+mj-lt"/>
                  <a:buAutoNum type="arabicPeriod" startAt="13"/>
                </a:pPr>
                <a:r>
                  <a:rPr lang="en-IN" sz="2200" dirty="0"/>
                  <a:t>Language which consist of exactly two b’s over the set </a:t>
                </a:r>
                <a14:m>
                  <m:oMath xmlns:m="http://schemas.openxmlformats.org/officeDocument/2006/math">
                    <m:r>
                      <m:rPr>
                        <m:sty m:val="p"/>
                      </m:rPr>
                      <a:rPr lang="el-GR" sz="2200" i="1">
                        <a:latin typeface="Cambria Math" panose="02040503050406030204" pitchFamily="18" charset="0"/>
                        <a:ea typeface="Cambria Math" panose="02040503050406030204" pitchFamily="18" charset="0"/>
                      </a:rPr>
                      <m:t>Σ</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𝑎</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𝑏</m:t>
                    </m:r>
                    <m:r>
                      <a:rPr lang="en-US" sz="2200" i="1">
                        <a:latin typeface="Cambria Math" panose="02040503050406030204" pitchFamily="18" charset="0"/>
                        <a:ea typeface="Cambria Math" panose="02040503050406030204" pitchFamily="18" charset="0"/>
                      </a:rPr>
                      <m:t>}</m:t>
                    </m:r>
                  </m:oMath>
                </a14:m>
                <a:endParaRPr lang="en-US" sz="2200" dirty="0"/>
              </a:p>
              <a:p>
                <a:pPr marL="406400" lvl="1" indent="0" algn="just">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78" t="-4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237232" y="1322048"/>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𝒂𝒃</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𝒂𝒂𝒃</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𝒂𝒃𝒃</m:t>
                    </m:r>
                  </m:oMath>
                </a14:m>
                <a:r>
                  <a:rPr lang="en-US" b="1" dirty="0">
                    <a:solidFill>
                      <a:schemeClr val="accent1">
                        <a:lumMod val="75000"/>
                      </a:schemeClr>
                    </a:solidFill>
                  </a:rPr>
                  <a:t>…</a:t>
                </a:r>
              </a:p>
            </p:txBody>
          </p:sp>
        </mc:Choice>
        <mc:Fallback xmlns="">
          <p:sp>
            <p:nvSpPr>
              <p:cNvPr id="4" name="Rectangle 3"/>
              <p:cNvSpPr>
                <a:spLocks noRot="1" noChangeAspect="1" noMove="1" noResize="1" noEditPoints="1" noAdjustHandles="1" noChangeArrowheads="1" noChangeShapeType="1" noTextEdit="1"/>
              </p:cNvSpPr>
              <p:nvPr/>
            </p:nvSpPr>
            <p:spPr>
              <a:xfrm>
                <a:off x="2237232" y="1322048"/>
                <a:ext cx="3200400" cy="608533"/>
              </a:xfrm>
              <a:prstGeom prst="rect">
                <a:avLst/>
              </a:prstGeom>
              <a:blipFill>
                <a:blip r:embed="rId3"/>
                <a:stretch>
                  <a:fillRect l="-38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468048" y="1322048"/>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𝒂</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m:t>
                      </m:r>
                    </m:oMath>
                  </m:oMathPara>
                </a14:m>
                <a:endParaRPr lang="en-US" b="1" baseline="30000" dirty="0">
                  <a:solidFill>
                    <a:srgbClr val="C00000"/>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468048" y="1322048"/>
                <a:ext cx="3200400" cy="608533"/>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237233" y="2138290"/>
                <a:ext cx="3895551"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𝟏𝟏𝟎𝟎</m:t>
                    </m:r>
                  </m:oMath>
                </a14:m>
                <a:r>
                  <a:rPr lang="en-US" b="1" dirty="0">
                    <a:solidFill>
                      <a:schemeClr val="accent1">
                        <a:lumMod val="75000"/>
                      </a:schemeClr>
                    </a:solidFill>
                  </a:rPr>
                  <a:t>…</a:t>
                </a:r>
              </a:p>
            </p:txBody>
          </p:sp>
        </mc:Choice>
        <mc:Fallback xmlns="">
          <p:sp>
            <p:nvSpPr>
              <p:cNvPr id="8" name="Rectangle 7"/>
              <p:cNvSpPr>
                <a:spLocks noRot="1" noChangeAspect="1" noMove="1" noResize="1" noEditPoints="1" noAdjustHandles="1" noChangeArrowheads="1" noChangeShapeType="1" noTextEdit="1"/>
              </p:cNvSpPr>
              <p:nvPr/>
            </p:nvSpPr>
            <p:spPr>
              <a:xfrm>
                <a:off x="2237233" y="2138290"/>
                <a:ext cx="3895551" cy="608533"/>
              </a:xfrm>
              <a:prstGeom prst="rect">
                <a:avLst/>
              </a:prstGeom>
              <a:blipFill>
                <a:blip r:embed="rId5"/>
                <a:stretch>
                  <a:fillRect l="-313"/>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562739" y="2138290"/>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𝟎𝟎</m:t>
                      </m:r>
                    </m:oMath>
                  </m:oMathPara>
                </a14:m>
                <a:endParaRPr lang="en-US" b="1" baseline="30000" dirty="0">
                  <a:solidFill>
                    <a:srgbClr val="C0000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5562739" y="2138290"/>
                <a:ext cx="3200400" cy="608533"/>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237233" y="2984147"/>
                <a:ext cx="3672811"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𝒂𝒃𝒃</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𝒃𝒂𝒃𝒃</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𝒂𝒃𝒂𝒃𝒃</m:t>
                    </m:r>
                  </m:oMath>
                </a14:m>
                <a:r>
                  <a:rPr lang="en-US" b="1" dirty="0">
                    <a:solidFill>
                      <a:schemeClr val="accent1">
                        <a:lumMod val="75000"/>
                      </a:schemeClr>
                    </a:solidFill>
                  </a:rPr>
                  <a:t>…</a:t>
                </a:r>
              </a:p>
            </p:txBody>
          </p:sp>
        </mc:Choice>
        <mc:Fallback xmlns="">
          <p:sp>
            <p:nvSpPr>
              <p:cNvPr id="10" name="Rectangle 9"/>
              <p:cNvSpPr>
                <a:spLocks noRot="1" noChangeAspect="1" noMove="1" noResize="1" noEditPoints="1" noAdjustHandles="1" noChangeArrowheads="1" noChangeShapeType="1" noTextEdit="1"/>
              </p:cNvSpPr>
              <p:nvPr/>
            </p:nvSpPr>
            <p:spPr>
              <a:xfrm>
                <a:off x="2237233" y="2984147"/>
                <a:ext cx="3672811" cy="608533"/>
              </a:xfrm>
              <a:prstGeom prst="rect">
                <a:avLst/>
              </a:prstGeom>
              <a:blipFill>
                <a:blip r:embed="rId7"/>
                <a:stretch>
                  <a:fillRect l="-332"/>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646406" y="2984147"/>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𝒂𝒃𝒃</m:t>
                      </m:r>
                    </m:oMath>
                  </m:oMathPara>
                </a14:m>
                <a:endParaRPr lang="en-US" b="1" dirty="0">
                  <a:solidFill>
                    <a:srgbClr val="C00000"/>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5646406" y="2984147"/>
                <a:ext cx="3200400" cy="608533"/>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237232" y="3823125"/>
                <a:ext cx="4122476"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𝟏𝟏𝟎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𝟏𝟏𝟎𝟎</m:t>
                    </m:r>
                  </m:oMath>
                </a14:m>
                <a:r>
                  <a:rPr lang="en-US" b="1" dirty="0">
                    <a:solidFill>
                      <a:schemeClr val="accent1">
                        <a:lumMod val="75000"/>
                      </a:schemeClr>
                    </a:solidFill>
                  </a:rPr>
                  <a:t>…</a:t>
                </a:r>
              </a:p>
            </p:txBody>
          </p:sp>
        </mc:Choice>
        <mc:Fallback xmlns="">
          <p:sp>
            <p:nvSpPr>
              <p:cNvPr id="12" name="Rectangle 11"/>
              <p:cNvSpPr>
                <a:spLocks noRot="1" noChangeAspect="1" noMove="1" noResize="1" noEditPoints="1" noAdjustHandles="1" noChangeArrowheads="1" noChangeShapeType="1" noTextEdit="1"/>
              </p:cNvSpPr>
              <p:nvPr/>
            </p:nvSpPr>
            <p:spPr>
              <a:xfrm>
                <a:off x="2237232" y="3823125"/>
                <a:ext cx="4122476" cy="608533"/>
              </a:xfrm>
              <a:prstGeom prst="rect">
                <a:avLst/>
              </a:prstGeom>
              <a:blipFill>
                <a:blip r:embed="rId9"/>
                <a:stretch>
                  <a:fillRect l="-29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562739" y="3823125"/>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𝟎</m:t>
                      </m:r>
                    </m:oMath>
                  </m:oMathPara>
                </a14:m>
                <a:endParaRPr lang="en-US" b="1" baseline="30000" dirty="0">
                  <a:solidFill>
                    <a:srgbClr val="C0000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5562739" y="3823125"/>
                <a:ext cx="3200400" cy="608533"/>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237232" y="4821085"/>
                <a:ext cx="4358611"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𝟏𝟏𝟎𝟎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𝟏𝟎𝟎𝟏</m:t>
                    </m:r>
                  </m:oMath>
                </a14:m>
                <a:r>
                  <a:rPr lang="en-US" b="1" dirty="0">
                    <a:solidFill>
                      <a:schemeClr val="accent1">
                        <a:lumMod val="75000"/>
                      </a:schemeClr>
                    </a:solidFill>
                  </a:rPr>
                  <a:t>…</a:t>
                </a:r>
              </a:p>
            </p:txBody>
          </p:sp>
        </mc:Choice>
        <mc:Fallback xmlns="">
          <p:sp>
            <p:nvSpPr>
              <p:cNvPr id="14" name="Rectangle 13"/>
              <p:cNvSpPr>
                <a:spLocks noRot="1" noChangeAspect="1" noMove="1" noResize="1" noEditPoints="1" noAdjustHandles="1" noChangeArrowheads="1" noChangeShapeType="1" noTextEdit="1"/>
              </p:cNvSpPr>
              <p:nvPr/>
            </p:nvSpPr>
            <p:spPr>
              <a:xfrm>
                <a:off x="2237232" y="4821085"/>
                <a:ext cx="4358611" cy="608533"/>
              </a:xfrm>
              <a:prstGeom prst="rect">
                <a:avLst/>
              </a:prstGeom>
              <a:blipFill>
                <a:blip r:embed="rId11"/>
                <a:stretch>
                  <a:fillRect l="-28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6049818" y="4803118"/>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d>
                        <m:dPr>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𝟎</m:t>
                          </m:r>
                        </m:e>
                        <m:e>
                          <m:r>
                            <a:rPr lang="en-US" b="1" i="1">
                              <a:solidFill>
                                <a:srgbClr val="C00000"/>
                              </a:solidFill>
                              <a:latin typeface="Cambria Math" panose="02040503050406030204" pitchFamily="18" charset="0"/>
                            </a:rPr>
                            <m:t>𝟏</m:t>
                          </m:r>
                        </m:e>
                      </m:d>
                      <m:d>
                        <m:dPr>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𝟎</m:t>
                          </m:r>
                        </m:e>
                        <m:e>
                          <m:r>
                            <a:rPr lang="en-US" b="1" i="1">
                              <a:solidFill>
                                <a:srgbClr val="C00000"/>
                              </a:solidFill>
                              <a:latin typeface="Cambria Math" panose="02040503050406030204" pitchFamily="18" charset="0"/>
                            </a:rPr>
                            <m:t>𝟏</m:t>
                          </m:r>
                        </m:e>
                      </m:d>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oMath>
                  </m:oMathPara>
                </a14:m>
                <a:endParaRPr lang="en-US" b="1" baseline="30000" dirty="0">
                  <a:solidFill>
                    <a:srgbClr val="C00000"/>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6049818" y="4803118"/>
                <a:ext cx="3200400" cy="608533"/>
              </a:xfrm>
              <a:prstGeom prst="rect">
                <a:avLst/>
              </a:prstGeom>
              <a:blipFill>
                <a:blip r:embed="rId1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237232" y="5680133"/>
                <a:ext cx="3489988"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𝒃𝒃</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𝒃𝒂𝒃</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𝒂𝒂𝒃𝒃</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𝒂𝒃𝒃𝒂</m:t>
                    </m:r>
                  </m:oMath>
                </a14:m>
                <a:r>
                  <a:rPr lang="en-US" b="1" dirty="0">
                    <a:solidFill>
                      <a:schemeClr val="accent1">
                        <a:lumMod val="75000"/>
                      </a:schemeClr>
                    </a:solidFill>
                  </a:rPr>
                  <a:t>…</a:t>
                </a:r>
              </a:p>
            </p:txBody>
          </p:sp>
        </mc:Choice>
        <mc:Fallback xmlns="">
          <p:sp>
            <p:nvSpPr>
              <p:cNvPr id="16" name="Rectangle 15"/>
              <p:cNvSpPr>
                <a:spLocks noRot="1" noChangeAspect="1" noMove="1" noResize="1" noEditPoints="1" noAdjustHandles="1" noChangeArrowheads="1" noChangeShapeType="1" noTextEdit="1"/>
              </p:cNvSpPr>
              <p:nvPr/>
            </p:nvSpPr>
            <p:spPr>
              <a:xfrm>
                <a:off x="2237232" y="5680133"/>
                <a:ext cx="3489988" cy="608533"/>
              </a:xfrm>
              <a:prstGeom prst="rect">
                <a:avLst/>
              </a:prstGeom>
              <a:blipFill>
                <a:blip r:embed="rId13"/>
                <a:stretch>
                  <a:fillRect l="-349"/>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615030" y="5642971"/>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r>
                        <a:rPr lang="en-US" b="1" i="1" baseline="3000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r>
                        <a:rPr lang="en-US" b="1" i="1" baseline="3000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r>
                        <a:rPr lang="en-US" b="1" i="1" baseline="30000">
                          <a:solidFill>
                            <a:srgbClr val="C00000"/>
                          </a:solidFill>
                          <a:latin typeface="Cambria Math" panose="02040503050406030204" pitchFamily="18" charset="0"/>
                        </a:rPr>
                        <m:t>∗</m:t>
                      </m:r>
                    </m:oMath>
                  </m:oMathPara>
                </a14:m>
                <a:endParaRPr lang="en-US" b="1" baseline="30000" dirty="0">
                  <a:solidFill>
                    <a:srgbClr val="C00000"/>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5615030" y="5642971"/>
                <a:ext cx="3200400" cy="608533"/>
              </a:xfrm>
              <a:prstGeom prst="rect">
                <a:avLst/>
              </a:prstGeom>
              <a:blipFill>
                <a:blip r:embed="rId1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39688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fade">
                                      <p:cBhvr>
                                        <p:cTn id="52" dur="5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fade">
                                      <p:cBhvr>
                                        <p:cTn id="67" dur="500"/>
                                        <p:tgtEl>
                                          <p:spTgt spid="3">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left)">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wipe(left)">
                                      <p:cBhvr>
                                        <p:cTn id="77" dur="500"/>
                                        <p:tgtEl>
                                          <p:spTgt spid="1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0" end="10"/>
                                            </p:txEl>
                                          </p:spTgt>
                                        </p:tgtEl>
                                        <p:attrNameLst>
                                          <p:attrName>style.visibility</p:attrName>
                                        </p:attrNameLst>
                                      </p:cBhvr>
                                      <p:to>
                                        <p:strVal val="visible"/>
                                      </p:to>
                                    </p:set>
                                    <p:animEffect transition="in" filter="fade">
                                      <p:cBhvr>
                                        <p:cTn id="82" dur="500"/>
                                        <p:tgtEl>
                                          <p:spTgt spid="3">
                                            <p:txEl>
                                              <p:pRg st="10" end="1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wipe(left)">
                                      <p:cBhvr>
                                        <p:cTn id="87" dur="500"/>
                                        <p:tgtEl>
                                          <p:spTgt spid="1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wipe(left)">
                                      <p:cBhvr>
                                        <p:cTn id="9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P spid="8" grpId="0"/>
      <p:bldP spid="9" grpId="0"/>
      <p:bldP spid="10" grpId="0"/>
      <p:bldP spid="11" grpId="0"/>
      <p:bldP spid="12" grpId="0"/>
      <p:bldP spid="13" grpId="0"/>
      <p:bldP spid="14" grpId="0"/>
      <p:bldP spid="15" grpId="0"/>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 to be covered</a:t>
            </a:r>
          </a:p>
        </p:txBody>
      </p:sp>
      <p:sp>
        <p:nvSpPr>
          <p:cNvPr id="3" name="Content Placeholder 2"/>
          <p:cNvSpPr>
            <a:spLocks noGrp="1"/>
          </p:cNvSpPr>
          <p:nvPr>
            <p:ph idx="1"/>
          </p:nvPr>
        </p:nvSpPr>
        <p:spPr/>
        <p:txBody>
          <a:bodyPr>
            <a:noAutofit/>
          </a:bodyPr>
          <a:lstStyle/>
          <a:p>
            <a:pPr>
              <a:buFont typeface="Arial" panose="020B0604020202020204" pitchFamily="34" charset="0"/>
              <a:buChar char="•"/>
            </a:pPr>
            <a:r>
              <a:rPr lang="en-US" sz="2200" dirty="0"/>
              <a:t>Language</a:t>
            </a:r>
          </a:p>
          <a:p>
            <a:pPr>
              <a:buFont typeface="Arial" panose="020B0604020202020204" pitchFamily="34" charset="0"/>
              <a:buChar char="•"/>
            </a:pPr>
            <a:r>
              <a:rPr lang="en-US" sz="2200" dirty="0"/>
              <a:t>Regular expressions &amp; Regular languages</a:t>
            </a:r>
          </a:p>
          <a:p>
            <a:pPr>
              <a:buFont typeface="Arial" panose="020B0604020202020204" pitchFamily="34" charset="0"/>
              <a:buChar char="•"/>
            </a:pPr>
            <a:r>
              <a:rPr lang="en-US" sz="2200" dirty="0"/>
              <a:t>Finite Automata</a:t>
            </a:r>
          </a:p>
          <a:p>
            <a:pPr>
              <a:buFont typeface="Arial" panose="020B0604020202020204" pitchFamily="34" charset="0"/>
              <a:buChar char="•"/>
            </a:pPr>
            <a:r>
              <a:rPr lang="en-US" sz="2200" dirty="0"/>
              <a:t>Union, Intersection and Complement of Regular Languages</a:t>
            </a:r>
          </a:p>
          <a:p>
            <a:pPr>
              <a:buFont typeface="Arial" panose="020B0604020202020204" pitchFamily="34" charset="0"/>
              <a:buChar char="•"/>
            </a:pPr>
            <a:r>
              <a:rPr lang="en-US" sz="2200" dirty="0"/>
              <a:t>Non-Deterministic Finite Automata</a:t>
            </a:r>
          </a:p>
          <a:p>
            <a:pPr>
              <a:buFont typeface="Arial" panose="020B0604020202020204" pitchFamily="34" charset="0"/>
              <a:buChar char="•"/>
            </a:pPr>
            <a:r>
              <a:rPr lang="en-US" sz="2200" dirty="0"/>
              <a:t>Conversion from NFA to FA</a:t>
            </a:r>
          </a:p>
          <a:p>
            <a:pPr>
              <a:buFont typeface="Arial" panose="020B0604020202020204" pitchFamily="34" charset="0"/>
              <a:buChar char="•"/>
            </a:pPr>
            <a:r>
              <a:rPr lang="en-US" sz="2200" dirty="0"/>
              <a:t>^ - Non-Deterministic Finite Automata</a:t>
            </a:r>
          </a:p>
          <a:p>
            <a:pPr>
              <a:buFont typeface="Arial" panose="020B0604020202020204" pitchFamily="34" charset="0"/>
              <a:buChar char="•"/>
            </a:pPr>
            <a:r>
              <a:rPr lang="en-US" sz="2200" dirty="0"/>
              <a:t>Conversion of NFA-^ to FA</a:t>
            </a:r>
          </a:p>
          <a:p>
            <a:pPr>
              <a:buFont typeface="Arial" panose="020B0604020202020204" pitchFamily="34" charset="0"/>
              <a:buChar char="•"/>
            </a:pPr>
            <a:r>
              <a:rPr lang="en-US" sz="2200" dirty="0"/>
              <a:t>Kleene’s Theorem Part – I</a:t>
            </a:r>
          </a:p>
          <a:p>
            <a:pPr>
              <a:buFont typeface="Arial" panose="020B0604020202020204" pitchFamily="34" charset="0"/>
              <a:buChar char="•"/>
            </a:pPr>
            <a:r>
              <a:rPr lang="en-US" sz="2200" dirty="0"/>
              <a:t>Finite Automata with Output (Moore machine, Mealy machine)</a:t>
            </a:r>
          </a:p>
          <a:p>
            <a:pPr>
              <a:buFont typeface="Arial" panose="020B0604020202020204" pitchFamily="34" charset="0"/>
              <a:buChar char="•"/>
            </a:pPr>
            <a:r>
              <a:rPr lang="en-US" sz="2200" dirty="0"/>
              <a:t>Minimization of FA</a:t>
            </a:r>
          </a:p>
          <a:p>
            <a:pPr>
              <a:buFont typeface="Arial" panose="020B0604020202020204" pitchFamily="34" charset="0"/>
              <a:buChar char="•"/>
            </a:pPr>
            <a:r>
              <a:rPr lang="en-US" sz="2200" dirty="0"/>
              <a:t>Moore machine &amp; Mealy machine</a:t>
            </a:r>
          </a:p>
          <a:p>
            <a:pPr>
              <a:buFont typeface="Arial" panose="020B0604020202020204" pitchFamily="34" charset="0"/>
              <a:buChar char="•"/>
            </a:pPr>
            <a:r>
              <a:rPr lang="en-US" sz="2200" dirty="0"/>
              <a:t>Pumping Lemma – Regular and Non Regular Languages</a:t>
            </a:r>
          </a:p>
          <a:p>
            <a:pPr>
              <a:buFont typeface="Arial" panose="020B0604020202020204" pitchFamily="34" charset="0"/>
              <a:buChar char="•"/>
            </a:pPr>
            <a:endParaRPr lang="en-US" sz="2200" dirty="0"/>
          </a:p>
        </p:txBody>
      </p:sp>
    </p:spTree>
    <p:extLst>
      <p:ext uri="{BB962C8B-B14F-4D97-AF65-F5344CB8AC3E}">
        <p14:creationId xmlns:p14="http://schemas.microsoft.com/office/powerpoint/2010/main" val="11251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par>
                          <p:cTn id="31" fill="hold">
                            <p:stCondLst>
                              <p:cond delay="4500"/>
                            </p:stCondLst>
                            <p:childTnLst>
                              <p:par>
                                <p:cTn id="32" presetID="1" presetClass="entr" presetSubtype="0" fill="hold" nodeType="afterEffect">
                                  <p:stCondLst>
                                    <p:cond delay="500"/>
                                  </p:stCondLst>
                                  <p:childTnLst>
                                    <p:set>
                                      <p:cBhvr>
                                        <p:cTn id="33" dur="1" fill="hold">
                                          <p:stCondLst>
                                            <p:cond delay="0"/>
                                          </p:stCondLst>
                                        </p:cTn>
                                        <p:tgtEl>
                                          <p:spTgt spid="3">
                                            <p:txEl>
                                              <p:pRg st="9" end="9"/>
                                            </p:txEl>
                                          </p:spTgt>
                                        </p:tgtEl>
                                        <p:attrNameLst>
                                          <p:attrName>style.visibility</p:attrName>
                                        </p:attrNameLst>
                                      </p:cBhvr>
                                      <p:to>
                                        <p:strVal val="visible"/>
                                      </p:to>
                                    </p:set>
                                  </p:childTnLst>
                                </p:cTn>
                              </p:par>
                            </p:childTnLst>
                          </p:cTn>
                        </p:par>
                        <p:par>
                          <p:cTn id="34" fill="hold">
                            <p:stCondLst>
                              <p:cond delay="5000"/>
                            </p:stCondLst>
                            <p:childTnLst>
                              <p:par>
                                <p:cTn id="35" presetID="1" presetClass="entr" presetSubtype="0" fill="hold" nodeType="afterEffect">
                                  <p:stCondLst>
                                    <p:cond delay="50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par>
                          <p:cTn id="37" fill="hold">
                            <p:stCondLst>
                              <p:cond delay="5500"/>
                            </p:stCondLst>
                            <p:childTnLst>
                              <p:par>
                                <p:cTn id="38" presetID="1" presetClass="entr" presetSubtype="0" fill="hold" nodeType="afterEffect">
                                  <p:stCondLst>
                                    <p:cond delay="500"/>
                                  </p:stCondLst>
                                  <p:childTnLst>
                                    <p:set>
                                      <p:cBhvr>
                                        <p:cTn id="39" dur="1" fill="hold">
                                          <p:stCondLst>
                                            <p:cond delay="0"/>
                                          </p:stCondLst>
                                        </p:cTn>
                                        <p:tgtEl>
                                          <p:spTgt spid="3">
                                            <p:txEl>
                                              <p:pRg st="11" end="11"/>
                                            </p:txEl>
                                          </p:spTgt>
                                        </p:tgtEl>
                                        <p:attrNameLst>
                                          <p:attrName>style.visibility</p:attrName>
                                        </p:attrNameLst>
                                      </p:cBhvr>
                                      <p:to>
                                        <p:strVal val="visible"/>
                                      </p:to>
                                    </p:set>
                                  </p:childTnLst>
                                </p:cTn>
                              </p:par>
                            </p:childTnLst>
                          </p:cTn>
                        </p:par>
                        <p:par>
                          <p:cTn id="40" fill="hold">
                            <p:stCondLst>
                              <p:cond delay="6000"/>
                            </p:stCondLst>
                            <p:childTnLst>
                              <p:par>
                                <p:cTn id="41" presetID="1" presetClass="entr" presetSubtype="0" fill="hold" nodeType="afterEffect">
                                  <p:stCondLst>
                                    <p:cond delay="50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 examples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457200" indent="-457200">
                  <a:lnSpc>
                    <a:spcPct val="100000"/>
                  </a:lnSpc>
                  <a:buFont typeface="+mj-lt"/>
                  <a:buAutoNum type="arabicPeriod" startAt="19"/>
                </a:pPr>
                <a:r>
                  <a:rPr lang="en-IN" sz="2200" dirty="0"/>
                  <a:t>The language with </a:t>
                </a:r>
                <a14:m>
                  <m:oMath xmlns:m="http://schemas.openxmlformats.org/officeDocument/2006/math">
                    <m:r>
                      <m:rPr>
                        <m:sty m:val="p"/>
                      </m:rPr>
                      <a:rPr lang="el-GR" sz="2200" i="1">
                        <a:latin typeface="Cambria Math" panose="02040503050406030204" pitchFamily="18" charset="0"/>
                        <a:ea typeface="Cambria Math" panose="02040503050406030204" pitchFamily="18" charset="0"/>
                      </a:rPr>
                      <m:t>Σ</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𝑎</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𝑏</m:t>
                    </m:r>
                    <m:r>
                      <a:rPr lang="en-US" sz="2200" i="1">
                        <a:latin typeface="Cambria Math" panose="02040503050406030204" pitchFamily="18" charset="0"/>
                        <a:ea typeface="Cambria Math" panose="02040503050406030204" pitchFamily="18" charset="0"/>
                      </a:rPr>
                      <m:t>}</m:t>
                    </m:r>
                  </m:oMath>
                </a14:m>
                <a:r>
                  <a:rPr lang="en-IN" sz="2200" dirty="0"/>
                  <a:t> such that 3</a:t>
                </a:r>
                <a:r>
                  <a:rPr lang="en-IN" sz="2200" baseline="30000" dirty="0"/>
                  <a:t>rd</a:t>
                </a:r>
                <a:r>
                  <a:rPr lang="en-IN" sz="2200" dirty="0"/>
                  <a:t> character from right end of the string is always a</a:t>
                </a:r>
              </a:p>
              <a:p>
                <a:pPr marL="0" indent="0">
                  <a:lnSpc>
                    <a:spcPct val="100000"/>
                  </a:lnSpc>
                  <a:buNone/>
                </a:pPr>
                <a:endParaRPr lang="en-US" sz="2200" dirty="0"/>
              </a:p>
              <a:p>
                <a:pPr marL="457200" indent="-457200">
                  <a:lnSpc>
                    <a:spcPct val="100000"/>
                  </a:lnSpc>
                  <a:buFont typeface="+mj-lt"/>
                  <a:buAutoNum type="arabicPeriod" startAt="20"/>
                </a:pPr>
                <a:r>
                  <a:rPr lang="en-IN" sz="2200" dirty="0"/>
                  <a:t>Any no. of </a:t>
                </a:r>
                <a14:m>
                  <m:oMath xmlns:m="http://schemas.openxmlformats.org/officeDocument/2006/math">
                    <m:r>
                      <a:rPr lang="en-US" sz="2200" i="1">
                        <a:latin typeface="Cambria Math" panose="02040503050406030204" pitchFamily="18" charset="0"/>
                        <a:ea typeface="Cambria Math" panose="02040503050406030204" pitchFamily="18" charset="0"/>
                      </a:rPr>
                      <m:t>𝑎</m:t>
                    </m:r>
                  </m:oMath>
                </a14:m>
                <a:r>
                  <a:rPr lang="en-IN" sz="2200" dirty="0"/>
                  <a:t> followed by any no. of </a:t>
                </a:r>
                <a14:m>
                  <m:oMath xmlns:m="http://schemas.openxmlformats.org/officeDocument/2006/math">
                    <m:r>
                      <a:rPr lang="en-US" sz="2200" i="1">
                        <a:latin typeface="Cambria Math" panose="02040503050406030204" pitchFamily="18" charset="0"/>
                      </a:rPr>
                      <m:t>𝑏</m:t>
                    </m:r>
                  </m:oMath>
                </a14:m>
                <a:r>
                  <a:rPr lang="en-IN" sz="2200" dirty="0"/>
                  <a:t> followed by any no. of </a:t>
                </a:r>
                <a14:m>
                  <m:oMath xmlns:m="http://schemas.openxmlformats.org/officeDocument/2006/math">
                    <m:r>
                      <a:rPr lang="en-US" sz="2200" i="1">
                        <a:latin typeface="Cambria Math" panose="02040503050406030204" pitchFamily="18" charset="0"/>
                      </a:rPr>
                      <m:t>𝑐</m:t>
                    </m:r>
                  </m:oMath>
                </a14:m>
                <a:endParaRPr lang="en-US" sz="2200" dirty="0"/>
              </a:p>
              <a:p>
                <a:pPr marL="920750" lvl="1" indent="-457200">
                  <a:lnSpc>
                    <a:spcPct val="100000"/>
                  </a:lnSpc>
                  <a:buFont typeface="+mj-lt"/>
                  <a:buAutoNum type="arabicPeriod" startAt="20"/>
                </a:pPr>
                <a:endParaRPr lang="en-US" sz="2200" dirty="0"/>
              </a:p>
              <a:p>
                <a:pPr marL="463550" indent="-457200">
                  <a:lnSpc>
                    <a:spcPct val="100000"/>
                  </a:lnSpc>
                  <a:buFont typeface="+mj-lt"/>
                  <a:buAutoNum type="arabicPeriod" startAt="20"/>
                </a:pPr>
                <a:r>
                  <a:rPr lang="en-IN" sz="2200" dirty="0"/>
                  <a:t>String should contain at least three </a:t>
                </a:r>
                <a14:m>
                  <m:oMath xmlns:m="http://schemas.openxmlformats.org/officeDocument/2006/math">
                    <m:r>
                      <a:rPr lang="en-US" sz="2200">
                        <a:latin typeface="Cambria Math" panose="02040503050406030204" pitchFamily="18" charset="0"/>
                      </a:rPr>
                      <m:t>1</m:t>
                    </m:r>
                  </m:oMath>
                </a14:m>
                <a:endParaRPr lang="en-US" sz="2200" dirty="0"/>
              </a:p>
              <a:p>
                <a:pPr marL="406400" lvl="1" indent="0">
                  <a:lnSpc>
                    <a:spcPct val="100000"/>
                  </a:lnSpc>
                  <a:buNone/>
                </a:pPr>
                <a:endParaRPr lang="en-US" sz="2200" dirty="0"/>
              </a:p>
              <a:p>
                <a:pPr marL="463550" indent="-457200">
                  <a:lnSpc>
                    <a:spcPct val="100000"/>
                  </a:lnSpc>
                  <a:buFont typeface="+mj-lt"/>
                  <a:buAutoNum type="arabicPeriod" startAt="20"/>
                </a:pPr>
                <a:r>
                  <a:rPr lang="en-IN" sz="2200" dirty="0"/>
                  <a:t>String should contain exactly two </a:t>
                </a:r>
                <a14:m>
                  <m:oMath xmlns:m="http://schemas.openxmlformats.org/officeDocument/2006/math">
                    <m:r>
                      <a:rPr lang="en-US" sz="2200" i="1">
                        <a:latin typeface="Cambria Math" panose="02040503050406030204" pitchFamily="18" charset="0"/>
                      </a:rPr>
                      <m:t>1</m:t>
                    </m:r>
                  </m:oMath>
                </a14:m>
                <a:endParaRPr lang="en-US" sz="2200" dirty="0"/>
              </a:p>
              <a:p>
                <a:pPr marL="463550" lvl="1" indent="0">
                  <a:lnSpc>
                    <a:spcPct val="100000"/>
                  </a:lnSpc>
                  <a:buNone/>
                </a:pPr>
                <a:endParaRPr lang="en-US" sz="2200" dirty="0"/>
              </a:p>
              <a:p>
                <a:pPr marL="463550" indent="-457200">
                  <a:lnSpc>
                    <a:spcPct val="100000"/>
                  </a:lnSpc>
                  <a:buFont typeface="+mj-lt"/>
                  <a:buAutoNum type="arabicPeriod" startAt="20"/>
                </a:pPr>
                <a:r>
                  <a:rPr lang="en-IN" sz="2200" dirty="0"/>
                  <a:t>Length of string should be at least 1 and at most 3</a:t>
                </a:r>
              </a:p>
              <a:p>
                <a:pPr marL="463550" lvl="1" indent="0">
                  <a:lnSpc>
                    <a:spcPct val="100000"/>
                  </a:lnSpc>
                  <a:buNone/>
                </a:pPr>
                <a:endParaRPr lang="en-US" sz="2200" dirty="0"/>
              </a:p>
              <a:p>
                <a:pPr marL="520700" indent="-457200">
                  <a:lnSpc>
                    <a:spcPct val="100000"/>
                  </a:lnSpc>
                  <a:buFont typeface="+mj-lt"/>
                  <a:buAutoNum type="arabicPeriod" startAt="20"/>
                </a:pPr>
                <a:r>
                  <a:rPr lang="en-IN" sz="2200" dirty="0"/>
                  <a:t>No. of zero should be multiple of 3</a:t>
                </a:r>
                <a:endParaRPr lang="en-US" sz="2200" dirty="0"/>
              </a:p>
              <a:p>
                <a:pPr marL="463550" lvl="1" indent="0">
                  <a:lnSpc>
                    <a:spcPct val="100000"/>
                  </a:lnSpc>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31" t="-91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247659" y="1259448"/>
                <a:ext cx="34290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𝒂𝒂𝒂</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𝒂𝒃𝒂</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𝒂𝒂𝒃𝒂</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𝒂𝒃𝒃</m:t>
                    </m:r>
                  </m:oMath>
                </a14:m>
                <a:r>
                  <a:rPr lang="en-US" b="1" dirty="0">
                    <a:solidFill>
                      <a:schemeClr val="accent1">
                        <a:lumMod val="75000"/>
                      </a:schemeClr>
                    </a:solidFill>
                  </a:rPr>
                  <a:t>…</a:t>
                </a:r>
              </a:p>
            </p:txBody>
          </p:sp>
        </mc:Choice>
        <mc:Fallback xmlns="">
          <p:sp>
            <p:nvSpPr>
              <p:cNvPr id="8" name="Rectangle 7"/>
              <p:cNvSpPr>
                <a:spLocks noRot="1" noChangeAspect="1" noMove="1" noResize="1" noEditPoints="1" noAdjustHandles="1" noChangeArrowheads="1" noChangeShapeType="1" noTextEdit="1"/>
              </p:cNvSpPr>
              <p:nvPr/>
            </p:nvSpPr>
            <p:spPr>
              <a:xfrm>
                <a:off x="2247659" y="1259448"/>
                <a:ext cx="3429000" cy="608533"/>
              </a:xfrm>
              <a:prstGeom prst="rect">
                <a:avLst/>
              </a:prstGeom>
              <a:blipFill>
                <a:blip r:embed="rId3"/>
                <a:stretch>
                  <a:fillRect l="-534"/>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036470" y="1263869"/>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𝒂</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𝒂</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𝒂</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m:t>
                      </m:r>
                    </m:oMath>
                  </m:oMathPara>
                </a14:m>
                <a:endParaRPr lang="en-US" b="1" dirty="0">
                  <a:solidFill>
                    <a:srgbClr val="C0000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6036470" y="1263869"/>
                <a:ext cx="3200400" cy="608533"/>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223596" y="2092945"/>
                <a:ext cx="4028608"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ea typeface="Cambria Math" panose="02040503050406030204" pitchFamily="18" charset="0"/>
                      </a:rPr>
                      <m:t>𝜖</m:t>
                    </m:r>
                    <m:r>
                      <a:rPr lang="en-US" b="1" i="1" dirty="0">
                        <a:solidFill>
                          <a:schemeClr val="accent1">
                            <a:lumMod val="75000"/>
                          </a:schemeClr>
                        </a:solidFill>
                        <a:latin typeface="Cambria Math" panose="02040503050406030204" pitchFamily="18" charset="0"/>
                        <a:ea typeface="Cambria Math" panose="02040503050406030204" pitchFamily="18" charset="0"/>
                      </a:rPr>
                      <m:t>,</m:t>
                    </m:r>
                    <m:r>
                      <a:rPr lang="en-US" b="1" i="1" dirty="0">
                        <a:solidFill>
                          <a:schemeClr val="accent1">
                            <a:lumMod val="75000"/>
                          </a:schemeClr>
                        </a:solidFill>
                        <a:latin typeface="Cambria Math" panose="02040503050406030204" pitchFamily="18" charset="0"/>
                      </a:rPr>
                      <m:t>𝒂𝒃𝒄</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𝒂𝒂𝒃𝒃𝒄𝒄</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𝒂𝒂𝒃𝒄</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𝒂𝒃𝒃</m:t>
                    </m:r>
                  </m:oMath>
                </a14:m>
                <a:r>
                  <a:rPr lang="en-US" b="1" dirty="0">
                    <a:solidFill>
                      <a:schemeClr val="accent1">
                        <a:lumMod val="75000"/>
                      </a:schemeClr>
                    </a:solidFill>
                  </a:rPr>
                  <a:t>…</a:t>
                </a:r>
              </a:p>
            </p:txBody>
          </p:sp>
        </mc:Choice>
        <mc:Fallback xmlns="">
          <p:sp>
            <p:nvSpPr>
              <p:cNvPr id="10" name="Rectangle 9"/>
              <p:cNvSpPr>
                <a:spLocks noRot="1" noChangeAspect="1" noMove="1" noResize="1" noEditPoints="1" noAdjustHandles="1" noChangeArrowheads="1" noChangeShapeType="1" noTextEdit="1"/>
              </p:cNvSpPr>
              <p:nvPr/>
            </p:nvSpPr>
            <p:spPr>
              <a:xfrm>
                <a:off x="2223596" y="2092945"/>
                <a:ext cx="4028608" cy="608533"/>
              </a:xfrm>
              <a:prstGeom prst="rect">
                <a:avLst/>
              </a:prstGeom>
              <a:blipFill>
                <a:blip r:embed="rId5"/>
                <a:stretch>
                  <a:fillRect l="-454"/>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410200" y="2097886"/>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𝒂</m:t>
                      </m:r>
                      <m:r>
                        <a:rPr lang="en-US" b="1" i="1" baseline="3000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𝒃</m:t>
                      </m:r>
                      <m:r>
                        <a:rPr lang="en-US" b="1" i="1" baseline="3000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𝒄</m:t>
                      </m:r>
                      <m:r>
                        <a:rPr lang="en-US" b="1" i="1" baseline="30000">
                          <a:solidFill>
                            <a:srgbClr val="C00000"/>
                          </a:solidFill>
                          <a:latin typeface="Cambria Math" panose="02040503050406030204" pitchFamily="18" charset="0"/>
                        </a:rPr>
                        <m:t>∗</m:t>
                      </m:r>
                    </m:oMath>
                  </m:oMathPara>
                </a14:m>
                <a:endParaRPr lang="en-US" b="1" dirty="0">
                  <a:solidFill>
                    <a:srgbClr val="C00000"/>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5410200" y="2097886"/>
                <a:ext cx="3200400" cy="608533"/>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247659" y="2890751"/>
                <a:ext cx="5503808"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𝟏𝟏𝟏</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𝟎𝟏𝟏𝟎𝟏</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𝟎𝟏𝟎𝟏𝟏𝟏𝟎</m:t>
                    </m:r>
                  </m:oMath>
                </a14:m>
                <a:r>
                  <a:rPr lang="en-US" b="1" dirty="0">
                    <a:solidFill>
                      <a:schemeClr val="accent1">
                        <a:lumMod val="75000"/>
                      </a:schemeClr>
                    </a:solidFill>
                  </a:rPr>
                  <a:t>….</a:t>
                </a:r>
              </a:p>
            </p:txBody>
          </p:sp>
        </mc:Choice>
        <mc:Fallback xmlns="">
          <p:sp>
            <p:nvSpPr>
              <p:cNvPr id="12" name="Rectangle 11"/>
              <p:cNvSpPr>
                <a:spLocks noRot="1" noChangeAspect="1" noMove="1" noResize="1" noEditPoints="1" noAdjustHandles="1" noChangeArrowheads="1" noChangeShapeType="1" noTextEdit="1"/>
              </p:cNvSpPr>
              <p:nvPr/>
            </p:nvSpPr>
            <p:spPr>
              <a:xfrm>
                <a:off x="2247659" y="2890751"/>
                <a:ext cx="5503808" cy="608533"/>
              </a:xfrm>
              <a:prstGeom prst="rect">
                <a:avLst/>
              </a:prstGeom>
              <a:blipFill>
                <a:blip r:embed="rId7"/>
                <a:stretch>
                  <a:fillRect l="-332"/>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933624" y="2885791"/>
                <a:ext cx="4161064"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sSup>
                        <m:sSupPr>
                          <m:ctrlPr>
                            <a:rPr lang="en-US" b="1" i="1">
                              <a:solidFill>
                                <a:srgbClr val="C00000"/>
                              </a:solidFill>
                              <a:latin typeface="Cambria Math" panose="02040503050406030204" pitchFamily="18" charset="0"/>
                            </a:rPr>
                          </m:ctrlPr>
                        </m:sSupPr>
                        <m:e>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𝟏</m:t>
                      </m:r>
                      <m:sSup>
                        <m:sSupPr>
                          <m:ctrlPr>
                            <a:rPr lang="en-US" b="1" i="1">
                              <a:solidFill>
                                <a:srgbClr val="C00000"/>
                              </a:solidFill>
                              <a:latin typeface="Cambria Math" panose="02040503050406030204" pitchFamily="18" charset="0"/>
                            </a:rPr>
                          </m:ctrlPr>
                        </m:sSupPr>
                        <m:e>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𝟏</m:t>
                      </m:r>
                      <m:sSup>
                        <m:sSupPr>
                          <m:ctrlPr>
                            <a:rPr lang="en-US" b="1" i="1">
                              <a:solidFill>
                                <a:srgbClr val="C00000"/>
                              </a:solidFill>
                              <a:latin typeface="Cambria Math" panose="02040503050406030204" pitchFamily="18" charset="0"/>
                            </a:rPr>
                          </m:ctrlPr>
                        </m:sSupPr>
                        <m:e>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 </m:t>
                      </m:r>
                      <m:sSup>
                        <m:sSupPr>
                          <m:ctrlPr>
                            <a:rPr lang="en-US" b="1" i="1">
                              <a:solidFill>
                                <a:srgbClr val="C00000"/>
                              </a:solidFill>
                              <a:latin typeface="Cambria Math" panose="02040503050406030204" pitchFamily="18" charset="0"/>
                            </a:rPr>
                          </m:ctrlPr>
                        </m:sSupPr>
                        <m:e>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oMath>
                  </m:oMathPara>
                </a14:m>
                <a:endParaRPr lang="en-US" b="1" dirty="0">
                  <a:solidFill>
                    <a:srgbClr val="C0000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5933624" y="2885791"/>
                <a:ext cx="4161064" cy="608533"/>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223596" y="3721849"/>
                <a:ext cx="5503808"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𝟏𝟏</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𝟎𝟏𝟎𝟏</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𝟏𝟏𝟎𝟎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𝟎𝟏𝟎𝟎𝟏𝟎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𝟏𝟎𝟎𝟏𝟎𝟎</m:t>
                    </m:r>
                  </m:oMath>
                </a14:m>
                <a:r>
                  <a:rPr lang="en-US" b="1" dirty="0">
                    <a:solidFill>
                      <a:schemeClr val="accent1">
                        <a:lumMod val="75000"/>
                      </a:schemeClr>
                    </a:solidFill>
                  </a:rPr>
                  <a:t>….</a:t>
                </a:r>
              </a:p>
            </p:txBody>
          </p:sp>
        </mc:Choice>
        <mc:Fallback xmlns="">
          <p:sp>
            <p:nvSpPr>
              <p:cNvPr id="14" name="Rectangle 13"/>
              <p:cNvSpPr>
                <a:spLocks noRot="1" noChangeAspect="1" noMove="1" noResize="1" noEditPoints="1" noAdjustHandles="1" noChangeArrowheads="1" noChangeShapeType="1" noTextEdit="1"/>
              </p:cNvSpPr>
              <p:nvPr/>
            </p:nvSpPr>
            <p:spPr>
              <a:xfrm>
                <a:off x="2223596" y="3721849"/>
                <a:ext cx="5503808" cy="608533"/>
              </a:xfrm>
              <a:prstGeom prst="rect">
                <a:avLst/>
              </a:prstGeom>
              <a:blipFill>
                <a:blip r:embed="rId9"/>
                <a:stretch>
                  <a:fillRect l="-332"/>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6072739" y="3714867"/>
                <a:ext cx="4161064"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𝟎</m:t>
                          </m:r>
                        </m:e>
                        <m:sup>
                          <m:r>
                            <a:rPr lang="en-US" b="1" i="1">
                              <a:solidFill>
                                <a:srgbClr val="C00000"/>
                              </a:solidFill>
                              <a:latin typeface="Cambria Math" panose="02040503050406030204" pitchFamily="18" charset="0"/>
                            </a:rPr>
                            <m:t>∗</m:t>
                          </m:r>
                        </m:sup>
                      </m:sSup>
                      <m:r>
                        <a:rPr lang="en-US" b="1" i="1">
                          <a:solidFill>
                            <a:srgbClr val="C00000"/>
                          </a:solidFill>
                          <a:latin typeface="Cambria Math" panose="02040503050406030204" pitchFamily="18" charset="0"/>
                        </a:rPr>
                        <m:t>𝟏</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𝟎</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𝟏</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𝟎</m:t>
                          </m:r>
                        </m:e>
                        <m:sup>
                          <m:r>
                            <a:rPr lang="en-US" b="1" i="1">
                              <a:solidFill>
                                <a:srgbClr val="C00000"/>
                              </a:solidFill>
                              <a:latin typeface="Cambria Math" panose="02040503050406030204" pitchFamily="18" charset="0"/>
                            </a:rPr>
                            <m:t>∗</m:t>
                          </m:r>
                        </m:sup>
                      </m:sSup>
                    </m:oMath>
                  </m:oMathPara>
                </a14:m>
                <a:endParaRPr lang="en-US" b="1" dirty="0">
                  <a:solidFill>
                    <a:srgbClr val="C00000"/>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6072739" y="3714867"/>
                <a:ext cx="4161064" cy="608533"/>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220388" y="4507713"/>
                <a:ext cx="5503808"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𝟏𝟏</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𝟏𝟏𝟏</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m:t>
                    </m:r>
                  </m:oMath>
                </a14:m>
                <a:r>
                  <a:rPr lang="en-US" b="1" dirty="0">
                    <a:solidFill>
                      <a:schemeClr val="accent1">
                        <a:lumMod val="75000"/>
                      </a:schemeClr>
                    </a:solidFill>
                  </a:rPr>
                  <a:t>….</a:t>
                </a:r>
              </a:p>
            </p:txBody>
          </p:sp>
        </mc:Choice>
        <mc:Fallback xmlns="">
          <p:sp>
            <p:nvSpPr>
              <p:cNvPr id="16" name="Rectangle 15"/>
              <p:cNvSpPr>
                <a:spLocks noRot="1" noChangeAspect="1" noMove="1" noResize="1" noEditPoints="1" noAdjustHandles="1" noChangeArrowheads="1" noChangeShapeType="1" noTextEdit="1"/>
              </p:cNvSpPr>
              <p:nvPr/>
            </p:nvSpPr>
            <p:spPr>
              <a:xfrm>
                <a:off x="2220388" y="4507713"/>
                <a:ext cx="5503808" cy="608533"/>
              </a:xfrm>
              <a:prstGeom prst="rect">
                <a:avLst/>
              </a:prstGeom>
              <a:blipFill>
                <a:blip r:embed="rId11"/>
                <a:stretch>
                  <a:fillRect l="-22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6252204" y="4507713"/>
                <a:ext cx="4913302"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d>
                        <m:dPr>
                          <m:ctrlPr>
                            <a:rPr lang="en-IN" b="1" i="1">
                              <a:solidFill>
                                <a:srgbClr val="C00000"/>
                              </a:solidFill>
                              <a:latin typeface="Cambria Math" panose="02040503050406030204" pitchFamily="18" charset="0"/>
                            </a:rPr>
                          </m:ctrlPr>
                        </m:dPr>
                        <m:e>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e>
                      </m:d>
                      <m:r>
                        <a:rPr lang="en-US" b="1" i="1">
                          <a:solidFill>
                            <a:srgbClr val="C00000"/>
                          </a:solidFill>
                          <a:latin typeface="Cambria Math" panose="02040503050406030204" pitchFamily="18" charset="0"/>
                        </a:rPr>
                        <m:t> </m:t>
                      </m:r>
                      <m:d>
                        <m:dPr>
                          <m:begChr m:val="|"/>
                          <m:endChr m:val="|"/>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 </m:t>
                          </m:r>
                          <m:d>
                            <m:dPr>
                              <m:ctrlPr>
                                <a:rPr lang="en-IN" b="1" i="1">
                                  <a:solidFill>
                                    <a:srgbClr val="C00000"/>
                                  </a:solidFill>
                                  <a:latin typeface="Cambria Math" panose="02040503050406030204" pitchFamily="18" charset="0"/>
                                </a:rPr>
                              </m:ctrlPr>
                            </m:dPr>
                            <m:e>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e>
                          </m:d>
                          <m:d>
                            <m:dPr>
                              <m:ctrlPr>
                                <a:rPr lang="en-IN" b="1" i="1">
                                  <a:solidFill>
                                    <a:srgbClr val="C00000"/>
                                  </a:solidFill>
                                  <a:latin typeface="Cambria Math" panose="02040503050406030204" pitchFamily="18" charset="0"/>
                                </a:rPr>
                              </m:ctrlPr>
                            </m:dPr>
                            <m:e>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e>
                          </m:d>
                          <m:r>
                            <a:rPr lang="en-US" b="1" i="1">
                              <a:solidFill>
                                <a:srgbClr val="C00000"/>
                              </a:solidFill>
                              <a:latin typeface="Cambria Math" panose="02040503050406030204" pitchFamily="18" charset="0"/>
                            </a:rPr>
                            <m:t> </m:t>
                          </m:r>
                        </m:e>
                      </m:d>
                      <m:r>
                        <a:rPr lang="en-US" b="1" i="1">
                          <a:solidFill>
                            <a:srgbClr val="C00000"/>
                          </a:solidFill>
                          <a:latin typeface="Cambria Math" panose="02040503050406030204" pitchFamily="18" charset="0"/>
                        </a:rPr>
                        <m:t> </m:t>
                      </m:r>
                      <m:d>
                        <m:dPr>
                          <m:ctrlPr>
                            <a:rPr lang="en-IN" b="1" i="1">
                              <a:solidFill>
                                <a:srgbClr val="C00000"/>
                              </a:solidFill>
                              <a:latin typeface="Cambria Math" panose="02040503050406030204" pitchFamily="18" charset="0"/>
                            </a:rPr>
                          </m:ctrlPr>
                        </m:dPr>
                        <m:e>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e>
                      </m:d>
                      <m:d>
                        <m:dPr>
                          <m:ctrlPr>
                            <a:rPr lang="en-IN" b="1" i="1">
                              <a:solidFill>
                                <a:srgbClr val="C00000"/>
                              </a:solidFill>
                              <a:latin typeface="Cambria Math" panose="02040503050406030204" pitchFamily="18" charset="0"/>
                            </a:rPr>
                          </m:ctrlPr>
                        </m:dPr>
                        <m:e>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e>
                      </m:d>
                      <m:d>
                        <m:dPr>
                          <m:ctrlPr>
                            <a:rPr lang="en-IN" b="1" i="1">
                              <a:solidFill>
                                <a:srgbClr val="C00000"/>
                              </a:solidFill>
                              <a:latin typeface="Cambria Math" panose="02040503050406030204" pitchFamily="18" charset="0"/>
                            </a:rPr>
                          </m:ctrlPr>
                        </m:dPr>
                        <m:e>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e>
                      </m:d>
                    </m:oMath>
                  </m:oMathPara>
                </a14:m>
                <a:endParaRPr lang="en-US" b="1" dirty="0">
                  <a:solidFill>
                    <a:srgbClr val="C00000"/>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6252204" y="4507713"/>
                <a:ext cx="4913302" cy="608533"/>
              </a:xfrm>
              <a:prstGeom prst="rect">
                <a:avLst/>
              </a:prstGeom>
              <a:blipFill>
                <a:blip r:embed="rId1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200335" y="5385094"/>
                <a:ext cx="59055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𝟎𝟏𝟎𝟏𝟎𝟏</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𝟏𝟏𝟎𝟏𝟎𝟎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𝟎𝟎𝟎𝟎𝟎𝟎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𝟏𝟎𝟎𝟎𝟏𝟎𝟎𝟏𝟎</m:t>
                    </m:r>
                  </m:oMath>
                </a14:m>
                <a:r>
                  <a:rPr lang="en-US" b="1" dirty="0">
                    <a:solidFill>
                      <a:schemeClr val="accent1">
                        <a:lumMod val="75000"/>
                      </a:schemeClr>
                    </a:solidFill>
                  </a:rPr>
                  <a:t>….</a:t>
                </a:r>
              </a:p>
            </p:txBody>
          </p:sp>
        </mc:Choice>
        <mc:Fallback xmlns="">
          <p:sp>
            <p:nvSpPr>
              <p:cNvPr id="18" name="Rectangle 17"/>
              <p:cNvSpPr>
                <a:spLocks noRot="1" noChangeAspect="1" noMove="1" noResize="1" noEditPoints="1" noAdjustHandles="1" noChangeArrowheads="1" noChangeShapeType="1" noTextEdit="1"/>
              </p:cNvSpPr>
              <p:nvPr/>
            </p:nvSpPr>
            <p:spPr>
              <a:xfrm>
                <a:off x="2200335" y="5385094"/>
                <a:ext cx="5905500" cy="608533"/>
              </a:xfrm>
              <a:prstGeom prst="rect">
                <a:avLst/>
              </a:prstGeom>
              <a:blipFill>
                <a:blip r:embed="rId13"/>
                <a:stretch>
                  <a:fillRect l="-31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7391400" y="5351582"/>
                <a:ext cx="4161064"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𝟏</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𝟎</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𝟏</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𝟎</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𝟏</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𝟎</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𝟏</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oMath>
                  </m:oMathPara>
                </a14:m>
                <a:endParaRPr lang="en-US" b="1" dirty="0">
                  <a:solidFill>
                    <a:srgbClr val="C00000"/>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7391400" y="5351582"/>
                <a:ext cx="4161064" cy="608533"/>
              </a:xfrm>
              <a:prstGeom prst="rect">
                <a:avLst/>
              </a:prstGeom>
              <a:blipFill>
                <a:blip r:embed="rId1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400528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fade">
                                      <p:cBhvr>
                                        <p:cTn id="52" dur="5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left)">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fade">
                                      <p:cBhvr>
                                        <p:cTn id="67" dur="500"/>
                                        <p:tgtEl>
                                          <p:spTgt spid="3">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wipe(left)">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left)">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0" end="10"/>
                                            </p:txEl>
                                          </p:spTgt>
                                        </p:tgtEl>
                                        <p:attrNameLst>
                                          <p:attrName>style.visibility</p:attrName>
                                        </p:attrNameLst>
                                      </p:cBhvr>
                                      <p:to>
                                        <p:strVal val="visible"/>
                                      </p:to>
                                    </p:set>
                                    <p:animEffect transition="in" filter="fade">
                                      <p:cBhvr>
                                        <p:cTn id="82" dur="500"/>
                                        <p:tgtEl>
                                          <p:spTgt spid="3">
                                            <p:txEl>
                                              <p:pRg st="10" end="1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left)">
                                      <p:cBhvr>
                                        <p:cTn id="87" dur="500"/>
                                        <p:tgtEl>
                                          <p:spTgt spid="1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left)">
                                      <p:cBhvr>
                                        <p:cTn id="9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P spid="10" grpId="0"/>
      <p:bldP spid="11" grpId="0"/>
      <p:bldP spid="12" grpId="0"/>
      <p:bldP spid="13" grpId="0"/>
      <p:bldP spid="14" grpId="0"/>
      <p:bldP spid="15" grpId="0"/>
      <p:bldP spid="16" grpId="0"/>
      <p:bldP spid="17" grpId="0"/>
      <p:bldP spid="18"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 examples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20700" indent="-457200">
                  <a:buFont typeface="+mj-lt"/>
                  <a:buAutoNum type="arabicPeriod" startAt="25"/>
                </a:pPr>
                <a:r>
                  <a:rPr lang="en-IN" sz="2200" dirty="0"/>
                  <a:t>The language with </a:t>
                </a:r>
                <a14:m>
                  <m:oMath xmlns:m="http://schemas.openxmlformats.org/officeDocument/2006/math">
                    <m:r>
                      <m:rPr>
                        <m:sty m:val="p"/>
                      </m:rPr>
                      <a:rPr lang="el-GR" sz="2200" i="1">
                        <a:latin typeface="Cambria Math" panose="02040503050406030204" pitchFamily="18" charset="0"/>
                        <a:ea typeface="Cambria Math" panose="02040503050406030204" pitchFamily="18" charset="0"/>
                      </a:rPr>
                      <m:t>Σ</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𝑎</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𝑏</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𝑐</m:t>
                    </m:r>
                    <m:r>
                      <a:rPr lang="en-US" sz="2200" i="1">
                        <a:latin typeface="Cambria Math" panose="02040503050406030204" pitchFamily="18" charset="0"/>
                        <a:ea typeface="Cambria Math" panose="02040503050406030204" pitchFamily="18" charset="0"/>
                      </a:rPr>
                      <m:t>}</m:t>
                    </m:r>
                  </m:oMath>
                </a14:m>
                <a:r>
                  <a:rPr lang="en-IN" sz="2200" dirty="0"/>
                  <a:t> where </a:t>
                </a:r>
                <a14:m>
                  <m:oMath xmlns:m="http://schemas.openxmlformats.org/officeDocument/2006/math">
                    <m:r>
                      <a:rPr lang="en-US" sz="2200" i="1">
                        <a:latin typeface="Cambria Math" panose="02040503050406030204" pitchFamily="18" charset="0"/>
                        <a:ea typeface="Cambria Math" panose="02040503050406030204" pitchFamily="18" charset="0"/>
                      </a:rPr>
                      <m:t>𝑎</m:t>
                    </m:r>
                  </m:oMath>
                </a14:m>
                <a:r>
                  <a:rPr lang="en-IN" sz="2200" dirty="0"/>
                  <a:t> should be multiple of 3</a:t>
                </a:r>
              </a:p>
              <a:p>
                <a:pPr marL="63500" indent="0">
                  <a:buNone/>
                </a:pPr>
                <a:endParaRPr lang="en-IN" sz="2200" dirty="0"/>
              </a:p>
              <a:p>
                <a:pPr marL="520700" indent="-457200">
                  <a:buFont typeface="+mj-lt"/>
                  <a:buAutoNum type="arabicPeriod" startAt="26"/>
                </a:pPr>
                <a:r>
                  <a:rPr lang="en-IN" sz="2200" dirty="0"/>
                  <a:t>Even no. of 0</a:t>
                </a:r>
              </a:p>
              <a:p>
                <a:pPr marL="920750" lvl="1" indent="-457200">
                  <a:buFont typeface="+mj-lt"/>
                  <a:buAutoNum type="arabicPeriod" startAt="26"/>
                </a:pPr>
                <a:endParaRPr lang="en-IN" sz="2200" dirty="0"/>
              </a:p>
              <a:p>
                <a:pPr marL="520700" indent="-457200">
                  <a:buFont typeface="+mj-lt"/>
                  <a:buAutoNum type="arabicPeriod" startAt="26"/>
                </a:pPr>
                <a:r>
                  <a:rPr lang="en-IN" sz="2200" dirty="0"/>
                  <a:t>String should have odd length</a:t>
                </a:r>
              </a:p>
              <a:p>
                <a:pPr marL="463550" lvl="1" indent="0">
                  <a:buNone/>
                </a:pPr>
                <a:endParaRPr lang="en-IN" sz="2200" dirty="0"/>
              </a:p>
              <a:p>
                <a:pPr marL="520700" indent="-457200">
                  <a:buFont typeface="+mj-lt"/>
                  <a:buAutoNum type="arabicPeriod" startAt="26"/>
                </a:pPr>
                <a:r>
                  <a:rPr lang="en-IN" sz="2200" dirty="0"/>
                  <a:t>String should have even length</a:t>
                </a:r>
              </a:p>
              <a:p>
                <a:pPr marL="463550" lvl="1" indent="0">
                  <a:buNone/>
                </a:pPr>
                <a:endParaRPr lang="en-IN" sz="2200" dirty="0"/>
              </a:p>
              <a:p>
                <a:pPr marL="520700" indent="-457200">
                  <a:buFont typeface="+mj-lt"/>
                  <a:buAutoNum type="arabicPeriod" startAt="26"/>
                </a:pPr>
                <a:r>
                  <a:rPr lang="en-IN" sz="2200" dirty="0"/>
                  <a:t>String start with 0 and has odd length</a:t>
                </a:r>
              </a:p>
              <a:p>
                <a:pPr marL="463550" lvl="1" indent="0">
                  <a:buNone/>
                </a:pPr>
                <a:endParaRPr lang="en-IN" sz="2200" dirty="0"/>
              </a:p>
              <a:p>
                <a:pPr marL="520700" indent="-457200">
                  <a:buFont typeface="+mj-lt"/>
                  <a:buAutoNum type="arabicPeriod" startAt="30"/>
                </a:pPr>
                <a:r>
                  <a:rPr lang="en-IN" sz="2200" dirty="0"/>
                  <a:t>String start with 1 and has even length</a:t>
                </a:r>
              </a:p>
              <a:p>
                <a:pPr marL="463550" lvl="1" indent="0">
                  <a:buNone/>
                </a:pPr>
                <a:endParaRPr lang="en-IN"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09" t="-4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237232" y="1382697"/>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𝒂𝒂𝒂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𝒃𝒂𝒂𝒂</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𝒃𝒂𝒄𝒂𝒃𝒂</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𝒂𝒂𝒂𝒂𝒂𝒂</m:t>
                      </m:r>
                      <m:r>
                        <a:rPr lang="en-US" b="1" i="1" dirty="0">
                          <a:solidFill>
                            <a:schemeClr val="accent1">
                              <a:lumMod val="75000"/>
                            </a:schemeClr>
                          </a:solidFill>
                          <a:latin typeface="Cambria Math" panose="02040503050406030204" pitchFamily="18" charset="0"/>
                        </a:rPr>
                        <m:t>..</m:t>
                      </m:r>
                    </m:oMath>
                  </m:oMathPara>
                </a14:m>
                <a:endParaRPr lang="en-US" b="1" dirty="0">
                  <a:solidFill>
                    <a:schemeClr val="accent1">
                      <a:lumMod val="75000"/>
                    </a:schemeClr>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237232" y="1382697"/>
                <a:ext cx="3200400" cy="608533"/>
              </a:xfrm>
              <a:prstGeom prst="rect">
                <a:avLst/>
              </a:prstGeom>
              <a:blipFill>
                <a:blip r:embed="rId3"/>
                <a:stretch>
                  <a:fillRect l="-381" r="-2781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189957" y="1382697"/>
                <a:ext cx="4389664"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m:t>
                          </m:r>
                          <m:sSup>
                            <m:sSupPr>
                              <m:ctrlPr>
                                <a:rPr lang="en-US" b="1" i="1">
                                  <a:solidFill>
                                    <a:srgbClr val="C00000"/>
                                  </a:solidFill>
                                  <a:latin typeface="Cambria Math" panose="02040503050406030204" pitchFamily="18" charset="0"/>
                                </a:rPr>
                              </m:ctrlPr>
                            </m:sSupPr>
                            <m:e>
                              <m:d>
                                <m:dPr>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𝒄</m:t>
                                  </m:r>
                                </m:e>
                              </m:d>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𝒂</m:t>
                          </m:r>
                          <m:sSup>
                            <m:sSupPr>
                              <m:ctrlPr>
                                <a:rPr lang="en-US" b="1" i="1">
                                  <a:solidFill>
                                    <a:srgbClr val="C00000"/>
                                  </a:solidFill>
                                  <a:latin typeface="Cambria Math" panose="02040503050406030204" pitchFamily="18" charset="0"/>
                                </a:rPr>
                              </m:ctrlPr>
                            </m:sSupPr>
                            <m:e>
                              <m:d>
                                <m:dPr>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𝒄</m:t>
                                  </m:r>
                                </m:e>
                              </m:d>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𝒂</m:t>
                          </m:r>
                          <m:sSup>
                            <m:sSupPr>
                              <m:ctrlPr>
                                <a:rPr lang="en-US" b="1" i="1">
                                  <a:solidFill>
                                    <a:srgbClr val="C00000"/>
                                  </a:solidFill>
                                  <a:latin typeface="Cambria Math" panose="02040503050406030204" pitchFamily="18" charset="0"/>
                                </a:rPr>
                              </m:ctrlPr>
                            </m:sSupPr>
                            <m:e>
                              <m:d>
                                <m:dPr>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𝒄</m:t>
                                  </m:r>
                                </m:e>
                              </m:d>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𝒂</m:t>
                          </m:r>
                          <m:sSup>
                            <m:sSupPr>
                              <m:ctrlPr>
                                <a:rPr lang="en-US" b="1" i="1">
                                  <a:solidFill>
                                    <a:srgbClr val="C00000"/>
                                  </a:solidFill>
                                  <a:latin typeface="Cambria Math" panose="02040503050406030204" pitchFamily="18" charset="0"/>
                                </a:rPr>
                              </m:ctrlPr>
                            </m:sSupPr>
                            <m:e>
                              <m:d>
                                <m:dPr>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𝒃</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𝒄</m:t>
                                  </m:r>
                                </m:e>
                              </m:d>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oMath>
                  </m:oMathPara>
                </a14:m>
                <a:endParaRPr lang="en-US" b="1" baseline="30000" dirty="0">
                  <a:solidFill>
                    <a:srgbClr val="C00000"/>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6189957" y="1382697"/>
                <a:ext cx="4389664" cy="608533"/>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237233" y="2247380"/>
                <a:ext cx="4498905"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𝟎𝟏𝟎𝟏</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𝟎𝟎𝟎𝟎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𝟏𝟎𝟎𝟏𝟎𝟎</m:t>
                    </m:r>
                  </m:oMath>
                </a14:m>
                <a:r>
                  <a:rPr lang="en-US" b="1" dirty="0">
                    <a:solidFill>
                      <a:schemeClr val="accent1">
                        <a:lumMod val="75000"/>
                      </a:schemeClr>
                    </a:solidFill>
                  </a:rPr>
                  <a:t>….</a:t>
                </a:r>
              </a:p>
            </p:txBody>
          </p:sp>
        </mc:Choice>
        <mc:Fallback xmlns="">
          <p:sp>
            <p:nvSpPr>
              <p:cNvPr id="9" name="Rectangle 8"/>
              <p:cNvSpPr>
                <a:spLocks noRot="1" noChangeAspect="1" noMove="1" noResize="1" noEditPoints="1" noAdjustHandles="1" noChangeArrowheads="1" noChangeShapeType="1" noTextEdit="1"/>
              </p:cNvSpPr>
              <p:nvPr/>
            </p:nvSpPr>
            <p:spPr>
              <a:xfrm>
                <a:off x="2237233" y="2247380"/>
                <a:ext cx="4498905" cy="608533"/>
              </a:xfrm>
              <a:prstGeom prst="rect">
                <a:avLst/>
              </a:prstGeom>
              <a:blipFill>
                <a:blip r:embed="rId5"/>
                <a:stretch>
                  <a:fillRect l="-27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5268825" y="2247380"/>
                <a:ext cx="4389664"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𝟏</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𝟎</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𝟏</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𝟎</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𝟏</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oMath>
                  </m:oMathPara>
                </a14:m>
                <a:endParaRPr lang="en-US" b="1" baseline="30000" dirty="0">
                  <a:solidFill>
                    <a:srgbClr val="C00000"/>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5268825" y="2247380"/>
                <a:ext cx="4389664" cy="608533"/>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2237233" y="3164298"/>
                <a:ext cx="4498905"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𝟏𝟏𝟎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𝟏𝟎𝟎𝟏𝟎</m:t>
                    </m:r>
                  </m:oMath>
                </a14:m>
                <a:r>
                  <a:rPr lang="en-US" b="1" dirty="0">
                    <a:solidFill>
                      <a:schemeClr val="accent1">
                        <a:lumMod val="75000"/>
                      </a:schemeClr>
                    </a:solidFill>
                  </a:rPr>
                  <a:t>….</a:t>
                </a:r>
              </a:p>
            </p:txBody>
          </p:sp>
        </mc:Choice>
        <mc:Fallback xmlns="">
          <p:sp>
            <p:nvSpPr>
              <p:cNvPr id="11" name="Rectangle 10"/>
              <p:cNvSpPr>
                <a:spLocks noRot="1" noChangeAspect="1" noMove="1" noResize="1" noEditPoints="1" noAdjustHandles="1" noChangeArrowheads="1" noChangeShapeType="1" noTextEdit="1"/>
              </p:cNvSpPr>
              <p:nvPr/>
            </p:nvSpPr>
            <p:spPr>
              <a:xfrm>
                <a:off x="2237233" y="3164298"/>
                <a:ext cx="4498905" cy="608533"/>
              </a:xfrm>
              <a:prstGeom prst="rect">
                <a:avLst/>
              </a:prstGeom>
              <a:blipFill>
                <a:blip r:embed="rId7"/>
                <a:stretch>
                  <a:fillRect l="-27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631385" y="3164298"/>
                <a:ext cx="4389664"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sSup>
                        <m:sSupPr>
                          <m:ctrlPr>
                            <a:rPr lang="en-US" b="1" i="1">
                              <a:solidFill>
                                <a:srgbClr val="C00000"/>
                              </a:solidFill>
                              <a:latin typeface="Cambria Math" panose="02040503050406030204" pitchFamily="18" charset="0"/>
                            </a:rPr>
                          </m:ctrlPr>
                        </m:sSupPr>
                        <m:e>
                          <m:d>
                            <m:dPr>
                              <m:ctrlPr>
                                <a:rPr lang="en-IN" b="1" i="1">
                                  <a:solidFill>
                                    <a:srgbClr val="C00000"/>
                                  </a:solidFill>
                                  <a:latin typeface="Cambria Math" panose="02040503050406030204" pitchFamily="18" charset="0"/>
                                </a:rPr>
                              </m:ctrlPr>
                            </m:dPr>
                            <m:e>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e>
                          </m:d>
                          <m:r>
                            <a:rPr lang="en-US" b="1" i="1">
                              <a:solidFill>
                                <a:srgbClr val="C00000"/>
                              </a:solidFill>
                              <a:latin typeface="Cambria Math" panose="02040503050406030204" pitchFamily="18" charset="0"/>
                            </a:rPr>
                            <m:t>  </m:t>
                          </m:r>
                          <m:r>
                            <a:rPr lang="en-IN" b="1" i="1">
                              <a:solidFill>
                                <a:srgbClr val="C00000"/>
                              </a:solidFill>
                              <a:latin typeface="Cambria Math" panose="02040503050406030204" pitchFamily="18" charset="0"/>
                            </a:rPr>
                            <m:t>(</m:t>
                          </m:r>
                          <m:d>
                            <m:dPr>
                              <m:ctrlPr>
                                <a:rPr lang="en-IN" b="1" i="1">
                                  <a:solidFill>
                                    <a:srgbClr val="C00000"/>
                                  </a:solidFill>
                                  <a:latin typeface="Cambria Math" panose="02040503050406030204" pitchFamily="18" charset="0"/>
                                </a:rPr>
                              </m:ctrlPr>
                            </m:dPr>
                            <m:e>
                              <m:r>
                                <a:rPr lang="en-IN" b="1" i="1">
                                  <a:solidFill>
                                    <a:srgbClr val="C00000"/>
                                  </a:solidFill>
                                  <a:latin typeface="Cambria Math" panose="02040503050406030204" pitchFamily="18" charset="0"/>
                                </a:rPr>
                                <m:t>𝟎</m:t>
                              </m:r>
                            </m:e>
                            <m:e>
                              <m:r>
                                <a:rPr lang="en-IN" b="1" i="1">
                                  <a:solidFill>
                                    <a:srgbClr val="C00000"/>
                                  </a:solidFill>
                                  <a:latin typeface="Cambria Math" panose="02040503050406030204" pitchFamily="18" charset="0"/>
                                </a:rPr>
                                <m:t>𝟏</m:t>
                              </m:r>
                            </m:e>
                          </m:d>
                          <m:r>
                            <a:rPr lang="en-IN"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oMath>
                  </m:oMathPara>
                </a14:m>
                <a:endParaRPr lang="en-US" b="1" baseline="30000" dirty="0">
                  <a:solidFill>
                    <a:srgbClr val="C00000"/>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5631385" y="3164298"/>
                <a:ext cx="4389664" cy="608533"/>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237233" y="4042399"/>
                <a:ext cx="4498905"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𝟎𝟏𝟎𝟏</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𝟎𝟎𝟎𝟎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𝟏𝟎𝟎𝟏𝟎𝟎</m:t>
                    </m:r>
                  </m:oMath>
                </a14:m>
                <a:r>
                  <a:rPr lang="en-US" b="1" dirty="0">
                    <a:solidFill>
                      <a:schemeClr val="accent1">
                        <a:lumMod val="75000"/>
                      </a:schemeClr>
                    </a:solidFill>
                  </a:rPr>
                  <a:t>….</a:t>
                </a:r>
              </a:p>
            </p:txBody>
          </p:sp>
        </mc:Choice>
        <mc:Fallback xmlns="">
          <p:sp>
            <p:nvSpPr>
              <p:cNvPr id="13" name="Rectangle 12"/>
              <p:cNvSpPr>
                <a:spLocks noRot="1" noChangeAspect="1" noMove="1" noResize="1" noEditPoints="1" noAdjustHandles="1" noChangeArrowheads="1" noChangeShapeType="1" noTextEdit="1"/>
              </p:cNvSpPr>
              <p:nvPr/>
            </p:nvSpPr>
            <p:spPr>
              <a:xfrm>
                <a:off x="2237233" y="4042399"/>
                <a:ext cx="4498905" cy="608533"/>
              </a:xfrm>
              <a:prstGeom prst="rect">
                <a:avLst/>
              </a:prstGeom>
              <a:blipFill>
                <a:blip r:embed="rId9"/>
                <a:stretch>
                  <a:fillRect l="-27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5301184" y="4042399"/>
                <a:ext cx="4389664"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 (</m:t>
                          </m:r>
                          <m:d>
                            <m:dPr>
                              <m:ctrlPr>
                                <a:rPr lang="en-IN" b="1" i="1">
                                  <a:solidFill>
                                    <a:srgbClr val="C00000"/>
                                  </a:solidFill>
                                  <a:latin typeface="Cambria Math" panose="02040503050406030204" pitchFamily="18" charset="0"/>
                                </a:rPr>
                              </m:ctrlPr>
                            </m:dPr>
                            <m:e>
                              <m:r>
                                <a:rPr lang="en-IN" b="1" i="1">
                                  <a:solidFill>
                                    <a:srgbClr val="C00000"/>
                                  </a:solidFill>
                                  <a:latin typeface="Cambria Math" panose="02040503050406030204" pitchFamily="18" charset="0"/>
                                </a:rPr>
                                <m:t>𝟎</m:t>
                              </m:r>
                            </m:e>
                            <m:e>
                              <m:r>
                                <a:rPr lang="en-IN" b="1" i="1">
                                  <a:solidFill>
                                    <a:srgbClr val="C00000"/>
                                  </a:solidFill>
                                  <a:latin typeface="Cambria Math" panose="02040503050406030204" pitchFamily="18" charset="0"/>
                                </a:rPr>
                                <m:t>𝟏</m:t>
                              </m:r>
                            </m:e>
                          </m:d>
                          <m:r>
                            <a:rPr lang="en-IN"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oMath>
                  </m:oMathPara>
                </a14:m>
                <a:endParaRPr lang="en-US" b="1" baseline="30000" dirty="0">
                  <a:solidFill>
                    <a:srgbClr val="C00000"/>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5301184" y="4042399"/>
                <a:ext cx="4389664" cy="608533"/>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237233" y="4976667"/>
                <a:ext cx="4498905"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𝟎𝟎𝟎𝟏𝟎</m:t>
                    </m:r>
                  </m:oMath>
                </a14:m>
                <a:r>
                  <a:rPr lang="en-US" b="1" dirty="0">
                    <a:solidFill>
                      <a:schemeClr val="accent1">
                        <a:lumMod val="75000"/>
                      </a:schemeClr>
                    </a:solidFill>
                  </a:rPr>
                  <a:t>….</a:t>
                </a:r>
              </a:p>
            </p:txBody>
          </p:sp>
        </mc:Choice>
        <mc:Fallback xmlns="">
          <p:sp>
            <p:nvSpPr>
              <p:cNvPr id="15" name="Rectangle 14"/>
              <p:cNvSpPr>
                <a:spLocks noRot="1" noChangeAspect="1" noMove="1" noResize="1" noEditPoints="1" noAdjustHandles="1" noChangeArrowheads="1" noChangeShapeType="1" noTextEdit="1"/>
              </p:cNvSpPr>
              <p:nvPr/>
            </p:nvSpPr>
            <p:spPr>
              <a:xfrm>
                <a:off x="2237233" y="4976667"/>
                <a:ext cx="4498905" cy="608533"/>
              </a:xfrm>
              <a:prstGeom prst="rect">
                <a:avLst/>
              </a:prstGeom>
              <a:blipFill>
                <a:blip r:embed="rId11"/>
                <a:stretch>
                  <a:fillRect l="-27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486536" y="4976667"/>
                <a:ext cx="4389664"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sSup>
                        <m:sSupPr>
                          <m:ctrlPr>
                            <a:rPr lang="en-US" b="1" i="1">
                              <a:solidFill>
                                <a:srgbClr val="C00000"/>
                              </a:solidFill>
                              <a:latin typeface="Cambria Math" panose="02040503050406030204" pitchFamily="18" charset="0"/>
                            </a:rPr>
                          </m:ctrlPr>
                        </m:sSupPr>
                        <m:e>
                          <m:d>
                            <m:dPr>
                              <m:ctrlPr>
                                <a:rPr lang="en-IN" b="1" i="1">
                                  <a:solidFill>
                                    <a:srgbClr val="C00000"/>
                                  </a:solidFill>
                                  <a:latin typeface="Cambria Math" panose="02040503050406030204" pitchFamily="18" charset="0"/>
                                </a:rPr>
                              </m:ctrlPr>
                            </m:dPr>
                            <m:e>
                              <m:r>
                                <a:rPr lang="en-IN" b="1" i="1">
                                  <a:solidFill>
                                    <a:srgbClr val="C00000"/>
                                  </a:solidFill>
                                  <a:latin typeface="Cambria Math" panose="02040503050406030204" pitchFamily="18" charset="0"/>
                                </a:rPr>
                                <m:t>𝟎</m:t>
                              </m:r>
                            </m:e>
                          </m:d>
                          <m:r>
                            <a:rPr lang="en-US" b="1" i="1">
                              <a:solidFill>
                                <a:srgbClr val="C00000"/>
                              </a:solidFill>
                              <a:latin typeface="Cambria Math" panose="02040503050406030204" pitchFamily="18" charset="0"/>
                            </a:rPr>
                            <m:t> </m:t>
                          </m:r>
                          <m:r>
                            <a:rPr lang="en-IN" b="1" i="1">
                              <a:solidFill>
                                <a:srgbClr val="C00000"/>
                              </a:solidFill>
                              <a:latin typeface="Cambria Math" panose="02040503050406030204" pitchFamily="18" charset="0"/>
                            </a:rPr>
                            <m:t>(</m:t>
                          </m:r>
                          <m:d>
                            <m:dPr>
                              <m:ctrlPr>
                                <a:rPr lang="en-IN" b="1" i="1">
                                  <a:solidFill>
                                    <a:srgbClr val="C00000"/>
                                  </a:solidFill>
                                  <a:latin typeface="Cambria Math" panose="02040503050406030204" pitchFamily="18" charset="0"/>
                                </a:rPr>
                              </m:ctrlPr>
                            </m:dPr>
                            <m:e>
                              <m:r>
                                <a:rPr lang="en-IN" b="1" i="1">
                                  <a:solidFill>
                                    <a:srgbClr val="C00000"/>
                                  </a:solidFill>
                                  <a:latin typeface="Cambria Math" panose="02040503050406030204" pitchFamily="18" charset="0"/>
                                </a:rPr>
                                <m:t>𝟎</m:t>
                              </m:r>
                            </m:e>
                            <m:e>
                              <m:r>
                                <a:rPr lang="en-IN" b="1" i="1">
                                  <a:solidFill>
                                    <a:srgbClr val="C00000"/>
                                  </a:solidFill>
                                  <a:latin typeface="Cambria Math" panose="02040503050406030204" pitchFamily="18" charset="0"/>
                                </a:rPr>
                                <m:t>𝟏</m:t>
                              </m:r>
                            </m:e>
                          </m:d>
                          <m:r>
                            <a:rPr lang="en-IN"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oMath>
                  </m:oMathPara>
                </a14:m>
                <a:endParaRPr lang="en-US" b="1" baseline="30000" dirty="0">
                  <a:solidFill>
                    <a:srgbClr val="C00000"/>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5486536" y="4976667"/>
                <a:ext cx="4389664" cy="608533"/>
              </a:xfrm>
              <a:prstGeom prst="rect">
                <a:avLst/>
              </a:prstGeom>
              <a:blipFill>
                <a:blip r:embed="rId1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2237233" y="5866161"/>
                <a:ext cx="4498905"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𝟏𝟏𝟎𝟎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𝟏𝟎𝟎𝟏𝟎𝟎</m:t>
                    </m:r>
                  </m:oMath>
                </a14:m>
                <a:r>
                  <a:rPr lang="en-US" b="1" dirty="0">
                    <a:solidFill>
                      <a:schemeClr val="accent1">
                        <a:lumMod val="75000"/>
                      </a:schemeClr>
                    </a:solidFill>
                  </a:rPr>
                  <a:t>….</a:t>
                </a:r>
              </a:p>
            </p:txBody>
          </p:sp>
        </mc:Choice>
        <mc:Fallback xmlns="">
          <p:sp>
            <p:nvSpPr>
              <p:cNvPr id="17" name="Rectangle 16"/>
              <p:cNvSpPr>
                <a:spLocks noRot="1" noChangeAspect="1" noMove="1" noResize="1" noEditPoints="1" noAdjustHandles="1" noChangeArrowheads="1" noChangeShapeType="1" noTextEdit="1"/>
              </p:cNvSpPr>
              <p:nvPr/>
            </p:nvSpPr>
            <p:spPr>
              <a:xfrm>
                <a:off x="2237233" y="5866161"/>
                <a:ext cx="4498905" cy="608533"/>
              </a:xfrm>
              <a:prstGeom prst="rect">
                <a:avLst/>
              </a:prstGeom>
              <a:blipFill>
                <a:blip r:embed="rId13"/>
                <a:stretch>
                  <a:fillRect l="-27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623486" y="5866161"/>
                <a:ext cx="4389664"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m:t>
                          </m:r>
                          <m:d>
                            <m:dPr>
                              <m:ctrlPr>
                                <a:rPr lang="en-IN" b="1" i="1">
                                  <a:solidFill>
                                    <a:srgbClr val="C00000"/>
                                  </a:solidFill>
                                  <a:latin typeface="Cambria Math" panose="02040503050406030204" pitchFamily="18" charset="0"/>
                                </a:rPr>
                              </m:ctrlPr>
                            </m:dPr>
                            <m:e>
                              <m:r>
                                <a:rPr lang="en-IN" b="1" i="1">
                                  <a:solidFill>
                                    <a:srgbClr val="C00000"/>
                                  </a:solidFill>
                                  <a:latin typeface="Cambria Math" panose="02040503050406030204" pitchFamily="18" charset="0"/>
                                </a:rPr>
                                <m:t>𝟎</m:t>
                              </m:r>
                            </m:e>
                            <m:e>
                              <m:r>
                                <a:rPr lang="en-IN" b="1" i="1">
                                  <a:solidFill>
                                    <a:srgbClr val="C00000"/>
                                  </a:solidFill>
                                  <a:latin typeface="Cambria Math" panose="02040503050406030204" pitchFamily="18" charset="0"/>
                                </a:rPr>
                                <m:t>𝟏</m:t>
                              </m:r>
                            </m:e>
                          </m:d>
                          <m:r>
                            <a:rPr lang="en-IN"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oMath>
                  </m:oMathPara>
                </a14:m>
                <a:endParaRPr lang="en-US" b="1" baseline="30000" dirty="0">
                  <a:solidFill>
                    <a:srgbClr val="C00000"/>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5623486" y="5866161"/>
                <a:ext cx="4389664" cy="608533"/>
              </a:xfrm>
              <a:prstGeom prst="rect">
                <a:avLst/>
              </a:prstGeom>
              <a:blipFill>
                <a:blip r:embed="rId1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281550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fade">
                                      <p:cBhvr>
                                        <p:cTn id="52" dur="5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fade">
                                      <p:cBhvr>
                                        <p:cTn id="67" dur="500"/>
                                        <p:tgtEl>
                                          <p:spTgt spid="3">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left)">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left)">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0" end="10"/>
                                            </p:txEl>
                                          </p:spTgt>
                                        </p:tgtEl>
                                        <p:attrNameLst>
                                          <p:attrName>style.visibility</p:attrName>
                                        </p:attrNameLst>
                                      </p:cBhvr>
                                      <p:to>
                                        <p:strVal val="visible"/>
                                      </p:to>
                                    </p:set>
                                    <p:animEffect transition="in" filter="fade">
                                      <p:cBhvr>
                                        <p:cTn id="82" dur="500"/>
                                        <p:tgtEl>
                                          <p:spTgt spid="3">
                                            <p:txEl>
                                              <p:pRg st="10" end="1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wipe(left)">
                                      <p:cBhvr>
                                        <p:cTn id="87" dur="500"/>
                                        <p:tgtEl>
                                          <p:spTgt spid="1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8" grpId="0"/>
      <p:bldP spid="9" grpId="0"/>
      <p:bldP spid="10" grpId="0"/>
      <p:bldP spid="11" grpId="0"/>
      <p:bldP spid="12" grpId="0"/>
      <p:bldP spid="13" grpId="0"/>
      <p:bldP spid="14" grpId="0"/>
      <p:bldP spid="15" grpId="0"/>
      <p:bldP spid="16" grpId="0"/>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 examples</a:t>
            </a:r>
          </a:p>
        </p:txBody>
      </p:sp>
      <p:sp>
        <p:nvSpPr>
          <p:cNvPr id="3" name="Content Placeholder 2"/>
          <p:cNvSpPr>
            <a:spLocks noGrp="1"/>
          </p:cNvSpPr>
          <p:nvPr>
            <p:ph idx="1"/>
          </p:nvPr>
        </p:nvSpPr>
        <p:spPr/>
        <p:txBody>
          <a:bodyPr>
            <a:normAutofit/>
          </a:bodyPr>
          <a:lstStyle/>
          <a:p>
            <a:pPr marL="520700" indent="-457200">
              <a:buFont typeface="+mj-lt"/>
              <a:buAutoNum type="arabicPeriod" startAt="31"/>
            </a:pPr>
            <a:r>
              <a:rPr lang="en-IN" sz="2200" dirty="0"/>
              <a:t>All string begins or ends with 00 or 11 </a:t>
            </a:r>
          </a:p>
          <a:p>
            <a:pPr marL="520700" indent="-457200">
              <a:buFont typeface="+mj-lt"/>
              <a:buAutoNum type="arabicPeriod" startAt="31"/>
            </a:pPr>
            <a:endParaRPr lang="en-US" sz="2200" dirty="0"/>
          </a:p>
          <a:p>
            <a:pPr marL="520700" indent="-457200">
              <a:buFont typeface="+mj-lt"/>
              <a:buAutoNum type="arabicPeriod" startAt="31"/>
            </a:pPr>
            <a:r>
              <a:rPr lang="en-IN" sz="2200" dirty="0"/>
              <a:t>Language of all string containing both 11 and 00 as substring </a:t>
            </a:r>
          </a:p>
          <a:p>
            <a:pPr marL="520700" indent="-457200">
              <a:buFont typeface="+mj-lt"/>
              <a:buAutoNum type="arabicPeriod" startAt="31"/>
            </a:pPr>
            <a:endParaRPr lang="en-IN" sz="2200" dirty="0"/>
          </a:p>
          <a:p>
            <a:pPr marL="520700" indent="-457200">
              <a:buFont typeface="+mj-lt"/>
              <a:buAutoNum type="arabicPeriod" startAt="31"/>
            </a:pPr>
            <a:endParaRPr lang="en-IN" sz="2200" dirty="0"/>
          </a:p>
          <a:p>
            <a:pPr marL="520700" indent="-457200">
              <a:buFont typeface="+mj-lt"/>
              <a:buAutoNum type="arabicPeriod" startAt="31"/>
            </a:pPr>
            <a:r>
              <a:rPr lang="en-IN" sz="2200" dirty="0"/>
              <a:t>String ending with 1 and not contain 00 </a:t>
            </a:r>
          </a:p>
          <a:p>
            <a:pPr marL="463550" lvl="1" indent="0">
              <a:buNone/>
            </a:pPr>
            <a:endParaRPr lang="en-US" sz="2200" dirty="0"/>
          </a:p>
          <a:p>
            <a:pPr marL="520700" indent="-457200">
              <a:buFont typeface="+mj-lt"/>
              <a:buAutoNum type="arabicPeriod" startAt="31"/>
            </a:pPr>
            <a:r>
              <a:rPr lang="en-IN" sz="2200" dirty="0"/>
              <a:t>Language of C identifier  </a:t>
            </a:r>
          </a:p>
          <a:p>
            <a:pPr marL="463550" lvl="1" indent="0">
              <a:buNone/>
            </a:pPr>
            <a:endParaRPr lang="en-US" sz="2200" dirty="0"/>
          </a:p>
          <a:p>
            <a:pPr marL="463550" lvl="1" indent="0">
              <a:buNone/>
            </a:pPr>
            <a:endParaRPr lang="en-US" sz="2200" dirty="0"/>
          </a:p>
          <a:p>
            <a:pPr marL="463550" lvl="1" indent="0">
              <a:buNone/>
            </a:pPr>
            <a:endParaRPr lang="en-US" sz="2200" dirty="0"/>
          </a:p>
          <a:p>
            <a:pPr marL="0" indent="0">
              <a:buNone/>
            </a:pPr>
            <a:endParaRPr lang="en-US" sz="2200" dirty="0"/>
          </a:p>
        </p:txBody>
      </p:sp>
      <mc:AlternateContent xmlns:mc="http://schemas.openxmlformats.org/markup-compatibility/2006" xmlns:a14="http://schemas.microsoft.com/office/drawing/2010/main">
        <mc:Choice Requires="a14">
          <p:sp>
            <p:nvSpPr>
              <p:cNvPr id="4" name="Rectangle 3"/>
              <p:cNvSpPr/>
              <p:nvPr/>
            </p:nvSpPr>
            <p:spPr>
              <a:xfrm>
                <a:off x="2237232" y="1396333"/>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𝟎𝟎𝟏𝟎𝟏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𝟏𝟎𝟏𝟎𝟎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𝟏𝟏𝟎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𝟎𝟏𝟎𝟏𝟏</m:t>
                      </m:r>
                      <m:r>
                        <a:rPr lang="en-US" b="1" i="1" dirty="0">
                          <a:solidFill>
                            <a:schemeClr val="accent1">
                              <a:lumMod val="75000"/>
                            </a:schemeClr>
                          </a:solidFill>
                          <a:latin typeface="Cambria Math" panose="02040503050406030204" pitchFamily="18" charset="0"/>
                        </a:rPr>
                        <m:t>…</m:t>
                      </m:r>
                    </m:oMath>
                  </m:oMathPara>
                </a14:m>
                <a:endParaRPr lang="en-US" b="1" dirty="0">
                  <a:solidFill>
                    <a:schemeClr val="accent1">
                      <a:lumMod val="75000"/>
                    </a:schemeClr>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237232" y="1396333"/>
                <a:ext cx="3200400" cy="608533"/>
              </a:xfrm>
              <a:prstGeom prst="rect">
                <a:avLst/>
              </a:prstGeom>
              <a:blipFill>
                <a:blip r:embed="rId2"/>
                <a:stretch>
                  <a:fillRect l="-381" r="-25905"/>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151300" y="1396333"/>
                <a:ext cx="4389664"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𝟎𝟎</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𝟏𝟏</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 | </m:t>
                      </m:r>
                      <m:r>
                        <a:rPr lang="en-US" b="1" i="1">
                          <a:solidFill>
                            <a:srgbClr val="C00000"/>
                          </a:solidFill>
                          <a:latin typeface="Cambria Math" panose="02040503050406030204" pitchFamily="18" charset="0"/>
                        </a:rPr>
                        <m:t>𝟏</m:t>
                      </m:r>
                      <m:r>
                        <a:rPr lang="en-US" b="1" i="1">
                          <a:solidFill>
                            <a:srgbClr val="C00000"/>
                          </a:solidFill>
                          <a:latin typeface="Cambria Math" panose="02040503050406030204" pitchFamily="18" charset="0"/>
                        </a:rPr>
                        <m:t>)∗| </m:t>
                      </m:r>
                      <m:d>
                        <m:dPr>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𝟎</m:t>
                          </m:r>
                        </m:e>
                        <m:e>
                          <m:r>
                            <a:rPr lang="en-US" b="1" i="1">
                              <a:solidFill>
                                <a:srgbClr val="C00000"/>
                              </a:solidFill>
                              <a:latin typeface="Cambria Math" panose="02040503050406030204" pitchFamily="18" charset="0"/>
                            </a:rPr>
                            <m:t>𝟏</m:t>
                          </m:r>
                        </m:e>
                      </m:d>
                      <m:r>
                        <a:rPr lang="en-US" b="1" i="1" baseline="3000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𝟎𝟎</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𝟏𝟏</m:t>
                      </m:r>
                      <m:r>
                        <a:rPr lang="en-US" b="1" i="1">
                          <a:solidFill>
                            <a:srgbClr val="C00000"/>
                          </a:solidFill>
                          <a:latin typeface="Cambria Math" panose="02040503050406030204" pitchFamily="18" charset="0"/>
                        </a:rPr>
                        <m:t>)</m:t>
                      </m:r>
                    </m:oMath>
                  </m:oMathPara>
                </a14:m>
                <a:endParaRPr lang="en-US" b="1" baseline="30000" dirty="0">
                  <a:solidFill>
                    <a:srgbClr val="C00000"/>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6151300" y="1396333"/>
                <a:ext cx="4389664" cy="608533"/>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237232" y="2851644"/>
                <a:ext cx="6764286"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just"/>
                <a14:m>
                  <m:oMathPara xmlns:m="http://schemas.openxmlformats.org/officeDocument/2006/math">
                    <m:oMathParaPr>
                      <m:jc m:val="left"/>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𝟎𝟎</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𝟏𝟏</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   |</m:t>
                      </m:r>
                      <m:sSup>
                        <m:sSupPr>
                          <m:ctrlPr>
                            <a:rPr lang="en-US" b="1" i="1">
                              <a:solidFill>
                                <a:srgbClr val="C00000"/>
                              </a:solidFill>
                              <a:latin typeface="Cambria Math" panose="02040503050406030204" pitchFamily="18" charset="0"/>
                            </a:rPr>
                          </m:ctrlPr>
                        </m:sSupPr>
                        <m:e>
                          <m:r>
                            <a:rPr lang="en-US" b="1" i="1">
                              <a:solidFill>
                                <a:srgbClr val="C00000"/>
                              </a:solidFill>
                              <a:latin typeface="Cambria Math" panose="02040503050406030204" pitchFamily="18" charset="0"/>
                            </a:rPr>
                            <m:t>   </m:t>
                          </m:r>
                          <m:r>
                            <a:rPr lang="en-IN"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𝟏𝟏</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𝟎𝟎</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𝟎</m:t>
                          </m:r>
                          <m:r>
                            <a:rPr lang="en-US" b="1" i="1">
                              <a:solidFill>
                                <a:srgbClr val="C00000"/>
                              </a:solidFill>
                              <a:latin typeface="Cambria Math" panose="02040503050406030204" pitchFamily="18" charset="0"/>
                            </a:rPr>
                            <m:t>|</m:t>
                          </m:r>
                          <m:r>
                            <a:rPr lang="en-IN" b="1" i="1">
                              <a:solidFill>
                                <a:srgbClr val="C00000"/>
                              </a:solidFill>
                              <a:latin typeface="Cambria Math" panose="02040503050406030204" pitchFamily="18" charset="0"/>
                            </a:rPr>
                            <m:t>𝟏</m:t>
                          </m:r>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r>
                        <a:rPr lang="en-IN" b="1" i="1">
                          <a:solidFill>
                            <a:srgbClr val="C00000"/>
                          </a:solidFill>
                          <a:latin typeface="Cambria Math" panose="02040503050406030204" pitchFamily="18" charset="0"/>
                        </a:rPr>
                        <m:t>)</m:t>
                      </m:r>
                    </m:oMath>
                  </m:oMathPara>
                </a14:m>
                <a:endParaRPr lang="en-US" b="1" dirty="0">
                  <a:solidFill>
                    <a:srgbClr val="C00000"/>
                  </a:solidFill>
                </a:endParaRPr>
              </a:p>
              <a:p>
                <a:pPr algn="just"/>
                <a:endParaRPr lang="en-US" b="1" baseline="30000" dirty="0">
                  <a:solidFill>
                    <a:srgbClr val="C0000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2237232" y="2851644"/>
                <a:ext cx="6764286" cy="608533"/>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237232" y="2364134"/>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𝟎𝟎𝟏𝟏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𝟏𝟏𝟎𝟎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𝟏𝟎𝟎𝟏𝟏𝟎</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𝟎𝟏𝟎𝟎𝟏𝟏</m:t>
                      </m:r>
                      <m:r>
                        <a:rPr lang="en-US" b="1" i="1" dirty="0">
                          <a:solidFill>
                            <a:schemeClr val="accent1">
                              <a:lumMod val="75000"/>
                            </a:schemeClr>
                          </a:solidFill>
                          <a:latin typeface="Cambria Math" panose="02040503050406030204" pitchFamily="18" charset="0"/>
                        </a:rPr>
                        <m:t>…</m:t>
                      </m:r>
                    </m:oMath>
                  </m:oMathPara>
                </a14:m>
                <a:endParaRPr lang="en-US" b="1" dirty="0">
                  <a:solidFill>
                    <a:schemeClr val="accent1">
                      <a:lumMod val="7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237232" y="2364134"/>
                <a:ext cx="3200400" cy="608533"/>
              </a:xfrm>
              <a:prstGeom prst="rect">
                <a:avLst/>
              </a:prstGeom>
              <a:blipFill>
                <a:blip r:embed="rId5"/>
                <a:stretch>
                  <a:fillRect l="-381" r="-3447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2237232" y="3639243"/>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𝟎𝟏𝟏</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𝟏𝟏𝟎𝟏</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𝟏𝟎𝟏𝟏</m:t>
                      </m:r>
                      <m:r>
                        <a:rPr lang="en-US" b="1" i="1" dirty="0">
                          <a:solidFill>
                            <a:schemeClr val="accent1">
                              <a:lumMod val="75000"/>
                            </a:schemeClr>
                          </a:solidFill>
                          <a:latin typeface="Cambria Math" panose="02040503050406030204" pitchFamily="18" charset="0"/>
                        </a:rPr>
                        <m:t>….</m:t>
                      </m:r>
                    </m:oMath>
                  </m:oMathPara>
                </a14:m>
                <a:endParaRPr lang="en-US" b="1" dirty="0">
                  <a:solidFill>
                    <a:schemeClr val="accent1">
                      <a:lumMod val="75000"/>
                    </a:schemeClr>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2237232" y="3639243"/>
                <a:ext cx="3200400" cy="608533"/>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4817973" y="3639243"/>
                <a:ext cx="4389664"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d>
                        <m:dPr>
                          <m:ctrlPr>
                            <a:rPr lang="en-US" b="1" i="1">
                              <a:solidFill>
                                <a:srgbClr val="C00000"/>
                              </a:solidFill>
                              <a:latin typeface="Cambria Math" panose="02040503050406030204" pitchFamily="18" charset="0"/>
                            </a:rPr>
                          </m:ctrlPr>
                        </m:dPr>
                        <m:e>
                          <m:r>
                            <a:rPr lang="en-US" b="1" i="1">
                              <a:solidFill>
                                <a:srgbClr val="C00000"/>
                              </a:solidFill>
                              <a:latin typeface="Cambria Math" panose="02040503050406030204" pitchFamily="18" charset="0"/>
                            </a:rPr>
                            <m:t>𝟏</m:t>
                          </m:r>
                        </m:e>
                        <m:e>
                          <m:r>
                            <a:rPr lang="en-US" b="1" i="1">
                              <a:solidFill>
                                <a:srgbClr val="C00000"/>
                              </a:solidFill>
                              <a:latin typeface="Cambria Math" panose="02040503050406030204" pitchFamily="18" charset="0"/>
                            </a:rPr>
                            <m:t>𝟎𝟏</m:t>
                          </m:r>
                        </m:e>
                      </m:d>
                      <m:r>
                        <a:rPr lang="en-US" b="1" i="1" baseline="30000">
                          <a:solidFill>
                            <a:srgbClr val="C00000"/>
                          </a:solidFill>
                          <a:latin typeface="Cambria Math" panose="02040503050406030204" pitchFamily="18" charset="0"/>
                        </a:rPr>
                        <m:t>+</m:t>
                      </m:r>
                    </m:oMath>
                  </m:oMathPara>
                </a14:m>
                <a:endParaRPr lang="en-US" b="1" baseline="30000" dirty="0">
                  <a:solidFill>
                    <a:srgbClr val="C00000"/>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4817973" y="3639243"/>
                <a:ext cx="4389664" cy="608533"/>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442856" y="4623980"/>
                <a:ext cx="4389664"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𝑹</m:t>
                      </m:r>
                      <m:r>
                        <a:rPr lang="en-US" b="1"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𝑬</m:t>
                      </m:r>
                      <m:r>
                        <a:rPr lang="en-US" b="1" i="1">
                          <a:solidFill>
                            <a:srgbClr val="C00000"/>
                          </a:solidFill>
                          <a:latin typeface="Cambria Math" panose="02040503050406030204" pitchFamily="18" charset="0"/>
                        </a:rPr>
                        <m:t>. =</m:t>
                      </m:r>
                      <m:sSup>
                        <m:sSupPr>
                          <m:ctrlPr>
                            <a:rPr lang="en-US" b="1" i="1">
                              <a:solidFill>
                                <a:srgbClr val="C00000"/>
                              </a:solidFill>
                              <a:latin typeface="Cambria Math" panose="02040503050406030204" pitchFamily="18" charset="0"/>
                            </a:rPr>
                          </m:ctrlPr>
                        </m:sSupPr>
                        <m:e>
                          <m:r>
                            <a:rPr lang="en-IN" b="1" i="1">
                              <a:solidFill>
                                <a:srgbClr val="C00000"/>
                              </a:solidFill>
                              <a:latin typeface="Cambria Math" panose="02040503050406030204" pitchFamily="18" charset="0"/>
                            </a:rPr>
                            <m:t>(_+</m:t>
                          </m:r>
                          <m:r>
                            <a:rPr lang="en-IN" b="1" i="1">
                              <a:solidFill>
                                <a:srgbClr val="C00000"/>
                              </a:solidFill>
                              <a:latin typeface="Cambria Math" panose="02040503050406030204" pitchFamily="18" charset="0"/>
                            </a:rPr>
                            <m:t>𝑳</m:t>
                          </m:r>
                          <m:r>
                            <a:rPr lang="en-IN" b="1" i="1">
                              <a:solidFill>
                                <a:srgbClr val="C00000"/>
                              </a:solidFill>
                              <a:latin typeface="Cambria Math" panose="02040503050406030204" pitchFamily="18" charset="0"/>
                            </a:rPr>
                            <m:t>)(_ + </m:t>
                          </m:r>
                          <m:r>
                            <a:rPr lang="en-IN" b="1" i="1">
                              <a:solidFill>
                                <a:srgbClr val="C00000"/>
                              </a:solidFill>
                              <a:latin typeface="Cambria Math" panose="02040503050406030204" pitchFamily="18" charset="0"/>
                            </a:rPr>
                            <m:t>𝑳</m:t>
                          </m:r>
                          <m:r>
                            <a:rPr lang="en-IN" b="1" i="1">
                              <a:solidFill>
                                <a:srgbClr val="C00000"/>
                              </a:solidFill>
                              <a:latin typeface="Cambria Math" panose="02040503050406030204" pitchFamily="18" charset="0"/>
                            </a:rPr>
                            <m:t> +</m:t>
                          </m:r>
                          <m:r>
                            <a:rPr lang="en-IN" b="1" i="1">
                              <a:solidFill>
                                <a:srgbClr val="C00000"/>
                              </a:solidFill>
                              <a:latin typeface="Cambria Math" panose="02040503050406030204" pitchFamily="18" charset="0"/>
                            </a:rPr>
                            <m:t>𝑫</m:t>
                          </m:r>
                          <m:r>
                            <a:rPr lang="en-IN" b="1" i="1">
                              <a:solidFill>
                                <a:srgbClr val="C00000"/>
                              </a:solidFill>
                              <a:latin typeface="Cambria Math" panose="02040503050406030204" pitchFamily="18" charset="0"/>
                            </a:rPr>
                            <m:t>)</m:t>
                          </m:r>
                        </m:e>
                        <m:sup>
                          <m:r>
                            <a:rPr lang="en-US" b="1" i="1">
                              <a:solidFill>
                                <a:srgbClr val="C00000"/>
                              </a:solidFill>
                              <a:latin typeface="Cambria Math" panose="02040503050406030204" pitchFamily="18" charset="0"/>
                            </a:rPr>
                            <m:t>∗</m:t>
                          </m:r>
                        </m:sup>
                      </m:sSup>
                    </m:oMath>
                  </m:oMathPara>
                </a14:m>
                <a:endParaRPr lang="en-US" b="1" baseline="30000" dirty="0">
                  <a:solidFill>
                    <a:srgbClr val="C0000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5442856" y="4623980"/>
                <a:ext cx="4389664" cy="608533"/>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237232" y="4623980"/>
                <a:ext cx="3200400"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dirty="0">
                          <a:solidFill>
                            <a:schemeClr val="accent1">
                              <a:lumMod val="75000"/>
                            </a:schemeClr>
                          </a:solidFill>
                          <a:latin typeface="Cambria Math" panose="02040503050406030204" pitchFamily="18" charset="0"/>
                        </a:rPr>
                        <m:t>𝑺𝒕𝒓𝒊𝒏𝒈𝒔</m:t>
                      </m:r>
                      <m:r>
                        <a:rPr lang="en-US" b="1" i="1" dirty="0">
                          <a:solidFill>
                            <a:schemeClr val="accent1">
                              <a:lumMod val="75000"/>
                            </a:schemeClr>
                          </a:solidFill>
                          <a:latin typeface="Cambria Math" panose="02040503050406030204" pitchFamily="18" charset="0"/>
                        </a:rPr>
                        <m:t>:</m:t>
                      </m:r>
                      <m:r>
                        <a:rPr lang="en-US" b="1" i="1" dirty="0">
                          <a:solidFill>
                            <a:schemeClr val="accent1">
                              <a:lumMod val="75000"/>
                            </a:schemeClr>
                          </a:solidFill>
                          <a:latin typeface="Cambria Math" panose="02040503050406030204" pitchFamily="18" charset="0"/>
                        </a:rPr>
                        <m:t>𝒂𝒓𝒆𝒂</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𝒊</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𝒓𝒆𝒅𝒊𝒐𝒖𝒔</m:t>
                      </m:r>
                      <m:r>
                        <a:rPr lang="en-US" b="1" i="1" dirty="0">
                          <a:solidFill>
                            <a:schemeClr val="accent1">
                              <a:lumMod val="75000"/>
                            </a:schemeClr>
                          </a:solidFill>
                          <a:latin typeface="Cambria Math" panose="02040503050406030204" pitchFamily="18" charset="0"/>
                        </a:rPr>
                        <m:t>, </m:t>
                      </m:r>
                      <m:r>
                        <a:rPr lang="en-US" b="1" i="1" dirty="0">
                          <a:solidFill>
                            <a:schemeClr val="accent1">
                              <a:lumMod val="75000"/>
                            </a:schemeClr>
                          </a:solidFill>
                          <a:latin typeface="Cambria Math" panose="02040503050406030204" pitchFamily="18" charset="0"/>
                        </a:rPr>
                        <m:t>𝒈𝒓𝒂𝒅𝒆</m:t>
                      </m:r>
                      <m:r>
                        <a:rPr lang="en-US" b="1" i="1" dirty="0">
                          <a:solidFill>
                            <a:schemeClr val="accent1">
                              <a:lumMod val="75000"/>
                            </a:schemeClr>
                          </a:solidFill>
                          <a:latin typeface="Cambria Math" panose="02040503050406030204" pitchFamily="18" charset="0"/>
                        </a:rPr>
                        <m:t>𝟏</m:t>
                      </m:r>
                      <m:r>
                        <a:rPr lang="en-US" b="1" i="1" dirty="0">
                          <a:solidFill>
                            <a:schemeClr val="accent1">
                              <a:lumMod val="75000"/>
                            </a:schemeClr>
                          </a:solidFill>
                          <a:latin typeface="Cambria Math" panose="02040503050406030204" pitchFamily="18" charset="0"/>
                        </a:rPr>
                        <m:t>….</m:t>
                      </m:r>
                    </m:oMath>
                  </m:oMathPara>
                </a14:m>
                <a:endParaRPr lang="en-US" b="1" dirty="0">
                  <a:solidFill>
                    <a:schemeClr val="accent1">
                      <a:lumMod val="7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2237232" y="4623980"/>
                <a:ext cx="3200400" cy="608533"/>
              </a:xfrm>
              <a:prstGeom prst="rect">
                <a:avLst/>
              </a:prstGeom>
              <a:blipFill>
                <a:blip r:embed="rId9"/>
                <a:stretch>
                  <a:fillRect l="-381" r="-2247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619375" y="5062447"/>
                <a:ext cx="4389664" cy="608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r>
                        <a:rPr lang="en-US" b="1" i="1">
                          <a:solidFill>
                            <a:srgbClr val="C00000"/>
                          </a:solidFill>
                          <a:latin typeface="Cambria Math" panose="02040503050406030204" pitchFamily="18" charset="0"/>
                        </a:rPr>
                        <m:t>𝒘𝒉𝒆𝒓𝒆</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𝑳</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𝒊𝒔</m:t>
                      </m:r>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𝑳𝒆𝒕𝒕𝒆𝒓</m:t>
                      </m:r>
                      <m:r>
                        <a:rPr lang="en-US" b="1" i="1">
                          <a:solidFill>
                            <a:srgbClr val="C00000"/>
                          </a:solidFill>
                          <a:latin typeface="Cambria Math" panose="02040503050406030204" pitchFamily="18" charset="0"/>
                        </a:rPr>
                        <m:t> </m:t>
                      </m:r>
                      <m:r>
                        <a:rPr lang="en-US" b="1">
                          <a:solidFill>
                            <a:srgbClr val="C00000"/>
                          </a:solidFill>
                          <a:latin typeface="Cambria Math" panose="02040503050406030204" pitchFamily="18" charset="0"/>
                        </a:rPr>
                        <m:t>&amp; </m:t>
                      </m:r>
                      <m:r>
                        <a:rPr lang="en-US" b="1">
                          <a:solidFill>
                            <a:srgbClr val="C00000"/>
                          </a:solidFill>
                          <a:latin typeface="Cambria Math" panose="02040503050406030204" pitchFamily="18" charset="0"/>
                        </a:rPr>
                        <m:t>𝐃</m:t>
                      </m:r>
                      <m:r>
                        <a:rPr lang="en-US" b="1">
                          <a:solidFill>
                            <a:srgbClr val="C00000"/>
                          </a:solidFill>
                          <a:latin typeface="Cambria Math" panose="02040503050406030204" pitchFamily="18" charset="0"/>
                        </a:rPr>
                        <m:t> </m:t>
                      </m:r>
                      <m:r>
                        <a:rPr lang="en-US" b="1">
                          <a:solidFill>
                            <a:srgbClr val="C00000"/>
                          </a:solidFill>
                          <a:latin typeface="Cambria Math" panose="02040503050406030204" pitchFamily="18" charset="0"/>
                        </a:rPr>
                        <m:t>𝐢𝐬</m:t>
                      </m:r>
                      <m:r>
                        <a:rPr lang="en-US" b="1">
                          <a:solidFill>
                            <a:srgbClr val="C00000"/>
                          </a:solidFill>
                          <a:latin typeface="Cambria Math" panose="02040503050406030204" pitchFamily="18" charset="0"/>
                        </a:rPr>
                        <m:t> </m:t>
                      </m:r>
                      <m:r>
                        <a:rPr lang="en-US" b="1">
                          <a:solidFill>
                            <a:srgbClr val="C00000"/>
                          </a:solidFill>
                          <a:latin typeface="Cambria Math" panose="02040503050406030204" pitchFamily="18" charset="0"/>
                        </a:rPr>
                        <m:t>𝐝𝐢𝐠𝐢𝐭</m:t>
                      </m:r>
                    </m:oMath>
                  </m:oMathPara>
                </a14:m>
                <a:endParaRPr lang="en-US" b="1" dirty="0">
                  <a:solidFill>
                    <a:srgbClr val="C00000"/>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5619375" y="5062447"/>
                <a:ext cx="4389664" cy="608533"/>
              </a:xfrm>
              <a:prstGeom prst="rect">
                <a:avLst/>
              </a:prstGeom>
              <a:blipFill>
                <a:blip r:embed="rId10"/>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357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8" grpId="0"/>
      <p:bldP spid="9" grpId="0"/>
      <p:bldP spid="10" grpId="0"/>
      <p:bldP spid="11" grpId="0"/>
      <p:bldP spid="12" grpId="0"/>
      <p:bldP spid="13"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Finite Automata</a:t>
            </a:r>
          </a:p>
        </p:txBody>
      </p:sp>
    </p:spTree>
    <p:extLst>
      <p:ext uri="{BB962C8B-B14F-4D97-AF65-F5344CB8AC3E}">
        <p14:creationId xmlns:p14="http://schemas.microsoft.com/office/powerpoint/2010/main" val="3699453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5BA25-D0B6-425B-95BF-953813D32A77}"/>
              </a:ext>
            </a:extLst>
          </p:cNvPr>
          <p:cNvSpPr>
            <a:spLocks noGrp="1"/>
          </p:cNvSpPr>
          <p:nvPr>
            <p:ph type="title"/>
          </p:nvPr>
        </p:nvSpPr>
        <p:spPr/>
        <p:txBody>
          <a:bodyPr/>
          <a:lstStyle/>
          <a:p>
            <a:r>
              <a:rPr lang="en-IN" dirty="0"/>
              <a:t>Finite Automata</a:t>
            </a:r>
          </a:p>
        </p:txBody>
      </p:sp>
      <p:sp>
        <p:nvSpPr>
          <p:cNvPr id="3" name="Content Placeholder 2">
            <a:extLst>
              <a:ext uri="{FF2B5EF4-FFF2-40B4-BE49-F238E27FC236}">
                <a16:creationId xmlns:a16="http://schemas.microsoft.com/office/drawing/2014/main" id="{82053379-DEAC-4A72-A121-584B86C70BA8}"/>
              </a:ext>
            </a:extLst>
          </p:cNvPr>
          <p:cNvSpPr>
            <a:spLocks noGrp="1"/>
          </p:cNvSpPr>
          <p:nvPr>
            <p:ph idx="1"/>
          </p:nvPr>
        </p:nvSpPr>
        <p:spPr/>
        <p:txBody>
          <a:bodyPr>
            <a:normAutofit lnSpcReduction="10000"/>
          </a:bodyPr>
          <a:lstStyle/>
          <a:p>
            <a:r>
              <a:rPr lang="en-US" dirty="0"/>
              <a:t>Finite Automata(FA) is the simplest machine to recognize patterns. </a:t>
            </a:r>
          </a:p>
          <a:p>
            <a:r>
              <a:rPr lang="en-US" dirty="0"/>
              <a:t>The finite automata or finite state machine is an abstract machine that has five elements or tuples. </a:t>
            </a:r>
          </a:p>
          <a:p>
            <a:r>
              <a:rPr lang="en-US" dirty="0"/>
              <a:t>It has a set of states and rules for moving from one state to another but it depends upon the applied input symbol. Basically, it is an abstract model of a digital computer.</a:t>
            </a:r>
            <a:endParaRPr lang="en-IN" dirty="0"/>
          </a:p>
          <a:p>
            <a:r>
              <a:rPr lang="en-IN" dirty="0"/>
              <a:t>Types of Finite Automata:</a:t>
            </a:r>
          </a:p>
          <a:p>
            <a:pPr lvl="1"/>
            <a:r>
              <a:rPr lang="en-IN" sz="2400" dirty="0"/>
              <a:t>Language Recognizer (Compiler)</a:t>
            </a:r>
          </a:p>
          <a:p>
            <a:pPr lvl="2"/>
            <a:r>
              <a:rPr lang="en-IN" sz="2000" dirty="0"/>
              <a:t>DFA</a:t>
            </a:r>
          </a:p>
          <a:p>
            <a:pPr lvl="2"/>
            <a:r>
              <a:rPr lang="en-IN" sz="2000" dirty="0"/>
              <a:t>NFA</a:t>
            </a:r>
          </a:p>
          <a:p>
            <a:pPr lvl="1"/>
            <a:r>
              <a:rPr lang="en-IN" sz="2400" dirty="0"/>
              <a:t>Output Generator (Digital circuit)</a:t>
            </a:r>
          </a:p>
          <a:p>
            <a:pPr lvl="2"/>
            <a:r>
              <a:rPr lang="en-IN" sz="2000" dirty="0"/>
              <a:t>Mealy Machine</a:t>
            </a:r>
          </a:p>
          <a:p>
            <a:pPr lvl="2"/>
            <a:r>
              <a:rPr lang="en-IN" sz="2000" dirty="0"/>
              <a:t>Moore Machine</a:t>
            </a:r>
          </a:p>
        </p:txBody>
      </p:sp>
    </p:spTree>
    <p:extLst>
      <p:ext uri="{BB962C8B-B14F-4D97-AF65-F5344CB8AC3E}">
        <p14:creationId xmlns:p14="http://schemas.microsoft.com/office/powerpoint/2010/main" val="72350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C729D-EACB-4D27-B7F8-A9D44CFAA650}"/>
              </a:ext>
            </a:extLst>
          </p:cNvPr>
          <p:cNvSpPr>
            <a:spLocks noGrp="1"/>
          </p:cNvSpPr>
          <p:nvPr>
            <p:ph type="title"/>
          </p:nvPr>
        </p:nvSpPr>
        <p:spPr/>
        <p:txBody>
          <a:bodyPr/>
          <a:lstStyle/>
          <a:p>
            <a:r>
              <a:rPr lang="en-IN" dirty="0"/>
              <a:t>Types of Finite Automata:</a:t>
            </a:r>
          </a:p>
        </p:txBody>
      </p:sp>
      <p:sp>
        <p:nvSpPr>
          <p:cNvPr id="3" name="Content Placeholder 2">
            <a:extLst>
              <a:ext uri="{FF2B5EF4-FFF2-40B4-BE49-F238E27FC236}">
                <a16:creationId xmlns:a16="http://schemas.microsoft.com/office/drawing/2014/main" id="{DDFA0792-235A-4AC6-840D-CE3DA49F6B42}"/>
              </a:ext>
            </a:extLst>
          </p:cNvPr>
          <p:cNvSpPr>
            <a:spLocks noGrp="1"/>
          </p:cNvSpPr>
          <p:nvPr>
            <p:ph idx="1"/>
          </p:nvPr>
        </p:nvSpPr>
        <p:spPr>
          <a:xfrm>
            <a:off x="254000" y="990600"/>
            <a:ext cx="11684000" cy="5334000"/>
          </a:xfrm>
        </p:spPr>
        <p:txBody>
          <a:bodyPr>
            <a:normAutofit/>
          </a:bodyPr>
          <a:lstStyle/>
          <a:p>
            <a:r>
              <a:rPr lang="en-US" sz="2000" b="1" dirty="0">
                <a:latin typeface="Cambria Math" panose="02040503050406030204" pitchFamily="18" charset="0"/>
                <a:ea typeface="Cambria Math" panose="02040503050406030204" pitchFamily="18" charset="0"/>
              </a:rPr>
              <a:t>DFA: </a:t>
            </a:r>
            <a:r>
              <a:rPr lang="en-US" sz="2000" dirty="0">
                <a:latin typeface="Cambria Math" panose="02040503050406030204" pitchFamily="18" charset="0"/>
                <a:ea typeface="Cambria Math" panose="02040503050406030204" pitchFamily="18" charset="0"/>
              </a:rPr>
              <a:t>Deterministic refers to the uniqueness of the computation. In a DFA, for a particular input character, the machine goes to one state only. A transition function is defined on every state for every input symbol. DFA does not accept the null move.</a:t>
            </a:r>
          </a:p>
          <a:p>
            <a:endParaRPr lang="en-US" sz="2000" dirty="0">
              <a:latin typeface="Cambria Math" panose="02040503050406030204" pitchFamily="18" charset="0"/>
              <a:ea typeface="Cambria Math" panose="02040503050406030204" pitchFamily="18" charset="0"/>
            </a:endParaRPr>
          </a:p>
          <a:p>
            <a:r>
              <a:rPr lang="en-US" sz="2000" b="1" dirty="0">
                <a:latin typeface="Cambria Math" panose="02040503050406030204" pitchFamily="18" charset="0"/>
                <a:ea typeface="Cambria Math" panose="02040503050406030204" pitchFamily="18" charset="0"/>
              </a:rPr>
              <a:t>NFA: </a:t>
            </a:r>
            <a:r>
              <a:rPr lang="en-US" sz="2000" dirty="0">
                <a:latin typeface="Cambria Math" panose="02040503050406030204" pitchFamily="18" charset="0"/>
                <a:ea typeface="Cambria Math" panose="02040503050406030204" pitchFamily="18" charset="0"/>
              </a:rPr>
              <a:t>NFA stands for non-deterministic finite automata. It is used to transmit any number of states for a particular input. It can accept the null move. i.e. it can move forward without reading any input.</a:t>
            </a:r>
            <a:endParaRPr lang="en-IN" sz="2000" dirty="0">
              <a:latin typeface="Cambria Math" panose="02040503050406030204" pitchFamily="18" charset="0"/>
              <a:ea typeface="Cambria Math" panose="02040503050406030204" pitchFamily="18" charset="0"/>
            </a:endParaRPr>
          </a:p>
        </p:txBody>
      </p:sp>
      <p:pic>
        <p:nvPicPr>
          <p:cNvPr id="2050" name="Picture 2" descr="Finite Automata">
            <a:extLst>
              <a:ext uri="{FF2B5EF4-FFF2-40B4-BE49-F238E27FC236}">
                <a16:creationId xmlns:a16="http://schemas.microsoft.com/office/drawing/2014/main" id="{852A9F9C-1CAA-495E-BE08-B1D79DA0E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733800"/>
            <a:ext cx="7223889"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28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112-CDBA-4B6E-828F-A3764E1521F1}"/>
              </a:ext>
            </a:extLst>
          </p:cNvPr>
          <p:cNvSpPr>
            <a:spLocks noGrp="1"/>
          </p:cNvSpPr>
          <p:nvPr>
            <p:ph type="title"/>
          </p:nvPr>
        </p:nvSpPr>
        <p:spPr/>
        <p:txBody>
          <a:bodyPr/>
          <a:lstStyle/>
          <a:p>
            <a:r>
              <a:rPr lang="en-IN" dirty="0"/>
              <a:t>Finite Automata Model:</a:t>
            </a:r>
          </a:p>
        </p:txBody>
      </p:sp>
      <p:sp>
        <p:nvSpPr>
          <p:cNvPr id="3" name="Content Placeholder 2">
            <a:extLst>
              <a:ext uri="{FF2B5EF4-FFF2-40B4-BE49-F238E27FC236}">
                <a16:creationId xmlns:a16="http://schemas.microsoft.com/office/drawing/2014/main" id="{5D61943B-A01C-4385-A6CE-720E62525DF2}"/>
              </a:ext>
            </a:extLst>
          </p:cNvPr>
          <p:cNvSpPr>
            <a:spLocks noGrp="1"/>
          </p:cNvSpPr>
          <p:nvPr>
            <p:ph idx="1"/>
          </p:nvPr>
        </p:nvSpPr>
        <p:spPr/>
        <p:txBody>
          <a:bodyPr/>
          <a:lstStyle/>
          <a:p>
            <a:r>
              <a:rPr lang="en-US" dirty="0">
                <a:latin typeface="Cambria Math" panose="02040503050406030204" pitchFamily="18" charset="0"/>
                <a:ea typeface="Cambria Math" panose="02040503050406030204" pitchFamily="18" charset="0"/>
              </a:rPr>
              <a:t>Finite automata can be represented by input tape and finite control.</a:t>
            </a:r>
          </a:p>
          <a:p>
            <a:r>
              <a:rPr lang="en-US" b="1" dirty="0">
                <a:latin typeface="Cambria Math" panose="02040503050406030204" pitchFamily="18" charset="0"/>
                <a:ea typeface="Cambria Math" panose="02040503050406030204" pitchFamily="18" charset="0"/>
              </a:rPr>
              <a:t>Input tape: </a:t>
            </a:r>
            <a:r>
              <a:rPr lang="en-US" dirty="0">
                <a:latin typeface="Cambria Math" panose="02040503050406030204" pitchFamily="18" charset="0"/>
                <a:ea typeface="Cambria Math" panose="02040503050406030204" pitchFamily="18" charset="0"/>
              </a:rPr>
              <a:t>It is a linear tape having some number of cells. Each input symbol is placed in each cell.</a:t>
            </a:r>
          </a:p>
          <a:p>
            <a:r>
              <a:rPr lang="en-US" b="1" dirty="0">
                <a:latin typeface="Cambria Math" panose="02040503050406030204" pitchFamily="18" charset="0"/>
                <a:ea typeface="Cambria Math" panose="02040503050406030204" pitchFamily="18" charset="0"/>
              </a:rPr>
              <a:t>Finite control: </a:t>
            </a:r>
            <a:r>
              <a:rPr lang="en-US" dirty="0">
                <a:latin typeface="Cambria Math" panose="02040503050406030204" pitchFamily="18" charset="0"/>
                <a:ea typeface="Cambria Math" panose="02040503050406030204" pitchFamily="18" charset="0"/>
              </a:rPr>
              <a:t>The finite control decides the next state on receiving particular input from input tape. The tape reader reads the cells one by one from left to right, and at a time only one input symbol is read.</a:t>
            </a:r>
            <a:endParaRPr lang="en-IN" dirty="0">
              <a:latin typeface="Cambria Math" panose="02040503050406030204" pitchFamily="18" charset="0"/>
              <a:ea typeface="Cambria Math" panose="02040503050406030204" pitchFamily="18" charset="0"/>
            </a:endParaRPr>
          </a:p>
        </p:txBody>
      </p:sp>
      <p:pic>
        <p:nvPicPr>
          <p:cNvPr id="1026" name="Picture 2" descr="Finite Automata">
            <a:extLst>
              <a:ext uri="{FF2B5EF4-FFF2-40B4-BE49-F238E27FC236}">
                <a16:creationId xmlns:a16="http://schemas.microsoft.com/office/drawing/2014/main" id="{C5EB8A3D-01C0-46AE-B1E0-E461819F06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452"/>
          <a:stretch/>
        </p:blipFill>
        <p:spPr bwMode="auto">
          <a:xfrm>
            <a:off x="3810000" y="3849332"/>
            <a:ext cx="4724400" cy="2541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27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9E17-35BE-43BC-B747-1A12288FAA3B}"/>
              </a:ext>
            </a:extLst>
          </p:cNvPr>
          <p:cNvSpPr>
            <a:spLocks noGrp="1"/>
          </p:cNvSpPr>
          <p:nvPr>
            <p:ph type="title"/>
          </p:nvPr>
        </p:nvSpPr>
        <p:spPr/>
        <p:txBody>
          <a:bodyPr/>
          <a:lstStyle/>
          <a:p>
            <a:r>
              <a:rPr lang="en-US" dirty="0"/>
              <a:t>Acceptance by DFA</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605633-B35A-444D-9C6F-B01357FF891F}"/>
                  </a:ext>
                </a:extLst>
              </p:cNvPr>
              <p:cNvSpPr>
                <a:spLocks noGrp="1"/>
              </p:cNvSpPr>
              <p:nvPr>
                <p:ph idx="1"/>
              </p:nvPr>
            </p:nvSpPr>
            <p:spPr/>
            <p:txBody>
              <a:bodyPr/>
              <a:lstStyle/>
              <a:p>
                <a:r>
                  <a:rPr lang="en-US" dirty="0">
                    <a:latin typeface="Cambria Math" panose="02040503050406030204" pitchFamily="18" charset="0"/>
                    <a:ea typeface="Cambria Math" panose="02040503050406030204" pitchFamily="18" charset="0"/>
                  </a:rPr>
                  <a:t>Let ‘w’ be any string designed from the alphabet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Σ</m:t>
                    </m:r>
                  </m:oMath>
                </a14:m>
                <a:r>
                  <a:rPr lang="en-US" dirty="0">
                    <a:latin typeface="Cambria Math" panose="02040503050406030204" pitchFamily="18" charset="0"/>
                    <a:ea typeface="Cambria Math" panose="02040503050406030204" pitchFamily="18" charset="0"/>
                  </a:rPr>
                  <a:t> , corresponding to w , if there exist a transition for which it starts  at the initial states ends in any one of the final state, then string ‘w’ said to be accepted by the finite automata.</a:t>
                </a:r>
              </a:p>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latin typeface="Cambria Math" panose="02040503050406030204" pitchFamily="18" charset="0"/>
                    <a:ea typeface="Cambria Math" panose="02040503050406030204" pitchFamily="18" charset="0"/>
                  </a:rPr>
                  <a:t>*(q</a:t>
                </a:r>
                <a:r>
                  <a:rPr lang="en-US" baseline="-25000" dirty="0">
                    <a:latin typeface="Cambria Math" panose="02040503050406030204" pitchFamily="18" charset="0"/>
                    <a:ea typeface="Cambria Math" panose="02040503050406030204" pitchFamily="18" charset="0"/>
                  </a:rPr>
                  <a:t>0</a:t>
                </a:r>
                <a:r>
                  <a:rPr lang="en-US" dirty="0">
                    <a:latin typeface="Cambria Math" panose="02040503050406030204" pitchFamily="18" charset="0"/>
                    <a:ea typeface="Cambria Math" panose="02040503050406030204" pitchFamily="18" charset="0"/>
                  </a:rPr>
                  <a:t>,w)=</a:t>
                </a:r>
                <a:r>
                  <a:rPr lang="en-US" dirty="0" err="1">
                    <a:latin typeface="Cambria Math" panose="02040503050406030204" pitchFamily="18" charset="0"/>
                    <a:ea typeface="Cambria Math" panose="02040503050406030204" pitchFamily="18" charset="0"/>
                  </a:rPr>
                  <a:t>q</a:t>
                </a:r>
                <a:r>
                  <a:rPr lang="en-US" baseline="-25000" dirty="0" err="1">
                    <a:latin typeface="Cambria Math" panose="02040503050406030204" pitchFamily="18" charset="0"/>
                    <a:ea typeface="Cambria Math" panose="02040503050406030204" pitchFamily="18" charset="0"/>
                  </a:rPr>
                  <a:t>f</a:t>
                </a:r>
                <a:r>
                  <a:rPr lang="en-US" dirty="0">
                    <a:latin typeface="Cambria Math" panose="02040503050406030204" pitchFamily="18" charset="0"/>
                    <a:ea typeface="Cambria Math" panose="02040503050406030204" pitchFamily="18" charset="0"/>
                  </a:rPr>
                  <a:t> for some </a:t>
                </a:r>
                <a:r>
                  <a:rPr lang="en-US" dirty="0" err="1">
                    <a:latin typeface="Cambria Math" panose="02040503050406030204" pitchFamily="18" charset="0"/>
                    <a:ea typeface="Cambria Math" panose="02040503050406030204" pitchFamily="18" charset="0"/>
                  </a:rPr>
                  <a:t>q</a:t>
                </a:r>
                <a:r>
                  <a:rPr lang="en-US" baseline="-25000" dirty="0" err="1">
                    <a:latin typeface="Cambria Math" panose="02040503050406030204" pitchFamily="18" charset="0"/>
                    <a:ea typeface="Cambria Math" panose="02040503050406030204" pitchFamily="18" charset="0"/>
                  </a:rPr>
                  <a:t>f</a:t>
                </a:r>
                <a:r>
                  <a:rPr lang="en-US" dirty="0">
                    <a:latin typeface="Cambria Math" panose="02040503050406030204" pitchFamily="18" charset="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𝜖</m:t>
                    </m:r>
                  </m:oMath>
                </a14:m>
                <a:r>
                  <a:rPr lang="en-US" dirty="0">
                    <a:latin typeface="Cambria Math" panose="02040503050406030204" pitchFamily="18" charset="0"/>
                    <a:ea typeface="Cambria Math" panose="02040503050406030204" pitchFamily="18" charset="0"/>
                  </a:rPr>
                  <a:t> F</a:t>
                </a:r>
              </a:p>
              <a:p>
                <a:endParaRPr lang="en-US" dirty="0">
                  <a:latin typeface="Cambria Math" panose="02040503050406030204" pitchFamily="18" charset="0"/>
                  <a:ea typeface="Cambria Math" panose="02040503050406030204" pitchFamily="18" charset="0"/>
                </a:endParaRPr>
              </a:p>
              <a:p>
                <a:r>
                  <a:rPr lang="en-US" dirty="0">
                    <a:latin typeface="Cambria Math" panose="02040503050406030204" pitchFamily="18" charset="0"/>
                    <a:ea typeface="Cambria Math" panose="02040503050406030204" pitchFamily="18" charset="0"/>
                  </a:rPr>
                  <a:t>Mathematically it can be represented as :</a:t>
                </a:r>
              </a:p>
              <a:p>
                <a:r>
                  <a:rPr lang="en-US" dirty="0">
                    <a:latin typeface="Cambria Math" panose="02040503050406030204" pitchFamily="18" charset="0"/>
                    <a:ea typeface="Cambria Math" panose="02040503050406030204" pitchFamily="18" charset="0"/>
                  </a:rPr>
                  <a:t>L(M)= {w </a:t>
                </a:r>
                <a14:m>
                  <m:oMath xmlns:m="http://schemas.openxmlformats.org/officeDocument/2006/math">
                    <m:r>
                      <a:rPr lang="en-US" i="1">
                        <a:latin typeface="Cambria Math" panose="02040503050406030204" pitchFamily="18" charset="0"/>
                        <a:ea typeface="Cambria Math" panose="02040503050406030204" pitchFamily="18" charset="0"/>
                      </a:rPr>
                      <m:t>𝜖</m:t>
                    </m:r>
                  </m:oMath>
                </a14:m>
                <a:r>
                  <a:rPr lang="en-US" dirty="0">
                    <a:latin typeface="Cambria Math" panose="02040503050406030204" pitchFamily="18" charset="0"/>
                    <a:ea typeface="Cambria Math" panose="02040503050406030204" pitchFamily="18" charset="0"/>
                  </a:rPr>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Σ</m:t>
                    </m:r>
                  </m:oMath>
                </a14:m>
                <a:r>
                  <a:rPr lang="en-US" dirty="0">
                    <a:latin typeface="Cambria Math" panose="02040503050406030204" pitchFamily="18" charset="0"/>
                    <a:ea typeface="Cambria Math" panose="02040503050406030204" pitchFamily="18" charset="0"/>
                  </a:rPr>
                  <a:t>* | </a:t>
                </a:r>
                <a14:m>
                  <m:oMath xmlns:m="http://schemas.openxmlformats.org/officeDocument/2006/math">
                    <m:r>
                      <a:rPr lang="en-US" i="1">
                        <a:latin typeface="Cambria Math" panose="02040503050406030204" pitchFamily="18" charset="0"/>
                        <a:ea typeface="Cambria Math" panose="02040503050406030204" pitchFamily="18" charset="0"/>
                      </a:rPr>
                      <m:t>𝛿</m:t>
                    </m:r>
                  </m:oMath>
                </a14:m>
                <a:r>
                  <a:rPr lang="en-US" dirty="0">
                    <a:latin typeface="Cambria Math" panose="02040503050406030204" pitchFamily="18" charset="0"/>
                    <a:ea typeface="Cambria Math" panose="02040503050406030204" pitchFamily="18" charset="0"/>
                  </a:rPr>
                  <a:t>*(</a:t>
                </a:r>
                <a:r>
                  <a:rPr lang="en-US" dirty="0" err="1">
                    <a:latin typeface="Cambria Math" panose="02040503050406030204" pitchFamily="18" charset="0"/>
                    <a:ea typeface="Cambria Math" panose="02040503050406030204" pitchFamily="18" charset="0"/>
                  </a:rPr>
                  <a:t>Q,w</a:t>
                </a:r>
                <a:r>
                  <a:rPr lang="en-US" dirty="0">
                    <a:latin typeface="Cambria Math" panose="02040503050406030204" pitchFamily="18" charset="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𝜖</m:t>
                    </m:r>
                  </m:oMath>
                </a14:m>
                <a:r>
                  <a:rPr lang="en-US" dirty="0">
                    <a:latin typeface="Cambria Math" panose="02040503050406030204" pitchFamily="18" charset="0"/>
                    <a:ea typeface="Cambria Math" panose="02040503050406030204" pitchFamily="18" charset="0"/>
                  </a:rPr>
                  <a:t> F}</a:t>
                </a:r>
                <a:endParaRPr lang="en-IN"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F605633-B35A-444D-9C6F-B01357FF891F}"/>
                  </a:ext>
                </a:extLst>
              </p:cNvPr>
              <p:cNvSpPr>
                <a:spLocks noGrp="1" noRot="1" noChangeAspect="1" noMove="1" noResize="1" noEditPoints="1" noAdjustHandles="1" noChangeArrowheads="1" noChangeShapeType="1" noTextEdit="1"/>
              </p:cNvSpPr>
              <p:nvPr>
                <p:ph idx="1"/>
              </p:nvPr>
            </p:nvSpPr>
            <p:spPr>
              <a:blipFill>
                <a:blip r:embed="rId2"/>
                <a:stretch>
                  <a:fillRect l="-731" t="-686" r="-626"/>
                </a:stretch>
              </a:blipFill>
            </p:spPr>
            <p:txBody>
              <a:bodyPr/>
              <a:lstStyle/>
              <a:p>
                <a:r>
                  <a:rPr lang="en-IN">
                    <a:noFill/>
                  </a:rPr>
                  <a:t> </a:t>
                </a:r>
              </a:p>
            </p:txBody>
          </p:sp>
        </mc:Fallback>
      </mc:AlternateContent>
    </p:spTree>
    <p:extLst>
      <p:ext uri="{BB962C8B-B14F-4D97-AF65-F5344CB8AC3E}">
        <p14:creationId xmlns:p14="http://schemas.microsoft.com/office/powerpoint/2010/main" val="23145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DFA</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t>Lexical analysis phase of a compiler.</a:t>
            </a:r>
          </a:p>
          <a:p>
            <a:pPr>
              <a:buFont typeface="Arial" panose="020B0604020202020204" pitchFamily="34" charset="0"/>
              <a:buChar char="•"/>
            </a:pPr>
            <a:r>
              <a:rPr lang="en-US" dirty="0"/>
              <a:t>Design of digital circuit.</a:t>
            </a:r>
          </a:p>
          <a:p>
            <a:pPr>
              <a:buFont typeface="Arial" panose="020B0604020202020204" pitchFamily="34" charset="0"/>
              <a:buChar char="•"/>
            </a:pPr>
            <a:r>
              <a:rPr lang="en-US" dirty="0"/>
              <a:t>String matching.</a:t>
            </a:r>
          </a:p>
          <a:p>
            <a:pPr>
              <a:buFont typeface="Arial" panose="020B0604020202020204" pitchFamily="34" charset="0"/>
              <a:buChar char="•"/>
            </a:pPr>
            <a:r>
              <a:rPr lang="fr-FR" dirty="0"/>
              <a:t>Communication Protocol for information exchange.</a:t>
            </a:r>
          </a:p>
        </p:txBody>
      </p:sp>
    </p:spTree>
    <p:extLst>
      <p:ext uri="{BB962C8B-B14F-4D97-AF65-F5344CB8AC3E}">
        <p14:creationId xmlns:p14="http://schemas.microsoft.com/office/powerpoint/2010/main" val="318756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Deterministic Finite Automata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buFont typeface="Arial" panose="020B0604020202020204" pitchFamily="34" charset="0"/>
                  <a:buChar char="•"/>
                </a:pPr>
                <a:r>
                  <a:rPr lang="en-US" dirty="0"/>
                  <a:t>A </a:t>
                </a:r>
                <a:r>
                  <a:rPr lang="en-US" dirty="0">
                    <a:solidFill>
                      <a:srgbClr val="C00000"/>
                    </a:solidFill>
                  </a:rPr>
                  <a:t>finite automaton</a:t>
                </a:r>
                <a:r>
                  <a:rPr lang="en-US" dirty="0"/>
                  <a:t>, or </a:t>
                </a:r>
                <a:r>
                  <a:rPr lang="en-US" dirty="0">
                    <a:solidFill>
                      <a:srgbClr val="C00000"/>
                    </a:solidFill>
                  </a:rPr>
                  <a:t>finite state machine </a:t>
                </a:r>
                <a:r>
                  <a:rPr lang="en-US" dirty="0"/>
                  <a:t>is a </a:t>
                </a:r>
                <a:r>
                  <a:rPr lang="en-US" b="1" dirty="0"/>
                  <a:t>5-tuple </a:t>
                </a:r>
                <a14:m>
                  <m:oMath xmlns:m="http://schemas.openxmlformats.org/officeDocument/2006/math">
                    <m:r>
                      <a:rPr lang="en-US" b="1" i="1">
                        <a:latin typeface="Cambria Math" panose="02040503050406030204" pitchFamily="18" charset="0"/>
                      </a:rPr>
                      <m:t>(</m:t>
                    </m:r>
                    <m:r>
                      <a:rPr lang="en-US" b="1" i="1">
                        <a:latin typeface="Cambria Math" panose="02040503050406030204" pitchFamily="18" charset="0"/>
                      </a:rPr>
                      <m:t>𝑸</m:t>
                    </m:r>
                    <m:r>
                      <a:rPr lang="en-US" b="1" i="1">
                        <a:latin typeface="Cambria Math" panose="02040503050406030204" pitchFamily="18" charset="0"/>
                      </a:rPr>
                      <m:t>,</m:t>
                    </m:r>
                    <m:r>
                      <a:rPr lang="el-GR" b="1" i="1">
                        <a:latin typeface="Cambria Math" panose="02040503050406030204" pitchFamily="18" charset="0"/>
                        <a:ea typeface="Cambria Math" panose="02040503050406030204" pitchFamily="18" charset="0"/>
                      </a:rPr>
                      <m:t>𝜮</m:t>
                    </m:r>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𝒒</m:t>
                        </m:r>
                      </m:e>
                      <m:sub>
                        <m:r>
                          <a:rPr lang="en-US" b="1" i="1">
                            <a:latin typeface="Cambria Math" panose="02040503050406030204" pitchFamily="18" charset="0"/>
                            <a:ea typeface="Cambria Math" panose="02040503050406030204" pitchFamily="18" charset="0"/>
                          </a:rPr>
                          <m:t>𝟎</m:t>
                        </m:r>
                      </m:sub>
                    </m:sSub>
                    <m:r>
                      <a:rPr lang="en-US" b="1"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𝑭</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𝜹</m:t>
                    </m:r>
                    <m:r>
                      <a:rPr lang="en-US" b="1" i="1">
                        <a:latin typeface="Cambria Math" panose="02040503050406030204" pitchFamily="18" charset="0"/>
                        <a:ea typeface="Cambria Math" panose="02040503050406030204" pitchFamily="18" charset="0"/>
                      </a:rPr>
                      <m:t>)</m:t>
                    </m:r>
                  </m:oMath>
                </a14:m>
                <a:r>
                  <a:rPr lang="en-US" b="1" dirty="0"/>
                  <a:t> </a:t>
                </a:r>
                <a:r>
                  <a:rPr lang="en-US" dirty="0"/>
                  <a:t>where</a:t>
                </a:r>
              </a:p>
              <a:p>
                <a:pPr lvl="1" algn="just"/>
                <a14:m>
                  <m:oMath xmlns:m="http://schemas.openxmlformats.org/officeDocument/2006/math">
                    <m:r>
                      <a:rPr lang="en-US" b="1" i="1">
                        <a:latin typeface="Cambria Math" panose="02040503050406030204" pitchFamily="18" charset="0"/>
                      </a:rPr>
                      <m:t>𝑸</m:t>
                    </m:r>
                  </m:oMath>
                </a14:m>
                <a:r>
                  <a:rPr lang="en-US" dirty="0"/>
                  <a:t> is finite set of states;</a:t>
                </a:r>
              </a:p>
              <a:p>
                <a:pPr lvl="1" algn="just"/>
                <a14:m>
                  <m:oMath xmlns:m="http://schemas.openxmlformats.org/officeDocument/2006/math">
                    <m:r>
                      <a:rPr lang="el-GR" b="1" i="1">
                        <a:latin typeface="Cambria Math" panose="02040503050406030204" pitchFamily="18" charset="0"/>
                        <a:ea typeface="Cambria Math" panose="02040503050406030204" pitchFamily="18" charset="0"/>
                      </a:rPr>
                      <m:t>𝜮</m:t>
                    </m:r>
                  </m:oMath>
                </a14:m>
                <a:r>
                  <a:rPr lang="en-US" dirty="0"/>
                  <a:t> is finite set of </a:t>
                </a:r>
                <a:r>
                  <a:rPr lang="en-US" i="1" dirty="0"/>
                  <a:t>input symbols called </a:t>
                </a:r>
                <a:r>
                  <a:rPr lang="en-US" i="1" dirty="0">
                    <a:solidFill>
                      <a:srgbClr val="C00000"/>
                    </a:solidFill>
                  </a:rPr>
                  <a:t>Input Alphabets</a:t>
                </a:r>
                <a:r>
                  <a:rPr lang="en-US" dirty="0"/>
                  <a:t>;</a:t>
                </a:r>
              </a:p>
              <a:p>
                <a:pPr lvl="1" algn="just"/>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𝒒</m:t>
                        </m:r>
                      </m:e>
                      <m:sub>
                        <m:r>
                          <a:rPr lang="en-US" b="1" i="1">
                            <a:latin typeface="Cambria Math" panose="02040503050406030204" pitchFamily="18" charset="0"/>
                            <a:ea typeface="Cambria Math" panose="02040503050406030204" pitchFamily="18" charset="0"/>
                          </a:rPr>
                          <m:t>𝟎</m:t>
                        </m:r>
                      </m:sub>
                    </m:sSub>
                    <m:r>
                      <a:rPr lang="en-US" b="1"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𝝐</m:t>
                    </m:r>
                    <m:r>
                      <a:rPr lang="en-US" b="1"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𝑸</m:t>
                    </m:r>
                  </m:oMath>
                </a14:m>
                <a:r>
                  <a:rPr lang="en-US" b="1" dirty="0"/>
                  <a:t> </a:t>
                </a:r>
                <a:r>
                  <a:rPr lang="en-US" dirty="0"/>
                  <a:t>(</a:t>
                </a:r>
                <a:r>
                  <a:rPr lang="en-US" i="1" dirty="0">
                    <a:solidFill>
                      <a:srgbClr val="C00000"/>
                    </a:solidFill>
                  </a:rPr>
                  <a:t>initial</a:t>
                </a:r>
                <a:r>
                  <a:rPr lang="en-US" dirty="0">
                    <a:solidFill>
                      <a:srgbClr val="C00000"/>
                    </a:solidFill>
                  </a:rPr>
                  <a:t> state</a:t>
                </a:r>
                <a:r>
                  <a:rPr lang="en-US" dirty="0"/>
                  <a:t>);</a:t>
                </a:r>
              </a:p>
              <a:p>
                <a:pPr lvl="1" algn="just"/>
                <a14:m>
                  <m:oMath xmlns:m="http://schemas.openxmlformats.org/officeDocument/2006/math">
                    <m:r>
                      <a:rPr lang="en-US" b="1" i="1" smtClean="0">
                        <a:latin typeface="Cambria Math" panose="02040503050406030204" pitchFamily="18" charset="0"/>
                        <a:ea typeface="Cambria Math" panose="02040503050406030204" pitchFamily="18" charset="0"/>
                      </a:rPr>
                      <m:t>𝑭</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𝑸</m:t>
                    </m:r>
                  </m:oMath>
                </a14:m>
                <a:r>
                  <a:rPr lang="en-US" b="1" dirty="0"/>
                  <a:t> </a:t>
                </a:r>
                <a:r>
                  <a:rPr lang="en-US" dirty="0"/>
                  <a:t>(the set of </a:t>
                </a:r>
                <a:r>
                  <a:rPr lang="en-US" i="1" dirty="0"/>
                  <a:t>accepting</a:t>
                </a:r>
                <a:r>
                  <a:rPr lang="en-US" dirty="0"/>
                  <a:t> states of </a:t>
                </a:r>
                <a:r>
                  <a:rPr lang="en-US" dirty="0">
                    <a:solidFill>
                      <a:srgbClr val="C00000"/>
                    </a:solidFill>
                  </a:rPr>
                  <a:t>final states</a:t>
                </a:r>
                <a:r>
                  <a:rPr lang="en-US" dirty="0"/>
                  <a:t>);</a:t>
                </a:r>
              </a:p>
              <a:p>
                <a:pPr lvl="1" algn="just"/>
                <a14:m>
                  <m:oMath xmlns:m="http://schemas.openxmlformats.org/officeDocument/2006/math">
                    <m:r>
                      <a:rPr lang="en-US" b="1" i="1">
                        <a:latin typeface="Cambria Math" panose="02040503050406030204" pitchFamily="18" charset="0"/>
                        <a:ea typeface="Cambria Math" panose="02040503050406030204" pitchFamily="18" charset="0"/>
                      </a:rPr>
                      <m:t>𝜹</m:t>
                    </m:r>
                  </m:oMath>
                </a14:m>
                <a:r>
                  <a:rPr lang="en-US" dirty="0"/>
                  <a:t> is a function from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Σ</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𝑡𝑜</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𝑄</m:t>
                    </m:r>
                  </m:oMath>
                </a14:m>
                <a:r>
                  <a:rPr lang="en-US" dirty="0"/>
                  <a:t> (the </a:t>
                </a:r>
                <a:r>
                  <a:rPr lang="en-US" i="1" dirty="0">
                    <a:solidFill>
                      <a:srgbClr val="C00000"/>
                    </a:solidFill>
                  </a:rPr>
                  <a:t>transition</a:t>
                </a:r>
                <a:r>
                  <a:rPr lang="en-US" dirty="0">
                    <a:solidFill>
                      <a:srgbClr val="C00000"/>
                    </a:solidFill>
                  </a:rPr>
                  <a:t> function</a:t>
                </a:r>
                <a:r>
                  <a:rPr lang="en-US" dirty="0"/>
                  <a:t>).</a:t>
                </a:r>
              </a:p>
              <a:p>
                <a:pPr algn="just">
                  <a:buFont typeface="Arial" panose="020B0604020202020204" pitchFamily="34" charset="0"/>
                  <a:buChar char="•"/>
                </a:pPr>
                <a:r>
                  <a:rPr lang="en-US" dirty="0">
                    <a:latin typeface="Cambria Math" panose="02040503050406030204" pitchFamily="18" charset="0"/>
                    <a:ea typeface="Cambria Math" panose="02040503050406030204" pitchFamily="18" charset="0"/>
                  </a:rPr>
                  <a:t>For any element </a:t>
                </a:r>
                <a14:m>
                  <m:oMath xmlns:m="http://schemas.openxmlformats.org/officeDocument/2006/math">
                    <m:r>
                      <a:rPr lang="en-US" i="1">
                        <a:latin typeface="Cambria Math" panose="02040503050406030204" pitchFamily="18" charset="0"/>
                        <a:ea typeface="Cambria Math" panose="02040503050406030204" pitchFamily="18" charset="0"/>
                      </a:rPr>
                      <m:t>𝑞</m:t>
                    </m:r>
                  </m:oMath>
                </a14:m>
                <a:r>
                  <a:rPr lang="en-US" dirty="0">
                    <a:latin typeface="Cambria Math" panose="02040503050406030204" pitchFamily="18" charset="0"/>
                    <a:ea typeface="Cambria Math" panose="02040503050406030204" pitchFamily="18" charset="0"/>
                  </a:rPr>
                  <a:t> of </a:t>
                </a:r>
                <a14:m>
                  <m:oMath xmlns:m="http://schemas.openxmlformats.org/officeDocument/2006/math">
                    <m:r>
                      <a:rPr lang="en-US" i="1">
                        <a:latin typeface="Cambria Math" panose="02040503050406030204" pitchFamily="18" charset="0"/>
                        <a:ea typeface="Cambria Math" panose="02040503050406030204" pitchFamily="18" charset="0"/>
                      </a:rPr>
                      <m:t>𝑄</m:t>
                    </m:r>
                  </m:oMath>
                </a14:m>
                <a:r>
                  <a:rPr lang="en-US" dirty="0">
                    <a:latin typeface="Cambria Math" panose="02040503050406030204" pitchFamily="18" charset="0"/>
                    <a:ea typeface="Cambria Math" panose="02040503050406030204" pitchFamily="18" charset="0"/>
                  </a:rPr>
                  <a:t> and any symbol </a:t>
                </a:r>
                <a14:m>
                  <m:oMath xmlns:m="http://schemas.openxmlformats.org/officeDocument/2006/math">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Σ</m:t>
                    </m:r>
                  </m:oMath>
                </a14:m>
                <a:r>
                  <a:rPr lang="en-US" dirty="0">
                    <a:latin typeface="Cambria Math" panose="02040503050406030204" pitchFamily="18" charset="0"/>
                    <a:ea typeface="Cambria Math" panose="02040503050406030204" pitchFamily="18" charset="0"/>
                  </a:rPr>
                  <a:t>, we interpret </a:t>
                </a:r>
                <a14:m>
                  <m:oMath xmlns:m="http://schemas.openxmlformats.org/officeDocument/2006/math">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𝑞</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oMath>
                </a14:m>
                <a:r>
                  <a:rPr lang="en-US" dirty="0">
                    <a:latin typeface="Cambria Math" panose="02040503050406030204" pitchFamily="18" charset="0"/>
                    <a:ea typeface="Cambria Math" panose="02040503050406030204" pitchFamily="18" charset="0"/>
                  </a:rPr>
                  <a:t> as the state to which the FA moves, if it is in state </a:t>
                </a:r>
                <a14:m>
                  <m:oMath xmlns:m="http://schemas.openxmlformats.org/officeDocument/2006/math">
                    <m:r>
                      <a:rPr lang="en-US" i="1">
                        <a:latin typeface="Cambria Math" panose="02040503050406030204" pitchFamily="18" charset="0"/>
                        <a:ea typeface="Cambria Math" panose="02040503050406030204" pitchFamily="18" charset="0"/>
                      </a:rPr>
                      <m:t>𝑞</m:t>
                    </m:r>
                  </m:oMath>
                </a14:m>
                <a:r>
                  <a:rPr lang="en-US" dirty="0">
                    <a:latin typeface="Cambria Math" panose="02040503050406030204" pitchFamily="18" charset="0"/>
                    <a:ea typeface="Cambria Math" panose="02040503050406030204" pitchFamily="18" charset="0"/>
                  </a:rPr>
                  <a:t> and receives the input </a:t>
                </a:r>
                <a14:m>
                  <m:oMath xmlns:m="http://schemas.openxmlformats.org/officeDocument/2006/math">
                    <m:r>
                      <a:rPr lang="en-US" i="1">
                        <a:latin typeface="Cambria Math" panose="02040503050406030204" pitchFamily="18" charset="0"/>
                        <a:ea typeface="Cambria Math" panose="02040503050406030204" pitchFamily="18" charset="0"/>
                      </a:rPr>
                      <m:t>𝑎</m:t>
                    </m:r>
                  </m:oMath>
                </a14:m>
                <a:r>
                  <a:rPr lang="en-US" dirty="0">
                    <a:latin typeface="Cambria Math" panose="02040503050406030204" pitchFamily="18" charset="0"/>
                    <a:ea typeface="Cambria Math" panose="02040503050406030204" pitchFamily="18" charset="0"/>
                  </a:rPr>
                  <a:t>.</a:t>
                </a:r>
              </a:p>
              <a:p>
                <a:r>
                  <a:rPr lang="en-US" dirty="0">
                    <a:latin typeface="Cambria Math" panose="02040503050406030204" pitchFamily="18" charset="0"/>
                    <a:ea typeface="Cambria Math" panose="02040503050406030204" pitchFamily="18" charset="0"/>
                  </a:rPr>
                  <a:t>δ (q</a:t>
                </a:r>
                <a:r>
                  <a:rPr lang="en-US" baseline="-25000" dirty="0">
                    <a:latin typeface="Cambria Math" panose="02040503050406030204" pitchFamily="18" charset="0"/>
                    <a:ea typeface="Cambria Math" panose="02040503050406030204" pitchFamily="18" charset="0"/>
                  </a:rPr>
                  <a:t>0</a:t>
                </a:r>
                <a:r>
                  <a:rPr lang="en-US" dirty="0">
                    <a:latin typeface="Cambria Math" panose="02040503050406030204" pitchFamily="18" charset="0"/>
                    <a:ea typeface="Cambria Math" panose="02040503050406030204" pitchFamily="18" charset="0"/>
                  </a:rPr>
                  <a:t> , a) = q</a:t>
                </a:r>
                <a:r>
                  <a:rPr lang="en-US" baseline="-25000" dirty="0">
                    <a:latin typeface="Cambria Math" panose="02040503050406030204" pitchFamily="18" charset="0"/>
                    <a:ea typeface="Cambria Math" panose="02040503050406030204" pitchFamily="18" charset="0"/>
                  </a:rPr>
                  <a:t>1</a:t>
                </a:r>
                <a:r>
                  <a:rPr lang="en-US" dirty="0">
                    <a:latin typeface="Cambria Math" panose="02040503050406030204" pitchFamily="18" charset="0"/>
                    <a:ea typeface="Cambria Math" panose="02040503050406030204" pitchFamily="18" charset="0"/>
                  </a:rPr>
                  <a:t>, then if the </a:t>
                </a:r>
                <a:r>
                  <a:rPr lang="en-US" b="1" dirty="0" err="1">
                    <a:solidFill>
                      <a:srgbClr val="C00000"/>
                    </a:solidFill>
                    <a:latin typeface="Cambria Math" panose="02040503050406030204" pitchFamily="18" charset="0"/>
                    <a:ea typeface="Cambria Math" panose="02040503050406030204" pitchFamily="18" charset="0"/>
                  </a:rPr>
                  <a:t>dfa</a:t>
                </a:r>
                <a:r>
                  <a:rPr lang="en-US" dirty="0">
                    <a:latin typeface="Cambria Math" panose="02040503050406030204" pitchFamily="18" charset="0"/>
                    <a:ea typeface="Cambria Math" panose="02040503050406030204" pitchFamily="18" charset="0"/>
                  </a:rPr>
                  <a:t> is in state q</a:t>
                </a:r>
                <a:r>
                  <a:rPr lang="en-US" baseline="-25000" dirty="0">
                    <a:latin typeface="Cambria Math" panose="02040503050406030204" pitchFamily="18" charset="0"/>
                    <a:ea typeface="Cambria Math" panose="02040503050406030204" pitchFamily="18" charset="0"/>
                  </a:rPr>
                  <a:t>0</a:t>
                </a:r>
                <a:r>
                  <a:rPr lang="en-US" dirty="0">
                    <a:latin typeface="Cambria Math" panose="02040503050406030204" pitchFamily="18" charset="0"/>
                    <a:ea typeface="Cambria Math" panose="02040503050406030204" pitchFamily="18" charset="0"/>
                  </a:rPr>
                  <a:t> and the current input symbol is a, the </a:t>
                </a:r>
                <a:r>
                  <a:rPr lang="en-US" dirty="0" err="1">
                    <a:latin typeface="Cambria Math" panose="02040503050406030204" pitchFamily="18" charset="0"/>
                    <a:ea typeface="Cambria Math" panose="02040503050406030204" pitchFamily="18" charset="0"/>
                  </a:rPr>
                  <a:t>dfa</a:t>
                </a:r>
                <a:r>
                  <a:rPr lang="en-US" dirty="0">
                    <a:latin typeface="Cambria Math" panose="02040503050406030204" pitchFamily="18" charset="0"/>
                    <a:ea typeface="Cambria Math" panose="02040503050406030204" pitchFamily="18" charset="0"/>
                  </a:rPr>
                  <a:t> will go into state q</a:t>
                </a:r>
                <a:r>
                  <a:rPr lang="en-US" baseline="-25000" dirty="0">
                    <a:latin typeface="Cambria Math" panose="02040503050406030204" pitchFamily="18" charset="0"/>
                    <a:ea typeface="Cambria Math" panose="02040503050406030204" pitchFamily="18" charset="0"/>
                  </a:rPr>
                  <a:t>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31" t="-457" r="-783"/>
                </a:stretch>
              </a:blipFill>
            </p:spPr>
            <p:txBody>
              <a:bodyPr/>
              <a:lstStyle/>
              <a:p>
                <a:r>
                  <a:rPr lang="en-IN">
                    <a:noFill/>
                  </a:rPr>
                  <a:t> </a:t>
                </a:r>
              </a:p>
            </p:txBody>
          </p:sp>
        </mc:Fallback>
      </mc:AlternateContent>
    </p:spTree>
    <p:extLst>
      <p:ext uri="{BB962C8B-B14F-4D97-AF65-F5344CB8AC3E}">
        <p14:creationId xmlns:p14="http://schemas.microsoft.com/office/powerpoint/2010/main" val="155316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Languages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672188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Finite Automata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Σ</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rPr>
                      <m:t>)</m:t>
                    </m:r>
                  </m:oMath>
                </a14:m>
                <a:endParaRPr lang="en-US" dirty="0"/>
              </a:p>
              <a:p>
                <a:pPr lvl="1" algn="just"/>
                <a14:m>
                  <m:oMath xmlns:m="http://schemas.openxmlformats.org/officeDocument/2006/math">
                    <m:r>
                      <a:rPr lang="en-US" i="1">
                        <a:latin typeface="Cambria Math" panose="02040503050406030204" pitchFamily="18" charset="0"/>
                      </a:rPr>
                      <m:t>𝑄</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lvl="1" algn="just"/>
                <a14:m>
                  <m:oMath xmlns:m="http://schemas.openxmlformats.org/officeDocument/2006/math">
                    <m:r>
                      <m:rPr>
                        <m:sty m:val="p"/>
                      </m:rPr>
                      <a:rPr lang="el-GR" i="1">
                        <a:latin typeface="Cambria Math" panose="02040503050406030204" pitchFamily="18" charset="0"/>
                        <a:ea typeface="Cambria Math" panose="02040503050406030204" pitchFamily="18" charset="0"/>
                      </a:rPr>
                      <m:t>Σ</m:t>
                    </m:r>
                    <m:r>
                      <a:rPr lang="en-US" b="0" i="1" smtClean="0">
                        <a:latin typeface="Cambria Math" panose="02040503050406030204" pitchFamily="18" charset="0"/>
                        <a:ea typeface="Cambria Math" panose="02040503050406030204" pitchFamily="18" charset="0"/>
                      </a:rPr>
                      <m:t>={0,1}</m:t>
                    </m:r>
                  </m:oMath>
                </a14:m>
                <a:endParaRPr lang="en-US" dirty="0"/>
              </a:p>
              <a:p>
                <a:pPr lvl="1" algn="just"/>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i="1">
                            <a:latin typeface="Cambria Math" panose="02040503050406030204" pitchFamily="18" charset="0"/>
                            <a:ea typeface="Cambria Math" panose="02040503050406030204" pitchFamily="18" charset="0"/>
                          </a:rPr>
                          <m:t>0</m:t>
                        </m:r>
                      </m:sub>
                    </m:sSub>
                  </m:oMath>
                </a14:m>
                <a:endParaRPr lang="en-US" dirty="0"/>
              </a:p>
              <a:p>
                <a:pPr lvl="1" algn="just"/>
                <a14:m>
                  <m:oMath xmlns:m="http://schemas.openxmlformats.org/officeDocument/2006/math">
                    <m:r>
                      <a:rPr lang="en-US" b="0" i="1" smtClean="0">
                        <a:latin typeface="Cambria Math" panose="02040503050406030204" pitchFamily="18" charset="0"/>
                        <a:ea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a14:m>
                <a:endParaRPr lang="en-US" dirty="0"/>
              </a:p>
              <a:p>
                <a:pPr lvl="1" algn="just"/>
                <a14:m>
                  <m:oMath xmlns:m="http://schemas.openxmlformats.org/officeDocument/2006/math">
                    <m:r>
                      <a:rPr lang="en-US" i="1">
                        <a:latin typeface="Cambria Math" panose="02040503050406030204" pitchFamily="18" charset="0"/>
                        <a:ea typeface="Cambria Math" panose="02040503050406030204" pitchFamily="18" charset="0"/>
                      </a:rPr>
                      <m:t>𝛿</m:t>
                    </m:r>
                  </m:oMath>
                </a14:m>
                <a:r>
                  <a:rPr lang="en-US" dirty="0"/>
                  <a:t> is defined as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31" t="-114"/>
                </a:stretch>
              </a:blipFill>
            </p:spPr>
            <p:txBody>
              <a:bodyPr/>
              <a:lstStyle/>
              <a:p>
                <a:r>
                  <a:rPr lang="en-IN">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4025811539"/>
              </p:ext>
            </p:extLst>
          </p:nvPr>
        </p:nvGraphicFramePr>
        <p:xfrm>
          <a:off x="4914900" y="1600200"/>
          <a:ext cx="5562600" cy="370840"/>
        </p:xfrm>
        <a:graphic>
          <a:graphicData uri="http://schemas.openxmlformats.org/drawingml/2006/table">
            <a:tbl>
              <a:tblPr firstRow="1" bandRow="1">
                <a:tableStyleId>{2D5ABB26-0587-4C30-8999-92F81FD0307C}</a:tableStyleId>
              </a:tblPr>
              <a:tblGrid>
                <a:gridCol w="1854200">
                  <a:extLst>
                    <a:ext uri="{9D8B030D-6E8A-4147-A177-3AD203B41FA5}">
                      <a16:colId xmlns:a16="http://schemas.microsoft.com/office/drawing/2014/main" val="20000"/>
                    </a:ext>
                  </a:extLst>
                </a:gridCol>
                <a:gridCol w="3708400">
                  <a:extLst>
                    <a:ext uri="{9D8B030D-6E8A-4147-A177-3AD203B41FA5}">
                      <a16:colId xmlns:a16="http://schemas.microsoft.com/office/drawing/2014/main" val="20001"/>
                    </a:ext>
                  </a:extLst>
                </a:gridCol>
              </a:tblGrid>
              <a:tr h="370840">
                <a:tc>
                  <a:txBody>
                    <a:bodyPr/>
                    <a:lstStyle/>
                    <a:p>
                      <a:pPr algn="ctr"/>
                      <a:r>
                        <a:rPr lang="el-GR" b="1" dirty="0">
                          <a:latin typeface="Cambria Math" panose="02040503050406030204" pitchFamily="18" charset="0"/>
                          <a:ea typeface="Cambria Math" panose="02040503050406030204" pitchFamily="18" charset="0"/>
                        </a:rPr>
                        <a:t>δ</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13676450"/>
                  </p:ext>
                </p:extLst>
              </p:nvPr>
            </p:nvGraphicFramePr>
            <p:xfrm>
              <a:off x="4916489" y="1972312"/>
              <a:ext cx="5562600" cy="370840"/>
            </p:xfrm>
            <a:graphic>
              <a:graphicData uri="http://schemas.openxmlformats.org/drawingml/2006/table">
                <a:tbl>
                  <a:tblPr firstRow="1" bandRow="1">
                    <a:tableStyleId>{2D5ABB26-0587-4C30-8999-92F81FD0307C}</a:tableStyleId>
                  </a:tblPr>
                  <a:tblGrid>
                    <a:gridCol w="1854200">
                      <a:extLst>
                        <a:ext uri="{9D8B030D-6E8A-4147-A177-3AD203B41FA5}">
                          <a16:colId xmlns:a16="http://schemas.microsoft.com/office/drawing/2014/main" val="20000"/>
                        </a:ext>
                      </a:extLst>
                    </a:gridCol>
                    <a:gridCol w="1854200">
                      <a:extLst>
                        <a:ext uri="{9D8B030D-6E8A-4147-A177-3AD203B41FA5}">
                          <a16:colId xmlns:a16="http://schemas.microsoft.com/office/drawing/2014/main" val="20001"/>
                        </a:ext>
                      </a:extLst>
                    </a:gridCol>
                    <a:gridCol w="1854200">
                      <a:extLst>
                        <a:ext uri="{9D8B030D-6E8A-4147-A177-3AD203B41FA5}">
                          <a16:colId xmlns:a16="http://schemas.microsoft.com/office/drawing/2014/main" val="20002"/>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accent1">
                                  <a:lumMod val="75000"/>
                                </a:schemeClr>
                              </a:solidFill>
                            </a:rPr>
                            <a:t>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1" i="1" smtClean="0">
                                    <a:solidFill>
                                      <a:schemeClr val="accent1">
                                        <a:lumMod val="75000"/>
                                      </a:schemeClr>
                                    </a:solidFill>
                                    <a:latin typeface="Cambria Math" panose="02040503050406030204" pitchFamily="18" charset="0"/>
                                  </a:rPr>
                                  <m:t>𝟎</m:t>
                                </m:r>
                              </m:oMath>
                            </m:oMathPara>
                          </a14:m>
                          <a:endParaRPr lang="en-US" b="1"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1" i="1" smtClean="0">
                                    <a:solidFill>
                                      <a:schemeClr val="accent1">
                                        <a:lumMod val="75000"/>
                                      </a:schemeClr>
                                    </a:solidFill>
                                    <a:latin typeface="Cambria Math" panose="02040503050406030204" pitchFamily="18" charset="0"/>
                                  </a:rPr>
                                  <m:t>𝟏</m:t>
                                </m:r>
                              </m:oMath>
                            </m:oMathPara>
                          </a14:m>
                          <a:endParaRPr lang="en-US" b="1"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13676450"/>
                  </p:ext>
                </p:extLst>
              </p:nvPr>
            </p:nvGraphicFramePr>
            <p:xfrm>
              <a:off x="4916489" y="1972312"/>
              <a:ext cx="5562600" cy="370840"/>
            </p:xfrm>
            <a:graphic>
              <a:graphicData uri="http://schemas.openxmlformats.org/drawingml/2006/table">
                <a:tbl>
                  <a:tblPr firstRow="1" bandRow="1">
                    <a:tableStyleId>{2D5ABB26-0587-4C30-8999-92F81FD0307C}</a:tableStyleId>
                  </a:tblPr>
                  <a:tblGrid>
                    <a:gridCol w="1854200">
                      <a:extLst>
                        <a:ext uri="{9D8B030D-6E8A-4147-A177-3AD203B41FA5}">
                          <a16:colId xmlns:a16="http://schemas.microsoft.com/office/drawing/2014/main" val="20000"/>
                        </a:ext>
                      </a:extLst>
                    </a:gridCol>
                    <a:gridCol w="1854200">
                      <a:extLst>
                        <a:ext uri="{9D8B030D-6E8A-4147-A177-3AD203B41FA5}">
                          <a16:colId xmlns:a16="http://schemas.microsoft.com/office/drawing/2014/main" val="20001"/>
                        </a:ext>
                      </a:extLst>
                    </a:gridCol>
                    <a:gridCol w="1854200">
                      <a:extLst>
                        <a:ext uri="{9D8B030D-6E8A-4147-A177-3AD203B41FA5}">
                          <a16:colId xmlns:a16="http://schemas.microsoft.com/office/drawing/2014/main" val="20002"/>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accent1">
                                  <a:lumMod val="75000"/>
                                </a:schemeClr>
                              </a:solidFill>
                            </a:rPr>
                            <a:t>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658" t="-8065" r="-100987" b="-2419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000" t="-8065" r="-656" b="-24194"/>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nvGraphicFramePr>
            <p:xfrm>
              <a:off x="4918075" y="2343785"/>
              <a:ext cx="5562600" cy="370840"/>
            </p:xfrm>
            <a:graphic>
              <a:graphicData uri="http://schemas.openxmlformats.org/drawingml/2006/table">
                <a:tbl>
                  <a:tblPr firstRow="1" bandRow="1">
                    <a:tableStyleId>{2D5ABB26-0587-4C30-8999-92F81FD0307C}</a:tableStyleId>
                  </a:tblPr>
                  <a:tblGrid>
                    <a:gridCol w="1854200">
                      <a:extLst>
                        <a:ext uri="{9D8B030D-6E8A-4147-A177-3AD203B41FA5}">
                          <a16:colId xmlns:a16="http://schemas.microsoft.com/office/drawing/2014/main" val="20000"/>
                        </a:ext>
                      </a:extLst>
                    </a:gridCol>
                    <a:gridCol w="1854200">
                      <a:extLst>
                        <a:ext uri="{9D8B030D-6E8A-4147-A177-3AD203B41FA5}">
                          <a16:colId xmlns:a16="http://schemas.microsoft.com/office/drawing/2014/main" val="20001"/>
                        </a:ext>
                      </a:extLst>
                    </a:gridCol>
                    <a:gridCol w="1854200">
                      <a:extLst>
                        <a:ext uri="{9D8B030D-6E8A-4147-A177-3AD203B41FA5}">
                          <a16:colId xmlns:a16="http://schemas.microsoft.com/office/drawing/2014/main" val="20002"/>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7" name="Table 6"/>
              <p:cNvGraphicFramePr>
                <a:graphicFrameLocks noGrp="1"/>
              </p:cNvGraphicFramePr>
              <p:nvPr/>
            </p:nvGraphicFramePr>
            <p:xfrm>
              <a:off x="4918075" y="2343785"/>
              <a:ext cx="5562600" cy="370840"/>
            </p:xfrm>
            <a:graphic>
              <a:graphicData uri="http://schemas.openxmlformats.org/drawingml/2006/table">
                <a:tbl>
                  <a:tblPr firstRow="1" bandRow="1">
                    <a:tableStyleId>{2D5ABB26-0587-4C30-8999-92F81FD0307C}</a:tableStyleId>
                  </a:tblPr>
                  <a:tblGrid>
                    <a:gridCol w="1854200">
                      <a:extLst>
                        <a:ext uri="{9D8B030D-6E8A-4147-A177-3AD203B41FA5}">
                          <a16:colId xmlns:a16="http://schemas.microsoft.com/office/drawing/2014/main" val="20000"/>
                        </a:ext>
                      </a:extLst>
                    </a:gridCol>
                    <a:gridCol w="1854200">
                      <a:extLst>
                        <a:ext uri="{9D8B030D-6E8A-4147-A177-3AD203B41FA5}">
                          <a16:colId xmlns:a16="http://schemas.microsoft.com/office/drawing/2014/main" val="20001"/>
                        </a:ext>
                      </a:extLst>
                    </a:gridCol>
                    <a:gridCol w="1854200">
                      <a:extLst>
                        <a:ext uri="{9D8B030D-6E8A-4147-A177-3AD203B41FA5}">
                          <a16:colId xmlns:a16="http://schemas.microsoft.com/office/drawing/2014/main" val="20002"/>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28" t="-1613" r="-200328" b="-4839"/>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0658" t="-1613" r="-100987" b="-4839"/>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0000" t="-1613" r="-656" b="-4839"/>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4919664" y="2717800"/>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8" name="Table 7"/>
              <p:cNvGraphicFramePr>
                <a:graphicFrameLocks noGrp="1"/>
              </p:cNvGraphicFramePr>
              <p:nvPr/>
            </p:nvGraphicFramePr>
            <p:xfrm>
              <a:off x="4919664" y="2717800"/>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658" t="-1515" r="-200658" b="-303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658" t="-1515" r="-100658" b="-303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0658" t="-1515" r="-658" b="-3030"/>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nvGraphicFramePr>
            <p:xfrm>
              <a:off x="4921252" y="3116580"/>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10" name="Table 9"/>
              <p:cNvGraphicFramePr>
                <a:graphicFrameLocks noGrp="1"/>
              </p:cNvGraphicFramePr>
              <p:nvPr/>
            </p:nvGraphicFramePr>
            <p:xfrm>
              <a:off x="4921252" y="3116580"/>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329" t="-1515" r="-200658" b="-303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329" t="-1515" r="-100658" b="-303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00329" t="-1515" r="-658" b="-3030"/>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sp>
            <p:nvSpPr>
              <p:cNvPr id="31" name="Oval 30"/>
              <p:cNvSpPr/>
              <p:nvPr/>
            </p:nvSpPr>
            <p:spPr>
              <a:xfrm>
                <a:off x="4419600" y="46482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oMath>
                  </m:oMathPara>
                </a14:m>
                <a:endParaRPr lang="en-US" dirty="0"/>
              </a:p>
            </p:txBody>
          </p:sp>
        </mc:Choice>
        <mc:Fallback xmlns="">
          <p:sp>
            <p:nvSpPr>
              <p:cNvPr id="31" name="Oval 30"/>
              <p:cNvSpPr>
                <a:spLocks noRot="1" noChangeAspect="1" noMove="1" noResize="1" noEditPoints="1" noAdjustHandles="1" noChangeArrowheads="1" noChangeShapeType="1" noTextEdit="1"/>
              </p:cNvSpPr>
              <p:nvPr/>
            </p:nvSpPr>
            <p:spPr>
              <a:xfrm>
                <a:off x="4419600" y="4648200"/>
                <a:ext cx="609600" cy="609600"/>
              </a:xfrm>
              <a:prstGeom prst="ellipse">
                <a:avLst/>
              </a:prstGeom>
              <a:blipFill>
                <a:blip r:embed="rId8"/>
                <a:stretch>
                  <a:fillRect/>
                </a:stretch>
              </a:blipFill>
            </p:spPr>
            <p:txBody>
              <a:bodyPr/>
              <a:lstStyle/>
              <a:p>
                <a:r>
                  <a:rPr lang="en-IN">
                    <a:noFill/>
                  </a:rPr>
                  <a:t> </a:t>
                </a:r>
              </a:p>
            </p:txBody>
          </p:sp>
        </mc:Fallback>
      </mc:AlternateContent>
      <p:cxnSp>
        <p:nvCxnSpPr>
          <p:cNvPr id="33" name="Straight Connector 32"/>
          <p:cNvCxnSpPr>
            <a:stCxn id="31" idx="2"/>
          </p:cNvCxnSpPr>
          <p:nvPr/>
        </p:nvCxnSpPr>
        <p:spPr>
          <a:xfrm flipH="1">
            <a:off x="3810000" y="4953000"/>
            <a:ext cx="609600" cy="0"/>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Oval 35"/>
              <p:cNvSpPr/>
              <p:nvPr/>
            </p:nvSpPr>
            <p:spPr>
              <a:xfrm>
                <a:off x="6369020" y="464185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oMath>
                  </m:oMathPara>
                </a14:m>
                <a:endParaRPr lang="en-US" dirty="0"/>
              </a:p>
            </p:txBody>
          </p:sp>
        </mc:Choice>
        <mc:Fallback xmlns="">
          <p:sp>
            <p:nvSpPr>
              <p:cNvPr id="36" name="Oval 35"/>
              <p:cNvSpPr>
                <a:spLocks noRot="1" noChangeAspect="1" noMove="1" noResize="1" noEditPoints="1" noAdjustHandles="1" noChangeArrowheads="1" noChangeShapeType="1" noTextEdit="1"/>
              </p:cNvSpPr>
              <p:nvPr/>
            </p:nvSpPr>
            <p:spPr>
              <a:xfrm>
                <a:off x="6369020" y="4641850"/>
                <a:ext cx="609600" cy="609600"/>
              </a:xfrm>
              <a:prstGeom prst="ellipse">
                <a:avLst/>
              </a:prstGeom>
              <a:blipFill>
                <a:blip r:embed="rId9"/>
                <a:stretch>
                  <a:fillRect/>
                </a:stretch>
              </a:blipFill>
            </p:spPr>
            <p:txBody>
              <a:bodyPr/>
              <a:lstStyle/>
              <a:p>
                <a:r>
                  <a:rPr lang="en-IN">
                    <a:noFill/>
                  </a:rPr>
                  <a:t> </a:t>
                </a:r>
              </a:p>
            </p:txBody>
          </p:sp>
        </mc:Fallback>
      </mc:AlternateContent>
      <p:cxnSp>
        <p:nvCxnSpPr>
          <p:cNvPr id="37" name="Straight Connector 36"/>
          <p:cNvCxnSpPr>
            <a:stCxn id="36" idx="2"/>
            <a:endCxn id="31" idx="6"/>
          </p:cNvCxnSpPr>
          <p:nvPr/>
        </p:nvCxnSpPr>
        <p:spPr>
          <a:xfrm flipH="1">
            <a:off x="5029200" y="4946650"/>
            <a:ext cx="1339820" cy="6350"/>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Oval 38"/>
              <p:cNvSpPr/>
              <p:nvPr/>
            </p:nvSpPr>
            <p:spPr>
              <a:xfrm>
                <a:off x="8166100" y="46482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2</m:t>
                          </m:r>
                        </m:sub>
                      </m:sSub>
                    </m:oMath>
                  </m:oMathPara>
                </a14:m>
                <a:endParaRPr lang="en-US" dirty="0"/>
              </a:p>
            </p:txBody>
          </p:sp>
        </mc:Choice>
        <mc:Fallback xmlns="">
          <p:sp>
            <p:nvSpPr>
              <p:cNvPr id="39" name="Oval 38"/>
              <p:cNvSpPr>
                <a:spLocks noRot="1" noChangeAspect="1" noMove="1" noResize="1" noEditPoints="1" noAdjustHandles="1" noChangeArrowheads="1" noChangeShapeType="1" noTextEdit="1"/>
              </p:cNvSpPr>
              <p:nvPr/>
            </p:nvSpPr>
            <p:spPr>
              <a:xfrm>
                <a:off x="8166100" y="4648200"/>
                <a:ext cx="609600" cy="609600"/>
              </a:xfrm>
              <a:prstGeom prst="ellipse">
                <a:avLst/>
              </a:prstGeom>
              <a:blipFill>
                <a:blip r:embed="rId10"/>
                <a:stretch>
                  <a:fillRect/>
                </a:stretch>
              </a:blipFill>
            </p:spPr>
            <p:txBody>
              <a:bodyPr/>
              <a:lstStyle/>
              <a:p>
                <a:r>
                  <a:rPr lang="en-IN">
                    <a:noFill/>
                  </a:rPr>
                  <a:t> </a:t>
                </a:r>
              </a:p>
            </p:txBody>
          </p:sp>
        </mc:Fallback>
      </mc:AlternateContent>
      <p:cxnSp>
        <p:nvCxnSpPr>
          <p:cNvPr id="40" name="Straight Connector 39"/>
          <p:cNvCxnSpPr>
            <a:stCxn id="39" idx="2"/>
            <a:endCxn id="36" idx="6"/>
          </p:cNvCxnSpPr>
          <p:nvPr/>
        </p:nvCxnSpPr>
        <p:spPr>
          <a:xfrm flipH="1" flipV="1">
            <a:off x="6978620" y="4946650"/>
            <a:ext cx="1187480" cy="6350"/>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cxnSp>
        <p:nvCxnSpPr>
          <p:cNvPr id="67" name="Curved Connector 66"/>
          <p:cNvCxnSpPr/>
          <p:nvPr/>
        </p:nvCxnSpPr>
        <p:spPr>
          <a:xfrm rot="16200000" flipH="1" flipV="1">
            <a:off x="5753085" y="4066187"/>
            <a:ext cx="6350" cy="1518368"/>
          </a:xfrm>
          <a:prstGeom prst="curvedConnector3">
            <a:avLst>
              <a:gd name="adj1" fmla="val -9805890"/>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39" idx="4"/>
            <a:endCxn id="31" idx="4"/>
          </p:cNvCxnSpPr>
          <p:nvPr/>
        </p:nvCxnSpPr>
        <p:spPr>
          <a:xfrm rot="5400000">
            <a:off x="6597650" y="3384550"/>
            <a:ext cx="12700" cy="3746500"/>
          </a:xfrm>
          <a:prstGeom prst="curvedConnector3">
            <a:avLst>
              <a:gd name="adj1" fmla="val 5717646"/>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75" name="Curved Connector 74"/>
          <p:cNvCxnSpPr/>
          <p:nvPr/>
        </p:nvCxnSpPr>
        <p:spPr>
          <a:xfrm rot="5400000" flipH="1" flipV="1">
            <a:off x="8459713" y="4521947"/>
            <a:ext cx="12700" cy="431052"/>
          </a:xfrm>
          <a:prstGeom prst="curvedConnector3">
            <a:avLst>
              <a:gd name="adj1" fmla="val 3602945"/>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4561592" y="3951238"/>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p:sp>
        <p:nvSpPr>
          <p:cNvPr id="79" name="TextBox 78"/>
          <p:cNvSpPr txBox="1"/>
          <p:nvPr/>
        </p:nvSpPr>
        <p:spPr>
          <a:xfrm>
            <a:off x="5581620" y="4614446"/>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a:t>
            </a:r>
          </a:p>
        </p:txBody>
      </p:sp>
      <p:sp>
        <p:nvSpPr>
          <p:cNvPr id="80" name="TextBox 79"/>
          <p:cNvSpPr txBox="1"/>
          <p:nvPr/>
        </p:nvSpPr>
        <p:spPr>
          <a:xfrm>
            <a:off x="5581620" y="3873768"/>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p:sp>
        <p:nvSpPr>
          <p:cNvPr id="81" name="TextBox 80"/>
          <p:cNvSpPr txBox="1"/>
          <p:nvPr/>
        </p:nvSpPr>
        <p:spPr>
          <a:xfrm>
            <a:off x="7381800" y="4601746"/>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a:t>
            </a:r>
          </a:p>
        </p:txBody>
      </p:sp>
      <p:sp>
        <p:nvSpPr>
          <p:cNvPr id="82" name="TextBox 81"/>
          <p:cNvSpPr txBox="1"/>
          <p:nvPr/>
        </p:nvSpPr>
        <p:spPr>
          <a:xfrm>
            <a:off x="8304123" y="3951238"/>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a:t>
            </a:r>
          </a:p>
        </p:txBody>
      </p:sp>
      <p:sp>
        <p:nvSpPr>
          <p:cNvPr id="83" name="TextBox 82"/>
          <p:cNvSpPr txBox="1"/>
          <p:nvPr/>
        </p:nvSpPr>
        <p:spPr>
          <a:xfrm>
            <a:off x="6524580" y="5674354"/>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p:sp>
        <p:nvSpPr>
          <p:cNvPr id="103" name="Oval 102"/>
          <p:cNvSpPr/>
          <p:nvPr/>
        </p:nvSpPr>
        <p:spPr>
          <a:xfrm>
            <a:off x="8242300" y="472440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p:txBody>
      </p:sp>
      <p:cxnSp>
        <p:nvCxnSpPr>
          <p:cNvPr id="32" name="Curved Connector 31"/>
          <p:cNvCxnSpPr/>
          <p:nvPr/>
        </p:nvCxnSpPr>
        <p:spPr>
          <a:xfrm rot="5400000" flipH="1" flipV="1">
            <a:off x="4705724" y="4522321"/>
            <a:ext cx="12700" cy="431052"/>
          </a:xfrm>
          <a:prstGeom prst="curvedConnector3">
            <a:avLst>
              <a:gd name="adj1" fmla="val 3708827"/>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CBA284E-7484-4675-8FFA-D19C50F0C5F9}"/>
              </a:ext>
            </a:extLst>
          </p:cNvPr>
          <p:cNvSpPr txBox="1"/>
          <p:nvPr/>
        </p:nvSpPr>
        <p:spPr>
          <a:xfrm>
            <a:off x="6709877" y="1208405"/>
            <a:ext cx="1756186" cy="369332"/>
          </a:xfrm>
          <a:prstGeom prst="rect">
            <a:avLst/>
          </a:prstGeom>
          <a:noFill/>
        </p:spPr>
        <p:txBody>
          <a:bodyPr wrap="none" rtlCol="0">
            <a:spAutoFit/>
          </a:bodyPr>
          <a:lstStyle/>
          <a:p>
            <a:r>
              <a:rPr lang="en-US" b="1" dirty="0">
                <a:solidFill>
                  <a:srgbClr val="C00000"/>
                </a:solidFill>
                <a:latin typeface="Cambria Math" panose="02040503050406030204" pitchFamily="18" charset="0"/>
                <a:ea typeface="Cambria Math" panose="02040503050406030204" pitchFamily="18" charset="0"/>
              </a:rPr>
              <a:t>Transition Table</a:t>
            </a:r>
            <a:endParaRPr lang="en-IN" b="1" dirty="0">
              <a:solidFill>
                <a:srgbClr val="C00000"/>
              </a:solidFill>
              <a:latin typeface="Cambria Math" panose="02040503050406030204" pitchFamily="18" charset="0"/>
              <a:ea typeface="Cambria Math" panose="02040503050406030204" pitchFamily="18" charset="0"/>
            </a:endParaRPr>
          </a:p>
        </p:txBody>
      </p:sp>
      <p:sp>
        <p:nvSpPr>
          <p:cNvPr id="27" name="TextBox 26">
            <a:extLst>
              <a:ext uri="{FF2B5EF4-FFF2-40B4-BE49-F238E27FC236}">
                <a16:creationId xmlns:a16="http://schemas.microsoft.com/office/drawing/2014/main" id="{44E700D5-E761-4F88-91C2-128BC8E8F4D9}"/>
              </a:ext>
            </a:extLst>
          </p:cNvPr>
          <p:cNvSpPr txBox="1"/>
          <p:nvPr/>
        </p:nvSpPr>
        <p:spPr>
          <a:xfrm>
            <a:off x="5307138" y="6065009"/>
            <a:ext cx="2593723" cy="369332"/>
          </a:xfrm>
          <a:prstGeom prst="rect">
            <a:avLst/>
          </a:prstGeom>
          <a:noFill/>
        </p:spPr>
        <p:txBody>
          <a:bodyPr wrap="none" rtlCol="0">
            <a:spAutoFit/>
          </a:bodyPr>
          <a:lstStyle/>
          <a:p>
            <a:r>
              <a:rPr lang="en-US" b="1" dirty="0">
                <a:solidFill>
                  <a:srgbClr val="C00000"/>
                </a:solidFill>
                <a:latin typeface="Cambria Math" panose="02040503050406030204" pitchFamily="18" charset="0"/>
                <a:ea typeface="Cambria Math" panose="02040503050406030204" pitchFamily="18" charset="0"/>
              </a:rPr>
              <a:t>Transition State Diagram</a:t>
            </a:r>
            <a:endParaRPr lang="en-IN" b="1" dirty="0">
              <a:solidFill>
                <a:srgbClr val="C00000"/>
              </a:solidFill>
              <a:latin typeface="Cambria Math" panose="02040503050406030204" pitchFamily="18" charset="0"/>
              <a:ea typeface="Cambria Math" panose="02040503050406030204" pitchFamily="18" charset="0"/>
            </a:endParaRPr>
          </a:p>
        </p:txBody>
      </p:sp>
      <p:sp>
        <p:nvSpPr>
          <p:cNvPr id="29" name="TextBox 28">
            <a:extLst>
              <a:ext uri="{FF2B5EF4-FFF2-40B4-BE49-F238E27FC236}">
                <a16:creationId xmlns:a16="http://schemas.microsoft.com/office/drawing/2014/main" id="{7628ED1B-E148-4B47-9ECC-6B4EEDB92B3A}"/>
              </a:ext>
            </a:extLst>
          </p:cNvPr>
          <p:cNvSpPr txBox="1"/>
          <p:nvPr/>
        </p:nvSpPr>
        <p:spPr>
          <a:xfrm>
            <a:off x="76200" y="5817868"/>
            <a:ext cx="5117298" cy="923330"/>
          </a:xfrm>
          <a:prstGeom prst="rect">
            <a:avLst/>
          </a:prstGeom>
          <a:noFill/>
        </p:spPr>
        <p:txBody>
          <a:bodyPr wrap="square">
            <a:spAutoFit/>
          </a:bodyPr>
          <a:lstStyle/>
          <a:p>
            <a:r>
              <a:rPr lang="en-IN" sz="1800" dirty="0">
                <a:solidFill>
                  <a:srgbClr val="C00000"/>
                </a:solidFill>
              </a:rPr>
              <a:t>Why we are changing state, because FA does not have their own memory. So to remember the input we need to change the state. </a:t>
            </a:r>
          </a:p>
        </p:txBody>
      </p:sp>
    </p:spTree>
    <p:extLst>
      <p:ext uri="{BB962C8B-B14F-4D97-AF65-F5344CB8AC3E}">
        <p14:creationId xmlns:p14="http://schemas.microsoft.com/office/powerpoint/2010/main" val="61647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left)">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3"/>
                                        </p:tgtEl>
                                        <p:attrNameLst>
                                          <p:attrName>style.visibility</p:attrName>
                                        </p:attrNameLst>
                                      </p:cBhvr>
                                      <p:to>
                                        <p:strVal val="visible"/>
                                      </p:to>
                                    </p:set>
                                    <p:animEffect transition="in" filter="fade">
                                      <p:cBhvr>
                                        <p:cTn id="51" dur="500"/>
                                        <p:tgtEl>
                                          <p:spTgt spid="10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left)">
                                      <p:cBhvr>
                                        <p:cTn id="71" dur="500"/>
                                        <p:tgtEl>
                                          <p:spTgt spid="3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79"/>
                                        </p:tgtEl>
                                        <p:attrNameLst>
                                          <p:attrName>style.visibility</p:attrName>
                                        </p:attrNameLst>
                                      </p:cBhvr>
                                      <p:to>
                                        <p:strVal val="visible"/>
                                      </p:to>
                                    </p:set>
                                    <p:animEffect transition="in" filter="wipe(down)">
                                      <p:cBhvr>
                                        <p:cTn id="74" dur="500"/>
                                        <p:tgtEl>
                                          <p:spTgt spid="79"/>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left)">
                                      <p:cBhvr>
                                        <p:cTn id="79" dur="500"/>
                                        <p:tgtEl>
                                          <p:spTgt spid="32"/>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78"/>
                                        </p:tgtEl>
                                        <p:attrNameLst>
                                          <p:attrName>style.visibility</p:attrName>
                                        </p:attrNameLst>
                                      </p:cBhvr>
                                      <p:to>
                                        <p:strVal val="visible"/>
                                      </p:to>
                                    </p:set>
                                    <p:animEffect transition="in" filter="wipe(down)">
                                      <p:cBhvr>
                                        <p:cTn id="82" dur="500"/>
                                        <p:tgtEl>
                                          <p:spTgt spid="7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fade">
                                      <p:cBhvr>
                                        <p:cTn id="87" dur="500"/>
                                        <p:tgtEl>
                                          <p:spTgt spid="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81"/>
                                        </p:tgtEl>
                                        <p:attrNameLst>
                                          <p:attrName>style.visibility</p:attrName>
                                        </p:attrNameLst>
                                      </p:cBhvr>
                                      <p:to>
                                        <p:strVal val="visible"/>
                                      </p:to>
                                    </p:set>
                                    <p:animEffect transition="in" filter="wipe(down)">
                                      <p:cBhvr>
                                        <p:cTn id="92" dur="500"/>
                                        <p:tgtEl>
                                          <p:spTgt spid="81"/>
                                        </p:tgtEl>
                                      </p:cBhvr>
                                    </p:animEffect>
                                  </p:childTnLst>
                                </p:cTn>
                              </p:par>
                              <p:par>
                                <p:cTn id="93" presetID="22" presetClass="entr" presetSubtype="8" fill="hold" nodeType="with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wipe(left)">
                                      <p:cBhvr>
                                        <p:cTn id="95" dur="500"/>
                                        <p:tgtEl>
                                          <p:spTgt spid="40"/>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2" fill="hold" nodeType="clickEffect">
                                  <p:stCondLst>
                                    <p:cond delay="0"/>
                                  </p:stCondLst>
                                  <p:childTnLst>
                                    <p:set>
                                      <p:cBhvr>
                                        <p:cTn id="99" dur="1" fill="hold">
                                          <p:stCondLst>
                                            <p:cond delay="0"/>
                                          </p:stCondLst>
                                        </p:cTn>
                                        <p:tgtEl>
                                          <p:spTgt spid="67"/>
                                        </p:tgtEl>
                                        <p:attrNameLst>
                                          <p:attrName>style.visibility</p:attrName>
                                        </p:attrNameLst>
                                      </p:cBhvr>
                                      <p:to>
                                        <p:strVal val="visible"/>
                                      </p:to>
                                    </p:set>
                                    <p:animEffect transition="in" filter="wipe(right)">
                                      <p:cBhvr>
                                        <p:cTn id="100" dur="500"/>
                                        <p:tgtEl>
                                          <p:spTgt spid="67"/>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80"/>
                                        </p:tgtEl>
                                        <p:attrNameLst>
                                          <p:attrName>style.visibility</p:attrName>
                                        </p:attrNameLst>
                                      </p:cBhvr>
                                      <p:to>
                                        <p:strVal val="visible"/>
                                      </p:to>
                                    </p:set>
                                    <p:animEffect transition="in" filter="wipe(down)">
                                      <p:cBhvr>
                                        <p:cTn id="103" dur="500"/>
                                        <p:tgtEl>
                                          <p:spTgt spid="80"/>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0"/>
                                        </p:tgtEl>
                                        <p:attrNameLst>
                                          <p:attrName>style.visibility</p:attrName>
                                        </p:attrNameLst>
                                      </p:cBhvr>
                                      <p:to>
                                        <p:strVal val="visible"/>
                                      </p:to>
                                    </p:set>
                                    <p:animEffect transition="in" filter="fade">
                                      <p:cBhvr>
                                        <p:cTn id="108" dur="500"/>
                                        <p:tgtEl>
                                          <p:spTgt spid="10"/>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75"/>
                                        </p:tgtEl>
                                        <p:attrNameLst>
                                          <p:attrName>style.visibility</p:attrName>
                                        </p:attrNameLst>
                                      </p:cBhvr>
                                      <p:to>
                                        <p:strVal val="visible"/>
                                      </p:to>
                                    </p:set>
                                    <p:animEffect transition="in" filter="wipe(left)">
                                      <p:cBhvr>
                                        <p:cTn id="113" dur="500"/>
                                        <p:tgtEl>
                                          <p:spTgt spid="75"/>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82"/>
                                        </p:tgtEl>
                                        <p:attrNameLst>
                                          <p:attrName>style.visibility</p:attrName>
                                        </p:attrNameLst>
                                      </p:cBhvr>
                                      <p:to>
                                        <p:strVal val="visible"/>
                                      </p:to>
                                    </p:set>
                                    <p:animEffect transition="in" filter="wipe(down)">
                                      <p:cBhvr>
                                        <p:cTn id="116" dur="500"/>
                                        <p:tgtEl>
                                          <p:spTgt spid="82"/>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2" fill="hold" nodeType="clickEffect">
                                  <p:stCondLst>
                                    <p:cond delay="0"/>
                                  </p:stCondLst>
                                  <p:childTnLst>
                                    <p:set>
                                      <p:cBhvr>
                                        <p:cTn id="120" dur="1" fill="hold">
                                          <p:stCondLst>
                                            <p:cond delay="0"/>
                                          </p:stCondLst>
                                        </p:cTn>
                                        <p:tgtEl>
                                          <p:spTgt spid="72"/>
                                        </p:tgtEl>
                                        <p:attrNameLst>
                                          <p:attrName>style.visibility</p:attrName>
                                        </p:attrNameLst>
                                      </p:cBhvr>
                                      <p:to>
                                        <p:strVal val="visible"/>
                                      </p:to>
                                    </p:set>
                                    <p:animEffect transition="in" filter="wipe(right)">
                                      <p:cBhvr>
                                        <p:cTn id="121" dur="500"/>
                                        <p:tgtEl>
                                          <p:spTgt spid="72"/>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83"/>
                                        </p:tgtEl>
                                        <p:attrNameLst>
                                          <p:attrName>style.visibility</p:attrName>
                                        </p:attrNameLst>
                                      </p:cBhvr>
                                      <p:to>
                                        <p:strVal val="visible"/>
                                      </p:to>
                                    </p:set>
                                    <p:animEffect transition="in" filter="wipe(down)">
                                      <p:cBhvr>
                                        <p:cTn id="124"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39" grpId="0" animBg="1"/>
      <p:bldP spid="78" grpId="0"/>
      <p:bldP spid="79" grpId="0"/>
      <p:bldP spid="80" grpId="0"/>
      <p:bldP spid="81" grpId="0"/>
      <p:bldP spid="82" grpId="0"/>
      <p:bldP spid="83" grpId="0"/>
      <p:bldP spid="10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4A1D-20A1-47AC-B6D7-D70FDD1E5277}"/>
              </a:ext>
            </a:extLst>
          </p:cNvPr>
          <p:cNvSpPr>
            <a:spLocks noGrp="1"/>
          </p:cNvSpPr>
          <p:nvPr>
            <p:ph type="title"/>
          </p:nvPr>
        </p:nvSpPr>
        <p:spPr/>
        <p:txBody>
          <a:bodyPr/>
          <a:lstStyle/>
          <a:p>
            <a:r>
              <a:rPr lang="en-IN" dirty="0"/>
              <a:t>Minimum states</a:t>
            </a:r>
          </a:p>
        </p:txBody>
      </p:sp>
      <p:sp>
        <p:nvSpPr>
          <p:cNvPr id="3" name="Content Placeholder 2">
            <a:extLst>
              <a:ext uri="{FF2B5EF4-FFF2-40B4-BE49-F238E27FC236}">
                <a16:creationId xmlns:a16="http://schemas.microsoft.com/office/drawing/2014/main" id="{01874A65-5D97-429C-8CC6-47B45ACF7CD3}"/>
              </a:ext>
            </a:extLst>
          </p:cNvPr>
          <p:cNvSpPr>
            <a:spLocks noGrp="1"/>
          </p:cNvSpPr>
          <p:nvPr>
            <p:ph idx="1"/>
          </p:nvPr>
        </p:nvSpPr>
        <p:spPr/>
        <p:txBody>
          <a:bodyPr/>
          <a:lstStyle/>
          <a:p>
            <a:r>
              <a:rPr lang="en-US" dirty="0"/>
              <a:t>Calculate the length of substring.</a:t>
            </a:r>
          </a:p>
          <a:p>
            <a:r>
              <a:rPr lang="en-US" dirty="0"/>
              <a:t>All strings </a:t>
            </a:r>
            <a:r>
              <a:rPr lang="en-US" b="1" dirty="0">
                <a:solidFill>
                  <a:srgbClr val="C00000"/>
                </a:solidFill>
              </a:rPr>
              <a:t>ending with ‘n’ length </a:t>
            </a:r>
            <a:r>
              <a:rPr lang="en-US" dirty="0"/>
              <a:t>substring will always require minimum </a:t>
            </a:r>
            <a:r>
              <a:rPr lang="en-US" b="1" dirty="0">
                <a:solidFill>
                  <a:srgbClr val="C00000"/>
                </a:solidFill>
              </a:rPr>
              <a:t>(n+1) states </a:t>
            </a:r>
            <a:r>
              <a:rPr lang="en-US" dirty="0"/>
              <a:t>in the DFA.</a:t>
            </a:r>
          </a:p>
          <a:p>
            <a:r>
              <a:rPr lang="en-US" dirty="0"/>
              <a:t>All strings </a:t>
            </a:r>
            <a:r>
              <a:rPr lang="en-US" b="1" dirty="0">
                <a:solidFill>
                  <a:srgbClr val="C00000"/>
                </a:solidFill>
              </a:rPr>
              <a:t>starting with ‘n’ length </a:t>
            </a:r>
            <a:r>
              <a:rPr lang="en-US" dirty="0"/>
              <a:t>substring will always require minimum </a:t>
            </a:r>
            <a:r>
              <a:rPr lang="en-US" b="1" dirty="0">
                <a:solidFill>
                  <a:srgbClr val="C00000"/>
                </a:solidFill>
              </a:rPr>
              <a:t>(n+2) states </a:t>
            </a:r>
            <a:r>
              <a:rPr lang="en-US" dirty="0"/>
              <a:t>in the DFA.</a:t>
            </a:r>
            <a:endParaRPr lang="en-IN" dirty="0"/>
          </a:p>
        </p:txBody>
      </p:sp>
    </p:spTree>
    <p:extLst>
      <p:ext uri="{BB962C8B-B14F-4D97-AF65-F5344CB8AC3E}">
        <p14:creationId xmlns:p14="http://schemas.microsoft.com/office/powerpoint/2010/main" val="397774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82217-C7A3-4603-A793-C1EA7FAC5AD1}"/>
              </a:ext>
            </a:extLst>
          </p:cNvPr>
          <p:cNvSpPr>
            <a:spLocks noGrp="1"/>
          </p:cNvSpPr>
          <p:nvPr>
            <p:ph type="title"/>
          </p:nvPr>
        </p:nvSpPr>
        <p:spPr/>
        <p:txBody>
          <a:bodyPr/>
          <a:lstStyle/>
          <a:p>
            <a:r>
              <a:rPr lang="en-IN" dirty="0"/>
              <a:t>Problem types</a:t>
            </a:r>
          </a:p>
        </p:txBody>
      </p:sp>
      <p:sp>
        <p:nvSpPr>
          <p:cNvPr id="3" name="Content Placeholder 2">
            <a:extLst>
              <a:ext uri="{FF2B5EF4-FFF2-40B4-BE49-F238E27FC236}">
                <a16:creationId xmlns:a16="http://schemas.microsoft.com/office/drawing/2014/main" id="{B2E79692-05C4-45F5-9D3A-DE58EDC88E73}"/>
              </a:ext>
            </a:extLst>
          </p:cNvPr>
          <p:cNvSpPr>
            <a:spLocks noGrp="1"/>
          </p:cNvSpPr>
          <p:nvPr>
            <p:ph idx="1"/>
          </p:nvPr>
        </p:nvSpPr>
        <p:spPr/>
        <p:txBody>
          <a:bodyPr/>
          <a:lstStyle/>
          <a:p>
            <a:r>
              <a:rPr lang="en-IN" dirty="0"/>
              <a:t>Staring with w</a:t>
            </a:r>
          </a:p>
          <a:p>
            <a:r>
              <a:rPr lang="en-IN" dirty="0"/>
              <a:t>Ending with w</a:t>
            </a:r>
          </a:p>
          <a:p>
            <a:r>
              <a:rPr lang="en-IN" dirty="0"/>
              <a:t>w as sub string</a:t>
            </a:r>
          </a:p>
          <a:p>
            <a:r>
              <a:rPr lang="en-IN" dirty="0"/>
              <a:t>w with |w|=2 or 3 or n</a:t>
            </a:r>
          </a:p>
        </p:txBody>
      </p:sp>
    </p:spTree>
    <p:extLst>
      <p:ext uri="{BB962C8B-B14F-4D97-AF65-F5344CB8AC3E}">
        <p14:creationId xmlns:p14="http://schemas.microsoft.com/office/powerpoint/2010/main" val="1820070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DFA Example: </a:t>
            </a:r>
            <a:r>
              <a:rPr lang="en-IN" dirty="0">
                <a:solidFill>
                  <a:srgbClr val="C00000"/>
                </a:solidFill>
              </a:rPr>
              <a:t>ending with w</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t>The strings ending with 10.</a:t>
            </a:r>
          </a:p>
        </p:txBody>
      </p:sp>
      <mc:AlternateContent xmlns:mc="http://schemas.openxmlformats.org/markup-compatibility/2006" xmlns:a14="http://schemas.microsoft.com/office/drawing/2010/main">
        <mc:Choice Requires="a14">
          <p:sp>
            <p:nvSpPr>
              <p:cNvPr id="23" name="Oval 22"/>
              <p:cNvSpPr/>
              <p:nvPr/>
            </p:nvSpPr>
            <p:spPr>
              <a:xfrm>
                <a:off x="4229100" y="3352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0</m:t>
                      </m:r>
                    </m:oMath>
                  </m:oMathPara>
                </a14:m>
                <a:endParaRPr lang="en-US" baseline="-25000" dirty="0"/>
              </a:p>
            </p:txBody>
          </p:sp>
        </mc:Choice>
        <mc:Fallback xmlns="">
          <p:sp>
            <p:nvSpPr>
              <p:cNvPr id="23" name="Oval 22"/>
              <p:cNvSpPr>
                <a:spLocks noRot="1" noChangeAspect="1" noMove="1" noResize="1" noEditPoints="1" noAdjustHandles="1" noChangeArrowheads="1" noChangeShapeType="1" noTextEdit="1"/>
              </p:cNvSpPr>
              <p:nvPr/>
            </p:nvSpPr>
            <p:spPr>
              <a:xfrm>
                <a:off x="4229100" y="3352800"/>
                <a:ext cx="609600" cy="609600"/>
              </a:xfrm>
              <a:prstGeom prst="ellipse">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Oval 23"/>
              <p:cNvSpPr/>
              <p:nvPr/>
            </p:nvSpPr>
            <p:spPr>
              <a:xfrm>
                <a:off x="5791200" y="3352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1</m:t>
                      </m:r>
                    </m:oMath>
                  </m:oMathPara>
                </a14:m>
                <a:endParaRPr lang="en-US" baseline="-25000" dirty="0"/>
              </a:p>
            </p:txBody>
          </p:sp>
        </mc:Choice>
        <mc:Fallback xmlns="">
          <p:sp>
            <p:nvSpPr>
              <p:cNvPr id="24" name="Oval 23"/>
              <p:cNvSpPr>
                <a:spLocks noRot="1" noChangeAspect="1" noMove="1" noResize="1" noEditPoints="1" noAdjustHandles="1" noChangeArrowheads="1" noChangeShapeType="1" noTextEdit="1"/>
              </p:cNvSpPr>
              <p:nvPr/>
            </p:nvSpPr>
            <p:spPr>
              <a:xfrm>
                <a:off x="5791200" y="3352800"/>
                <a:ext cx="609600" cy="609600"/>
              </a:xfrm>
              <a:prstGeom prst="ellipse">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7575580" y="3352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2</m:t>
                      </m:r>
                    </m:oMath>
                  </m:oMathPara>
                </a14:m>
                <a:endParaRPr lang="en-US" baseline="-25000" dirty="0"/>
              </a:p>
            </p:txBody>
          </p:sp>
        </mc:Choice>
        <mc:Fallback xmlns="">
          <p:sp>
            <p:nvSpPr>
              <p:cNvPr id="25" name="Oval 24"/>
              <p:cNvSpPr>
                <a:spLocks noRot="1" noChangeAspect="1" noMove="1" noResize="1" noEditPoints="1" noAdjustHandles="1" noChangeArrowheads="1" noChangeShapeType="1" noTextEdit="1"/>
              </p:cNvSpPr>
              <p:nvPr/>
            </p:nvSpPr>
            <p:spPr>
              <a:xfrm>
                <a:off x="7575580" y="3352800"/>
                <a:ext cx="609600" cy="609600"/>
              </a:xfrm>
              <a:prstGeom prst="ellipse">
                <a:avLst/>
              </a:prstGeom>
              <a:blipFill>
                <a:blip r:embed="rId4"/>
                <a:stretch>
                  <a:fillRect/>
                </a:stretch>
              </a:blipFill>
            </p:spPr>
            <p:txBody>
              <a:bodyPr/>
              <a:lstStyle/>
              <a:p>
                <a:r>
                  <a:rPr lang="en-IN">
                    <a:noFill/>
                  </a:rPr>
                  <a:t> </a:t>
                </a:r>
              </a:p>
            </p:txBody>
          </p:sp>
        </mc:Fallback>
      </mc:AlternateContent>
      <p:cxnSp>
        <p:nvCxnSpPr>
          <p:cNvPr id="27" name="Straight Arrow Connector 26"/>
          <p:cNvCxnSpPr>
            <a:stCxn id="23" idx="6"/>
            <a:endCxn id="24" idx="2"/>
          </p:cNvCxnSpPr>
          <p:nvPr/>
        </p:nvCxnSpPr>
        <p:spPr>
          <a:xfrm>
            <a:off x="4838700" y="3657600"/>
            <a:ext cx="9525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23" idx="2"/>
          </p:cNvCxnSpPr>
          <p:nvPr/>
        </p:nvCxnSpPr>
        <p:spPr>
          <a:xfrm>
            <a:off x="3619500" y="3657600"/>
            <a:ext cx="6096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23" idx="1"/>
            <a:endCxn id="23" idx="7"/>
          </p:cNvCxnSpPr>
          <p:nvPr/>
        </p:nvCxnSpPr>
        <p:spPr>
          <a:xfrm rot="5400000" flipH="1" flipV="1">
            <a:off x="4533900" y="3226548"/>
            <a:ext cx="12700" cy="431052"/>
          </a:xfrm>
          <a:prstGeom prst="curvedConnector3">
            <a:avLst>
              <a:gd name="adj1" fmla="val 5652945"/>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25" idx="4"/>
            <a:endCxn id="23" idx="4"/>
          </p:cNvCxnSpPr>
          <p:nvPr/>
        </p:nvCxnSpPr>
        <p:spPr>
          <a:xfrm rot="5400000">
            <a:off x="6207140" y="2289160"/>
            <a:ext cx="12700" cy="3346480"/>
          </a:xfrm>
          <a:prstGeom prst="curvedConnector3">
            <a:avLst>
              <a:gd name="adj1" fmla="val 5823535"/>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067300" y="3335892"/>
            <a:ext cx="301686" cy="369332"/>
          </a:xfrm>
          <a:prstGeom prst="rect">
            <a:avLst/>
          </a:prstGeom>
          <a:noFill/>
        </p:spPr>
        <p:txBody>
          <a:bodyPr wrap="none" rtlCol="0">
            <a:spAutoFit/>
          </a:bodyPr>
          <a:lstStyle/>
          <a:p>
            <a:r>
              <a:rPr lang="en-US" dirty="0"/>
              <a:t>1</a:t>
            </a:r>
          </a:p>
        </p:txBody>
      </p:sp>
      <p:sp>
        <p:nvSpPr>
          <p:cNvPr id="37" name="TextBox 36"/>
          <p:cNvSpPr txBox="1"/>
          <p:nvPr/>
        </p:nvSpPr>
        <p:spPr>
          <a:xfrm>
            <a:off x="4389407" y="2362200"/>
            <a:ext cx="301686" cy="369332"/>
          </a:xfrm>
          <a:prstGeom prst="rect">
            <a:avLst/>
          </a:prstGeom>
          <a:noFill/>
        </p:spPr>
        <p:txBody>
          <a:bodyPr wrap="none" rtlCol="0">
            <a:spAutoFit/>
          </a:bodyPr>
          <a:lstStyle/>
          <a:p>
            <a:r>
              <a:rPr lang="en-US" dirty="0"/>
              <a:t>0</a:t>
            </a:r>
          </a:p>
        </p:txBody>
      </p:sp>
      <p:sp>
        <p:nvSpPr>
          <p:cNvPr id="38" name="TextBox 37"/>
          <p:cNvSpPr txBox="1"/>
          <p:nvPr/>
        </p:nvSpPr>
        <p:spPr>
          <a:xfrm>
            <a:off x="5945157" y="2280391"/>
            <a:ext cx="301686" cy="369332"/>
          </a:xfrm>
          <a:prstGeom prst="rect">
            <a:avLst/>
          </a:prstGeom>
          <a:noFill/>
        </p:spPr>
        <p:txBody>
          <a:bodyPr wrap="none" rtlCol="0">
            <a:spAutoFit/>
          </a:bodyPr>
          <a:lstStyle/>
          <a:p>
            <a:r>
              <a:rPr lang="en-US" dirty="0"/>
              <a:t>1</a:t>
            </a:r>
          </a:p>
        </p:txBody>
      </p:sp>
      <p:sp>
        <p:nvSpPr>
          <p:cNvPr id="41" name="Oval 40"/>
          <p:cNvSpPr/>
          <p:nvPr/>
        </p:nvSpPr>
        <p:spPr>
          <a:xfrm>
            <a:off x="7651780" y="342900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dirty="0"/>
          </a:p>
        </p:txBody>
      </p:sp>
      <p:sp>
        <p:nvSpPr>
          <p:cNvPr id="42" name="TextBox 41"/>
          <p:cNvSpPr txBox="1"/>
          <p:nvPr/>
        </p:nvSpPr>
        <p:spPr>
          <a:xfrm>
            <a:off x="6843697" y="2788204"/>
            <a:ext cx="301686" cy="369332"/>
          </a:xfrm>
          <a:prstGeom prst="rect">
            <a:avLst/>
          </a:prstGeom>
          <a:noFill/>
        </p:spPr>
        <p:txBody>
          <a:bodyPr wrap="none" rtlCol="0">
            <a:spAutoFit/>
          </a:bodyPr>
          <a:lstStyle/>
          <a:p>
            <a:r>
              <a:rPr lang="en-US" dirty="0"/>
              <a:t>0</a:t>
            </a:r>
          </a:p>
        </p:txBody>
      </p:sp>
      <p:sp>
        <p:nvSpPr>
          <p:cNvPr id="44" name="TextBox 43"/>
          <p:cNvSpPr txBox="1"/>
          <p:nvPr/>
        </p:nvSpPr>
        <p:spPr>
          <a:xfrm>
            <a:off x="6059457" y="4350318"/>
            <a:ext cx="301686" cy="369332"/>
          </a:xfrm>
          <a:prstGeom prst="rect">
            <a:avLst/>
          </a:prstGeom>
          <a:noFill/>
        </p:spPr>
        <p:txBody>
          <a:bodyPr wrap="none" rtlCol="0">
            <a:spAutoFit/>
          </a:bodyPr>
          <a:lstStyle/>
          <a:p>
            <a:r>
              <a:rPr lang="en-US" dirty="0"/>
              <a:t>0</a:t>
            </a:r>
          </a:p>
        </p:txBody>
      </p:sp>
      <p:sp>
        <p:nvSpPr>
          <p:cNvPr id="45" name="TextBox 44"/>
          <p:cNvSpPr txBox="1"/>
          <p:nvPr/>
        </p:nvSpPr>
        <p:spPr>
          <a:xfrm>
            <a:off x="6837347" y="3848384"/>
            <a:ext cx="301686" cy="369332"/>
          </a:xfrm>
          <a:prstGeom prst="rect">
            <a:avLst/>
          </a:prstGeom>
          <a:noFill/>
        </p:spPr>
        <p:txBody>
          <a:bodyPr wrap="none" rtlCol="0">
            <a:spAutoFit/>
          </a:bodyPr>
          <a:lstStyle/>
          <a:p>
            <a:r>
              <a:rPr lang="en-US" dirty="0"/>
              <a:t>1</a:t>
            </a:r>
          </a:p>
        </p:txBody>
      </p:sp>
      <p:cxnSp>
        <p:nvCxnSpPr>
          <p:cNvPr id="46" name="Curved Connector 45"/>
          <p:cNvCxnSpPr>
            <a:stCxn id="24" idx="1"/>
            <a:endCxn id="24" idx="7"/>
          </p:cNvCxnSpPr>
          <p:nvPr/>
        </p:nvCxnSpPr>
        <p:spPr>
          <a:xfrm rot="5400000" flipH="1" flipV="1">
            <a:off x="6096000" y="3226548"/>
            <a:ext cx="12700" cy="431052"/>
          </a:xfrm>
          <a:prstGeom prst="curvedConnector3">
            <a:avLst>
              <a:gd name="adj1" fmla="val 644044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7" name="Curved Connector 46"/>
          <p:cNvCxnSpPr>
            <a:stCxn id="24" idx="7"/>
            <a:endCxn id="25" idx="1"/>
          </p:cNvCxnSpPr>
          <p:nvPr/>
        </p:nvCxnSpPr>
        <p:spPr>
          <a:xfrm rot="5400000" flipH="1" flipV="1">
            <a:off x="6988190" y="2765410"/>
            <a:ext cx="12700" cy="1353328"/>
          </a:xfrm>
          <a:prstGeom prst="curvedConnector3">
            <a:avLst>
              <a:gd name="adj1" fmla="val 2502945"/>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8" name="Curved Connector 47"/>
          <p:cNvCxnSpPr>
            <a:stCxn id="25" idx="3"/>
            <a:endCxn id="24" idx="5"/>
          </p:cNvCxnSpPr>
          <p:nvPr/>
        </p:nvCxnSpPr>
        <p:spPr>
          <a:xfrm rot="5400000">
            <a:off x="6988190" y="3196462"/>
            <a:ext cx="12700" cy="1353328"/>
          </a:xfrm>
          <a:prstGeom prst="curvedConnector3">
            <a:avLst>
              <a:gd name="adj1" fmla="val 2502945"/>
            </a:avLst>
          </a:prstGeom>
          <a:ln w="25400">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20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down)">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down)">
                                      <p:cBhvr>
                                        <p:cTn id="30" dur="500"/>
                                        <p:tgtEl>
                                          <p:spTgt spid="27"/>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left)">
                                      <p:cBhvr>
                                        <p:cTn id="41" dur="500"/>
                                        <p:tgtEl>
                                          <p:spTgt spid="47"/>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down)">
                                      <p:cBhvr>
                                        <p:cTn id="44" dur="500"/>
                                        <p:tgtEl>
                                          <p:spTgt spid="4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left)">
                                      <p:cBhvr>
                                        <p:cTn id="52" dur="500"/>
                                        <p:tgtEl>
                                          <p:spTgt spid="46"/>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down)">
                                      <p:cBhvr>
                                        <p:cTn id="55" dur="500"/>
                                        <p:tgtEl>
                                          <p:spTgt spid="3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wipe(right)">
                                      <p:cBhvr>
                                        <p:cTn id="60" dur="500"/>
                                        <p:tgtEl>
                                          <p:spTgt spid="34"/>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wipe(down)">
                                      <p:cBhvr>
                                        <p:cTn id="63" dur="500"/>
                                        <p:tgtEl>
                                          <p:spTgt spid="4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wipe(right)">
                                      <p:cBhvr>
                                        <p:cTn id="68" dur="500"/>
                                        <p:tgtEl>
                                          <p:spTgt spid="48"/>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wipe(down)">
                                      <p:cBhvr>
                                        <p:cTn id="71" dur="500"/>
                                        <p:tgtEl>
                                          <p:spTgt spid="4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wipe(down)">
                                      <p:cBhvr>
                                        <p:cTn id="7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3" grpId="0" animBg="1"/>
      <p:bldP spid="24" grpId="0" animBg="1"/>
      <p:bldP spid="25" grpId="0" animBg="1"/>
      <p:bldP spid="36" grpId="0"/>
      <p:bldP spid="37" grpId="0"/>
      <p:bldP spid="38" grpId="0"/>
      <p:bldP spid="41" grpId="0" animBg="1"/>
      <p:bldP spid="42" grpId="0"/>
      <p:bldP spid="44" grpId="0"/>
      <p:bldP spid="4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DFA Example: </a:t>
            </a:r>
            <a:r>
              <a:rPr lang="en-IN" dirty="0">
                <a:solidFill>
                  <a:srgbClr val="C00000"/>
                </a:solidFill>
              </a:rPr>
              <a:t>ending with w</a:t>
            </a:r>
            <a:endParaRPr lang="en-US" dirty="0">
              <a:latin typeface="+mj-lt"/>
            </a:endParaRP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IN" dirty="0"/>
              <a:t>The string ending in 10 or 11</a:t>
            </a:r>
          </a:p>
        </p:txBody>
      </p:sp>
      <p:sp>
        <p:nvSpPr>
          <p:cNvPr id="26" name="Oval 25"/>
          <p:cNvSpPr/>
          <p:nvPr/>
        </p:nvSpPr>
        <p:spPr>
          <a:xfrm>
            <a:off x="3962400" y="3124200"/>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A</a:t>
            </a:r>
          </a:p>
        </p:txBody>
      </p:sp>
      <p:sp>
        <p:nvSpPr>
          <p:cNvPr id="30" name="Oval 29"/>
          <p:cNvSpPr/>
          <p:nvPr/>
        </p:nvSpPr>
        <p:spPr>
          <a:xfrm>
            <a:off x="6019800" y="3124200"/>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B</a:t>
            </a:r>
          </a:p>
        </p:txBody>
      </p:sp>
      <p:sp>
        <p:nvSpPr>
          <p:cNvPr id="33" name="Oval 32"/>
          <p:cNvSpPr/>
          <p:nvPr/>
        </p:nvSpPr>
        <p:spPr>
          <a:xfrm>
            <a:off x="7530786" y="1686585"/>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C</a:t>
            </a:r>
          </a:p>
        </p:txBody>
      </p:sp>
      <p:sp>
        <p:nvSpPr>
          <p:cNvPr id="34" name="Oval 33"/>
          <p:cNvSpPr/>
          <p:nvPr/>
        </p:nvSpPr>
        <p:spPr>
          <a:xfrm>
            <a:off x="7620002" y="1773453"/>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sp>
        <p:nvSpPr>
          <p:cNvPr id="35" name="Oval 34"/>
          <p:cNvSpPr/>
          <p:nvPr/>
        </p:nvSpPr>
        <p:spPr>
          <a:xfrm>
            <a:off x="7530786" y="4505985"/>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D</a:t>
            </a:r>
          </a:p>
        </p:txBody>
      </p:sp>
      <p:sp>
        <p:nvSpPr>
          <p:cNvPr id="36" name="Oval 35"/>
          <p:cNvSpPr/>
          <p:nvPr/>
        </p:nvSpPr>
        <p:spPr>
          <a:xfrm>
            <a:off x="7620002" y="4592853"/>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cxnSp>
        <p:nvCxnSpPr>
          <p:cNvPr id="37" name="Straight Arrow Connector 36"/>
          <p:cNvCxnSpPr>
            <a:endCxn id="26" idx="2"/>
          </p:cNvCxnSpPr>
          <p:nvPr/>
        </p:nvCxnSpPr>
        <p:spPr>
          <a:xfrm>
            <a:off x="3352800" y="3467100"/>
            <a:ext cx="6096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6" idx="6"/>
            <a:endCxn id="30" idx="2"/>
          </p:cNvCxnSpPr>
          <p:nvPr/>
        </p:nvCxnSpPr>
        <p:spPr>
          <a:xfrm>
            <a:off x="4648200" y="3467100"/>
            <a:ext cx="13716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0" idx="7"/>
            <a:endCxn id="33" idx="3"/>
          </p:cNvCxnSpPr>
          <p:nvPr/>
        </p:nvCxnSpPr>
        <p:spPr>
          <a:xfrm flipV="1">
            <a:off x="6605167" y="2271953"/>
            <a:ext cx="1026052" cy="952681"/>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0" idx="5"/>
            <a:endCxn id="35" idx="1"/>
          </p:cNvCxnSpPr>
          <p:nvPr/>
        </p:nvCxnSpPr>
        <p:spPr>
          <a:xfrm>
            <a:off x="6605167" y="3709568"/>
            <a:ext cx="1026052" cy="896851"/>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3" idx="4"/>
            <a:endCxn id="35" idx="0"/>
          </p:cNvCxnSpPr>
          <p:nvPr/>
        </p:nvCxnSpPr>
        <p:spPr>
          <a:xfrm>
            <a:off x="7873686" y="2372385"/>
            <a:ext cx="0" cy="21336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3" name="Curved Connector 42"/>
          <p:cNvCxnSpPr/>
          <p:nvPr/>
        </p:nvCxnSpPr>
        <p:spPr>
          <a:xfrm rot="5400000" flipH="1">
            <a:off x="5387382" y="2833939"/>
            <a:ext cx="1381785" cy="3083452"/>
          </a:xfrm>
          <a:prstGeom prst="curvedConnector3">
            <a:avLst>
              <a:gd name="adj1" fmla="val -23812"/>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7" name="Curved Connector 46"/>
          <p:cNvCxnSpPr>
            <a:stCxn id="35" idx="2"/>
            <a:endCxn id="30" idx="4"/>
          </p:cNvCxnSpPr>
          <p:nvPr/>
        </p:nvCxnSpPr>
        <p:spPr>
          <a:xfrm rot="10800000">
            <a:off x="6362700" y="3810002"/>
            <a:ext cx="1168086" cy="1038885"/>
          </a:xfrm>
          <a:prstGeom prst="curvedConnector2">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155589" y="3048000"/>
            <a:ext cx="280169" cy="369332"/>
          </a:xfrm>
          <a:prstGeom prst="rect">
            <a:avLst/>
          </a:prstGeom>
          <a:noFill/>
        </p:spPr>
        <p:txBody>
          <a:bodyPr wrap="square" rtlCol="0">
            <a:spAutoFit/>
          </a:bodyPr>
          <a:lstStyle/>
          <a:p>
            <a:r>
              <a:rPr lang="en-IN" dirty="0"/>
              <a:t>1</a:t>
            </a:r>
          </a:p>
        </p:txBody>
      </p:sp>
      <p:sp>
        <p:nvSpPr>
          <p:cNvPr id="50" name="TextBox 49"/>
          <p:cNvSpPr txBox="1"/>
          <p:nvPr/>
        </p:nvSpPr>
        <p:spPr>
          <a:xfrm>
            <a:off x="6763116" y="2491056"/>
            <a:ext cx="280169" cy="369332"/>
          </a:xfrm>
          <a:prstGeom prst="rect">
            <a:avLst/>
          </a:prstGeom>
          <a:noFill/>
        </p:spPr>
        <p:txBody>
          <a:bodyPr wrap="square" rtlCol="0">
            <a:spAutoFit/>
          </a:bodyPr>
          <a:lstStyle/>
          <a:p>
            <a:r>
              <a:rPr lang="en-IN" dirty="0"/>
              <a:t>1</a:t>
            </a:r>
          </a:p>
        </p:txBody>
      </p:sp>
      <p:sp>
        <p:nvSpPr>
          <p:cNvPr id="51" name="TextBox 50"/>
          <p:cNvSpPr txBox="1"/>
          <p:nvPr/>
        </p:nvSpPr>
        <p:spPr>
          <a:xfrm>
            <a:off x="6958832" y="3792640"/>
            <a:ext cx="280169" cy="369332"/>
          </a:xfrm>
          <a:prstGeom prst="rect">
            <a:avLst/>
          </a:prstGeom>
          <a:noFill/>
        </p:spPr>
        <p:txBody>
          <a:bodyPr wrap="square" rtlCol="0">
            <a:spAutoFit/>
          </a:bodyPr>
          <a:lstStyle/>
          <a:p>
            <a:r>
              <a:rPr lang="en-IN" dirty="0"/>
              <a:t>0</a:t>
            </a:r>
          </a:p>
        </p:txBody>
      </p:sp>
      <p:sp>
        <p:nvSpPr>
          <p:cNvPr id="52" name="TextBox 51"/>
          <p:cNvSpPr txBox="1"/>
          <p:nvPr/>
        </p:nvSpPr>
        <p:spPr>
          <a:xfrm>
            <a:off x="6654032" y="4191000"/>
            <a:ext cx="280169" cy="369332"/>
          </a:xfrm>
          <a:prstGeom prst="rect">
            <a:avLst/>
          </a:prstGeom>
          <a:noFill/>
        </p:spPr>
        <p:txBody>
          <a:bodyPr wrap="square" rtlCol="0">
            <a:spAutoFit/>
          </a:bodyPr>
          <a:lstStyle/>
          <a:p>
            <a:r>
              <a:rPr lang="en-IN" dirty="0"/>
              <a:t>1</a:t>
            </a:r>
          </a:p>
        </p:txBody>
      </p:sp>
      <p:sp>
        <p:nvSpPr>
          <p:cNvPr id="54" name="TextBox 53"/>
          <p:cNvSpPr txBox="1"/>
          <p:nvPr/>
        </p:nvSpPr>
        <p:spPr>
          <a:xfrm>
            <a:off x="5434832" y="4888468"/>
            <a:ext cx="280169" cy="369332"/>
          </a:xfrm>
          <a:prstGeom prst="rect">
            <a:avLst/>
          </a:prstGeom>
          <a:noFill/>
        </p:spPr>
        <p:txBody>
          <a:bodyPr wrap="square" rtlCol="0">
            <a:spAutoFit/>
          </a:bodyPr>
          <a:lstStyle/>
          <a:p>
            <a:r>
              <a:rPr lang="en-IN" dirty="0"/>
              <a:t>0</a:t>
            </a:r>
          </a:p>
        </p:txBody>
      </p:sp>
      <p:sp>
        <p:nvSpPr>
          <p:cNvPr id="55" name="TextBox 54"/>
          <p:cNvSpPr txBox="1"/>
          <p:nvPr/>
        </p:nvSpPr>
        <p:spPr>
          <a:xfrm>
            <a:off x="7873686" y="3218390"/>
            <a:ext cx="280169" cy="369332"/>
          </a:xfrm>
          <a:prstGeom prst="rect">
            <a:avLst/>
          </a:prstGeom>
          <a:noFill/>
        </p:spPr>
        <p:txBody>
          <a:bodyPr wrap="square" rtlCol="0">
            <a:spAutoFit/>
          </a:bodyPr>
          <a:lstStyle/>
          <a:p>
            <a:r>
              <a:rPr lang="en-IN" dirty="0"/>
              <a:t>0</a:t>
            </a:r>
          </a:p>
        </p:txBody>
      </p:sp>
      <p:cxnSp>
        <p:nvCxnSpPr>
          <p:cNvPr id="57" name="Curved Connector 56"/>
          <p:cNvCxnSpPr>
            <a:stCxn id="26" idx="1"/>
            <a:endCxn id="26" idx="7"/>
          </p:cNvCxnSpPr>
          <p:nvPr/>
        </p:nvCxnSpPr>
        <p:spPr>
          <a:xfrm rot="5400000" flipH="1" flipV="1">
            <a:off x="4305300" y="2982166"/>
            <a:ext cx="12700" cy="484934"/>
          </a:xfrm>
          <a:prstGeom prst="curvedConnector3">
            <a:avLst>
              <a:gd name="adj1" fmla="val 4966071"/>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8" name="Curved Connector 57"/>
          <p:cNvCxnSpPr>
            <a:stCxn id="33" idx="6"/>
            <a:endCxn id="33" idx="0"/>
          </p:cNvCxnSpPr>
          <p:nvPr/>
        </p:nvCxnSpPr>
        <p:spPr>
          <a:xfrm flipH="1" flipV="1">
            <a:off x="7873686" y="1686585"/>
            <a:ext cx="342900" cy="342900"/>
          </a:xfrm>
          <a:prstGeom prst="curvedConnector4">
            <a:avLst>
              <a:gd name="adj1" fmla="val -66667"/>
              <a:gd name="adj2" fmla="val 166667"/>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165216" y="2209800"/>
            <a:ext cx="280169" cy="369332"/>
          </a:xfrm>
          <a:prstGeom prst="rect">
            <a:avLst/>
          </a:prstGeom>
          <a:noFill/>
        </p:spPr>
        <p:txBody>
          <a:bodyPr wrap="square" rtlCol="0">
            <a:spAutoFit/>
          </a:bodyPr>
          <a:lstStyle/>
          <a:p>
            <a:r>
              <a:rPr lang="en-IN" dirty="0"/>
              <a:t>0</a:t>
            </a:r>
          </a:p>
        </p:txBody>
      </p:sp>
      <p:sp>
        <p:nvSpPr>
          <p:cNvPr id="68" name="TextBox 67"/>
          <p:cNvSpPr txBox="1"/>
          <p:nvPr/>
        </p:nvSpPr>
        <p:spPr>
          <a:xfrm>
            <a:off x="8534401" y="1219200"/>
            <a:ext cx="280169" cy="369332"/>
          </a:xfrm>
          <a:prstGeom prst="rect">
            <a:avLst/>
          </a:prstGeom>
          <a:noFill/>
        </p:spPr>
        <p:txBody>
          <a:bodyPr wrap="square" rtlCol="0">
            <a:spAutoFit/>
          </a:bodyPr>
          <a:lstStyle/>
          <a:p>
            <a:r>
              <a:rPr lang="en-IN" dirty="0"/>
              <a:t>1</a:t>
            </a:r>
          </a:p>
        </p:txBody>
      </p:sp>
    </p:spTree>
    <p:extLst>
      <p:ext uri="{BB962C8B-B14F-4D97-AF65-F5344CB8AC3E}">
        <p14:creationId xmlns:p14="http://schemas.microsoft.com/office/powerpoint/2010/main" val="402729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down)">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down)">
                                      <p:cBhvr>
                                        <p:cTn id="22" dur="500"/>
                                        <p:tgtEl>
                                          <p:spTgt spid="5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down)">
                                      <p:cBhvr>
                                        <p:cTn id="25" dur="500"/>
                                        <p:tgtEl>
                                          <p:spTgt spid="6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down)">
                                      <p:cBhvr>
                                        <p:cTn id="33" dur="500"/>
                                        <p:tgtEl>
                                          <p:spTgt spid="4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down)">
                                      <p:cBhvr>
                                        <p:cTn id="41" dur="500"/>
                                        <p:tgtEl>
                                          <p:spTgt spid="4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down)">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wipe(down)">
                                      <p:cBhvr>
                                        <p:cTn id="52" dur="500"/>
                                        <p:tgtEl>
                                          <p:spTgt spid="50"/>
                                        </p:tgtEl>
                                      </p:cBhvr>
                                    </p:animEffect>
                                  </p:childTnLst>
                                </p:cTn>
                              </p:par>
                              <p:par>
                                <p:cTn id="53" presetID="22" presetClass="entr" presetSubtype="4"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down)">
                                      <p:cBhvr>
                                        <p:cTn id="55" dur="500"/>
                                        <p:tgtEl>
                                          <p:spTgt spid="3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down)">
                                      <p:cBhvr>
                                        <p:cTn id="63" dur="500"/>
                                        <p:tgtEl>
                                          <p:spTgt spid="41"/>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down)">
                                      <p:cBhvr>
                                        <p:cTn id="66" dur="500"/>
                                        <p:tgtEl>
                                          <p:spTgt spid="5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wipe(down)">
                                      <p:cBhvr>
                                        <p:cTn id="71" dur="500"/>
                                        <p:tgtEl>
                                          <p:spTgt spid="58"/>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wipe(down)">
                                      <p:cBhvr>
                                        <p:cTn id="74" dur="500"/>
                                        <p:tgtEl>
                                          <p:spTgt spid="6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wipe(down)">
                                      <p:cBhvr>
                                        <p:cTn id="79" dur="500"/>
                                        <p:tgtEl>
                                          <p:spTgt spid="43"/>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wipe(down)">
                                      <p:cBhvr>
                                        <p:cTn id="82" dur="500"/>
                                        <p:tgtEl>
                                          <p:spTgt spid="5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wipe(down)">
                                      <p:cBhvr>
                                        <p:cTn id="87" dur="500"/>
                                        <p:tgtEl>
                                          <p:spTgt spid="47"/>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wipe(down)">
                                      <p:cBhvr>
                                        <p:cTn id="90" dur="500"/>
                                        <p:tgtEl>
                                          <p:spTgt spid="5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wipe(down)">
                                      <p:cBhvr>
                                        <p:cTn id="95" dur="500"/>
                                        <p:tgtEl>
                                          <p:spTgt spid="3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wipe(down)">
                                      <p:cBhvr>
                                        <p:cTn id="10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6" grpId="0" animBg="1"/>
      <p:bldP spid="30" grpId="0" animBg="1"/>
      <p:bldP spid="33" grpId="0" animBg="1"/>
      <p:bldP spid="34" grpId="0" animBg="1"/>
      <p:bldP spid="35" grpId="0" animBg="1"/>
      <p:bldP spid="36" grpId="0" animBg="1"/>
      <p:bldP spid="49" grpId="0"/>
      <p:bldP spid="50" grpId="0"/>
      <p:bldP spid="51" grpId="0"/>
      <p:bldP spid="52" grpId="0"/>
      <p:bldP spid="54" grpId="0"/>
      <p:bldP spid="55" grpId="0"/>
      <p:bldP spid="67" grpId="0"/>
      <p:bldP spid="6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7794-3966-409A-92FA-7C7F1D0E215C}"/>
              </a:ext>
            </a:extLst>
          </p:cNvPr>
          <p:cNvSpPr>
            <a:spLocks noGrp="1"/>
          </p:cNvSpPr>
          <p:nvPr>
            <p:ph type="title"/>
          </p:nvPr>
        </p:nvSpPr>
        <p:spPr/>
        <p:txBody>
          <a:bodyPr/>
          <a:lstStyle/>
          <a:p>
            <a:r>
              <a:rPr lang="en-IN" dirty="0"/>
              <a:t>DFA Example: </a:t>
            </a:r>
            <a:r>
              <a:rPr lang="en-IN" dirty="0">
                <a:solidFill>
                  <a:srgbClr val="C00000"/>
                </a:solidFill>
              </a:rPr>
              <a:t>ending with w</a:t>
            </a:r>
          </a:p>
        </p:txBody>
      </p:sp>
      <p:sp>
        <p:nvSpPr>
          <p:cNvPr id="3" name="Content Placeholder 2">
            <a:extLst>
              <a:ext uri="{FF2B5EF4-FFF2-40B4-BE49-F238E27FC236}">
                <a16:creationId xmlns:a16="http://schemas.microsoft.com/office/drawing/2014/main" id="{9BC1AE38-8B9B-4773-8698-6D9F50E432BE}"/>
              </a:ext>
            </a:extLst>
          </p:cNvPr>
          <p:cNvSpPr>
            <a:spLocks noGrp="1"/>
          </p:cNvSpPr>
          <p:nvPr>
            <p:ph idx="1"/>
          </p:nvPr>
        </p:nvSpPr>
        <p:spPr/>
        <p:txBody>
          <a:bodyPr/>
          <a:lstStyle/>
          <a:p>
            <a:r>
              <a:rPr lang="en-US" dirty="0"/>
              <a:t>Draw a DFA for the language accepting strings ending with ’01’ over input alphabets ∑ = {0, 1}</a:t>
            </a:r>
          </a:p>
          <a:p>
            <a:r>
              <a:rPr lang="en-US" b="0" i="0" dirty="0">
                <a:solidFill>
                  <a:srgbClr val="303030"/>
                </a:solidFill>
                <a:effectLst/>
                <a:latin typeface="Arimo"/>
              </a:rPr>
              <a:t>Regular expression for the given language = (0 + 1)*01</a:t>
            </a:r>
          </a:p>
          <a:p>
            <a:r>
              <a:rPr lang="en-US" b="1" dirty="0">
                <a:solidFill>
                  <a:srgbClr val="C00000"/>
                </a:solidFill>
                <a:latin typeface="Arimo"/>
              </a:rPr>
              <a:t>Minimum length=2</a:t>
            </a:r>
            <a:endParaRPr lang="en-US" b="1" i="0" dirty="0">
              <a:solidFill>
                <a:srgbClr val="C00000"/>
              </a:solidFill>
              <a:effectLst/>
              <a:latin typeface="Arimo"/>
            </a:endParaRPr>
          </a:p>
          <a:p>
            <a:pPr lvl="1"/>
            <a:r>
              <a:rPr lang="en-US" b="0" i="0" dirty="0">
                <a:solidFill>
                  <a:srgbClr val="303030"/>
                </a:solidFill>
                <a:effectLst/>
                <a:latin typeface="Arimo"/>
              </a:rPr>
              <a:t>Minimum number of states required in the </a:t>
            </a:r>
            <a:r>
              <a:rPr lang="en-US" b="1" i="0" dirty="0">
                <a:solidFill>
                  <a:srgbClr val="C00000"/>
                </a:solidFill>
                <a:effectLst/>
                <a:latin typeface="Arimo"/>
              </a:rPr>
              <a:t>DFA = 2 + 1 = 3.</a:t>
            </a:r>
            <a:endParaRPr lang="en-IN" b="1" dirty="0">
              <a:solidFill>
                <a:srgbClr val="C00000"/>
              </a:solidFill>
            </a:endParaRPr>
          </a:p>
          <a:p>
            <a:endParaRPr lang="en-IN" dirty="0"/>
          </a:p>
          <a:p>
            <a:endParaRPr lang="en-IN" dirty="0"/>
          </a:p>
        </p:txBody>
      </p:sp>
      <p:pic>
        <p:nvPicPr>
          <p:cNvPr id="4098" name="Picture 2">
            <a:extLst>
              <a:ext uri="{FF2B5EF4-FFF2-40B4-BE49-F238E27FC236}">
                <a16:creationId xmlns:a16="http://schemas.microsoft.com/office/drawing/2014/main" id="{9870A78C-0876-42F9-A4E4-E16BBDBC7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3380012"/>
            <a:ext cx="4191000" cy="3388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48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74B35-690B-4D10-BCD1-CF9A27CC39A8}"/>
              </a:ext>
            </a:extLst>
          </p:cNvPr>
          <p:cNvSpPr>
            <a:spLocks noGrp="1"/>
          </p:cNvSpPr>
          <p:nvPr>
            <p:ph type="title"/>
          </p:nvPr>
        </p:nvSpPr>
        <p:spPr/>
        <p:txBody>
          <a:bodyPr/>
          <a:lstStyle/>
          <a:p>
            <a:r>
              <a:rPr lang="en-IN" dirty="0"/>
              <a:t>DFA Example: </a:t>
            </a:r>
            <a:r>
              <a:rPr lang="en-IN" dirty="0">
                <a:solidFill>
                  <a:srgbClr val="C00000"/>
                </a:solidFill>
              </a:rPr>
              <a:t>ending with w</a:t>
            </a:r>
            <a:endParaRPr lang="en-IN" dirty="0"/>
          </a:p>
        </p:txBody>
      </p:sp>
      <p:sp>
        <p:nvSpPr>
          <p:cNvPr id="3" name="Content Placeholder 2">
            <a:extLst>
              <a:ext uri="{FF2B5EF4-FFF2-40B4-BE49-F238E27FC236}">
                <a16:creationId xmlns:a16="http://schemas.microsoft.com/office/drawing/2014/main" id="{E9AFA675-7ED2-4D7D-A222-87C03EEBDF15}"/>
              </a:ext>
            </a:extLst>
          </p:cNvPr>
          <p:cNvSpPr>
            <a:spLocks noGrp="1"/>
          </p:cNvSpPr>
          <p:nvPr>
            <p:ph idx="1"/>
          </p:nvPr>
        </p:nvSpPr>
        <p:spPr/>
        <p:txBody>
          <a:bodyPr/>
          <a:lstStyle/>
          <a:p>
            <a:r>
              <a:rPr lang="en-US" dirty="0"/>
              <a:t>Draw a DFA for the language accepting strings ending with ‘abb’ over input alphabets ∑ = {a, b}</a:t>
            </a:r>
          </a:p>
          <a:p>
            <a:r>
              <a:rPr lang="en-US" b="0" i="0" dirty="0">
                <a:solidFill>
                  <a:srgbClr val="303030"/>
                </a:solidFill>
                <a:effectLst/>
                <a:latin typeface="Arimo"/>
              </a:rPr>
              <a:t>Regular expression for the given language = (a + b)*abb</a:t>
            </a:r>
          </a:p>
          <a:p>
            <a:r>
              <a:rPr lang="en-US" b="0" i="0" dirty="0">
                <a:solidFill>
                  <a:srgbClr val="303030"/>
                </a:solidFill>
                <a:effectLst/>
                <a:latin typeface="Arimo"/>
              </a:rPr>
              <a:t>Minimum number of states required in the DFA = 3 + 1 = 4.</a:t>
            </a:r>
            <a:endParaRPr lang="en-IN" dirty="0"/>
          </a:p>
        </p:txBody>
      </p:sp>
      <p:pic>
        <p:nvPicPr>
          <p:cNvPr id="3074" name="Picture 2">
            <a:extLst>
              <a:ext uri="{FF2B5EF4-FFF2-40B4-BE49-F238E27FC236}">
                <a16:creationId xmlns:a16="http://schemas.microsoft.com/office/drawing/2014/main" id="{3D5B6CE7-750C-4480-90A1-269A6B21BD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3626318"/>
            <a:ext cx="5416884" cy="320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77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74B35-690B-4D10-BCD1-CF9A27CC39A8}"/>
              </a:ext>
            </a:extLst>
          </p:cNvPr>
          <p:cNvSpPr>
            <a:spLocks noGrp="1"/>
          </p:cNvSpPr>
          <p:nvPr>
            <p:ph type="title"/>
          </p:nvPr>
        </p:nvSpPr>
        <p:spPr/>
        <p:txBody>
          <a:bodyPr/>
          <a:lstStyle/>
          <a:p>
            <a:r>
              <a:rPr lang="en-IN" dirty="0"/>
              <a:t>DFA Example: </a:t>
            </a:r>
            <a:r>
              <a:rPr lang="en-IN" dirty="0">
                <a:solidFill>
                  <a:srgbClr val="C00000"/>
                </a:solidFill>
              </a:rPr>
              <a:t>ending with w</a:t>
            </a:r>
            <a:endParaRPr lang="en-IN" dirty="0"/>
          </a:p>
        </p:txBody>
      </p:sp>
      <p:sp>
        <p:nvSpPr>
          <p:cNvPr id="3" name="Content Placeholder 2">
            <a:extLst>
              <a:ext uri="{FF2B5EF4-FFF2-40B4-BE49-F238E27FC236}">
                <a16:creationId xmlns:a16="http://schemas.microsoft.com/office/drawing/2014/main" id="{E9AFA675-7ED2-4D7D-A222-87C03EEBDF15}"/>
              </a:ext>
            </a:extLst>
          </p:cNvPr>
          <p:cNvSpPr>
            <a:spLocks noGrp="1"/>
          </p:cNvSpPr>
          <p:nvPr>
            <p:ph idx="1"/>
          </p:nvPr>
        </p:nvSpPr>
        <p:spPr/>
        <p:txBody>
          <a:bodyPr/>
          <a:lstStyle/>
          <a:p>
            <a:r>
              <a:rPr lang="en-US" dirty="0"/>
              <a:t>Draw a DFA for the language accepting strings ending with ‘abba’ over input alphabets ∑ = {a, b}</a:t>
            </a:r>
          </a:p>
          <a:p>
            <a:r>
              <a:rPr lang="en-US" b="0" i="0" dirty="0">
                <a:solidFill>
                  <a:srgbClr val="303030"/>
                </a:solidFill>
                <a:effectLst/>
                <a:latin typeface="Arimo"/>
              </a:rPr>
              <a:t>Regular expression for the given language = (a + b)*abba</a:t>
            </a:r>
          </a:p>
          <a:p>
            <a:r>
              <a:rPr lang="en-US" b="0" i="0" dirty="0">
                <a:solidFill>
                  <a:srgbClr val="303030"/>
                </a:solidFill>
                <a:effectLst/>
                <a:latin typeface="Arimo"/>
              </a:rPr>
              <a:t>Minimum number of states required in the DFA = 4 + 1 = 5.</a:t>
            </a:r>
            <a:endParaRPr lang="en-IN" dirty="0"/>
          </a:p>
        </p:txBody>
      </p:sp>
      <p:pic>
        <p:nvPicPr>
          <p:cNvPr id="5122" name="Picture 2">
            <a:extLst>
              <a:ext uri="{FF2B5EF4-FFF2-40B4-BE49-F238E27FC236}">
                <a16:creationId xmlns:a16="http://schemas.microsoft.com/office/drawing/2014/main" id="{53005D47-0CFF-4B61-869C-995D273F2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6555" y="3581400"/>
            <a:ext cx="6781445" cy="317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92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74B35-690B-4D10-BCD1-CF9A27CC39A8}"/>
              </a:ext>
            </a:extLst>
          </p:cNvPr>
          <p:cNvSpPr>
            <a:spLocks noGrp="1"/>
          </p:cNvSpPr>
          <p:nvPr>
            <p:ph type="title"/>
          </p:nvPr>
        </p:nvSpPr>
        <p:spPr/>
        <p:txBody>
          <a:bodyPr/>
          <a:lstStyle/>
          <a:p>
            <a:r>
              <a:rPr lang="en-IN" dirty="0"/>
              <a:t>DFA Example: </a:t>
            </a:r>
            <a:r>
              <a:rPr lang="en-IN" dirty="0">
                <a:solidFill>
                  <a:srgbClr val="C00000"/>
                </a:solidFill>
              </a:rPr>
              <a:t>ending with w</a:t>
            </a:r>
            <a:endParaRPr lang="en-IN" dirty="0"/>
          </a:p>
        </p:txBody>
      </p:sp>
      <p:sp>
        <p:nvSpPr>
          <p:cNvPr id="3" name="Content Placeholder 2">
            <a:extLst>
              <a:ext uri="{FF2B5EF4-FFF2-40B4-BE49-F238E27FC236}">
                <a16:creationId xmlns:a16="http://schemas.microsoft.com/office/drawing/2014/main" id="{E9AFA675-7ED2-4D7D-A222-87C03EEBDF15}"/>
              </a:ext>
            </a:extLst>
          </p:cNvPr>
          <p:cNvSpPr>
            <a:spLocks noGrp="1"/>
          </p:cNvSpPr>
          <p:nvPr>
            <p:ph idx="1"/>
          </p:nvPr>
        </p:nvSpPr>
        <p:spPr/>
        <p:txBody>
          <a:bodyPr/>
          <a:lstStyle/>
          <a:p>
            <a:r>
              <a:rPr lang="en-US" b="0" i="0" dirty="0">
                <a:solidFill>
                  <a:srgbClr val="303030"/>
                </a:solidFill>
                <a:effectLst/>
                <a:latin typeface="Arimo"/>
              </a:rPr>
              <a:t>Draw a DFA for the language accepting strings ending with ‘0011’ over input alphabets ∑ = {0, 1}</a:t>
            </a:r>
          </a:p>
          <a:p>
            <a:r>
              <a:rPr lang="en-US" b="0" i="0" dirty="0">
                <a:solidFill>
                  <a:srgbClr val="303030"/>
                </a:solidFill>
                <a:effectLst/>
                <a:latin typeface="Arimo"/>
              </a:rPr>
              <a:t>Regular expression for the given language = (0 + 1)*0011</a:t>
            </a:r>
            <a:endParaRPr lang="en-US" dirty="0">
              <a:solidFill>
                <a:srgbClr val="303030"/>
              </a:solidFill>
              <a:latin typeface="Arimo"/>
            </a:endParaRPr>
          </a:p>
          <a:p>
            <a:r>
              <a:rPr lang="en-US" b="0" i="0" dirty="0">
                <a:solidFill>
                  <a:srgbClr val="303030"/>
                </a:solidFill>
                <a:effectLst/>
                <a:latin typeface="Arimo"/>
              </a:rPr>
              <a:t>Minimum number of states required in the DFA = 4 + 1 = 5</a:t>
            </a:r>
            <a:endParaRPr lang="en-IN" dirty="0"/>
          </a:p>
        </p:txBody>
      </p:sp>
      <p:pic>
        <p:nvPicPr>
          <p:cNvPr id="6146" name="Picture 2">
            <a:extLst>
              <a:ext uri="{FF2B5EF4-FFF2-40B4-BE49-F238E27FC236}">
                <a16:creationId xmlns:a16="http://schemas.microsoft.com/office/drawing/2014/main" id="{E4A8C61B-EFB5-4F84-B8F2-BFCC0BB82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3294" y="3581400"/>
            <a:ext cx="6781445" cy="317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97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9562-B0ED-438E-9619-1756932A16C6}"/>
              </a:ext>
            </a:extLst>
          </p:cNvPr>
          <p:cNvSpPr>
            <a:spLocks noGrp="1"/>
          </p:cNvSpPr>
          <p:nvPr>
            <p:ph type="title"/>
          </p:nvPr>
        </p:nvSpPr>
        <p:spPr/>
        <p:txBody>
          <a:bodyPr/>
          <a:lstStyle/>
          <a:p>
            <a:r>
              <a:rPr lang="en-US" dirty="0"/>
              <a:t>DFA Examples: </a:t>
            </a:r>
            <a:r>
              <a:rPr lang="en-US" dirty="0">
                <a:solidFill>
                  <a:srgbClr val="C00000"/>
                </a:solidFill>
              </a:rPr>
              <a:t>ends with w</a:t>
            </a:r>
            <a:endParaRPr lang="en-IN" dirty="0"/>
          </a:p>
        </p:txBody>
      </p:sp>
      <p:sp>
        <p:nvSpPr>
          <p:cNvPr id="3" name="Content Placeholder 2">
            <a:extLst>
              <a:ext uri="{FF2B5EF4-FFF2-40B4-BE49-F238E27FC236}">
                <a16:creationId xmlns:a16="http://schemas.microsoft.com/office/drawing/2014/main" id="{128E9E55-5F78-4FEE-AFB1-9F53B60FAE24}"/>
              </a:ext>
            </a:extLst>
          </p:cNvPr>
          <p:cNvSpPr>
            <a:spLocks noGrp="1"/>
          </p:cNvSpPr>
          <p:nvPr>
            <p:ph idx="1"/>
          </p:nvPr>
        </p:nvSpPr>
        <p:spPr/>
        <p:txBody>
          <a:bodyPr/>
          <a:lstStyle/>
          <a:p>
            <a:r>
              <a:rPr lang="en-US" dirty="0"/>
              <a:t>Draw a DFA that accepts a language L over input alphabets ∑ = {a, b} such that L is the set of all strings have last two symbols are same.</a:t>
            </a:r>
          </a:p>
          <a:p>
            <a:r>
              <a:rPr lang="en-US" dirty="0"/>
              <a:t>Regular expression for the given language = (a + b)*bb + (a + b)*aa </a:t>
            </a:r>
          </a:p>
          <a:p>
            <a:r>
              <a:rPr lang="en-US" dirty="0"/>
              <a:t>L={aa, bb, </a:t>
            </a:r>
            <a:r>
              <a:rPr lang="en-US" dirty="0" err="1"/>
              <a:t>aaa</a:t>
            </a:r>
            <a:r>
              <a:rPr lang="en-US" dirty="0"/>
              <a:t>, abb, baa, </a:t>
            </a:r>
            <a:r>
              <a:rPr lang="en-US" dirty="0" err="1"/>
              <a:t>bbb</a:t>
            </a:r>
            <a:r>
              <a:rPr lang="en-US" dirty="0"/>
              <a:t>, ….}</a:t>
            </a:r>
          </a:p>
          <a:p>
            <a:endParaRPr lang="en-IN" b="1" dirty="0"/>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D4F2E9A0-01E4-4C53-8B88-D4D431A60A74}"/>
                  </a:ext>
                </a:extLst>
              </p:cNvPr>
              <p:cNvSpPr/>
              <p:nvPr/>
            </p:nvSpPr>
            <p:spPr>
              <a:xfrm>
                <a:off x="3429000" y="42672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0</m:t>
                      </m:r>
                    </m:oMath>
                  </m:oMathPara>
                </a14:m>
                <a:endParaRPr lang="en-US" baseline="-25000" dirty="0"/>
              </a:p>
            </p:txBody>
          </p:sp>
        </mc:Choice>
        <mc:Fallback xmlns="">
          <p:sp>
            <p:nvSpPr>
              <p:cNvPr id="4" name="Oval 3">
                <a:extLst>
                  <a:ext uri="{FF2B5EF4-FFF2-40B4-BE49-F238E27FC236}">
                    <a16:creationId xmlns:a16="http://schemas.microsoft.com/office/drawing/2014/main" id="{D4F2E9A0-01E4-4C53-8B88-D4D431A60A74}"/>
                  </a:ext>
                </a:extLst>
              </p:cNvPr>
              <p:cNvSpPr>
                <a:spLocks noRot="1" noChangeAspect="1" noMove="1" noResize="1" noEditPoints="1" noAdjustHandles="1" noChangeArrowheads="1" noChangeShapeType="1" noTextEdit="1"/>
              </p:cNvSpPr>
              <p:nvPr/>
            </p:nvSpPr>
            <p:spPr>
              <a:xfrm>
                <a:off x="3429000" y="4267200"/>
                <a:ext cx="609600" cy="609600"/>
              </a:xfrm>
              <a:prstGeom prst="ellipse">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ECC5855B-DA03-49F5-8897-96390C85F7D1}"/>
                  </a:ext>
                </a:extLst>
              </p:cNvPr>
              <p:cNvSpPr/>
              <p:nvPr/>
            </p:nvSpPr>
            <p:spPr>
              <a:xfrm>
                <a:off x="5105400" y="3441834"/>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1</a:t>
                </a:r>
              </a:p>
            </p:txBody>
          </p:sp>
        </mc:Choice>
        <mc:Fallback xmlns="">
          <p:sp>
            <p:nvSpPr>
              <p:cNvPr id="5" name="Oval 4">
                <a:extLst>
                  <a:ext uri="{FF2B5EF4-FFF2-40B4-BE49-F238E27FC236}">
                    <a16:creationId xmlns:a16="http://schemas.microsoft.com/office/drawing/2014/main" id="{ECC5855B-DA03-49F5-8897-96390C85F7D1}"/>
                  </a:ext>
                </a:extLst>
              </p:cNvPr>
              <p:cNvSpPr>
                <a:spLocks noRot="1" noChangeAspect="1" noMove="1" noResize="1" noEditPoints="1" noAdjustHandles="1" noChangeArrowheads="1" noChangeShapeType="1" noTextEdit="1"/>
              </p:cNvSpPr>
              <p:nvPr/>
            </p:nvSpPr>
            <p:spPr>
              <a:xfrm>
                <a:off x="5105400" y="3441834"/>
                <a:ext cx="609600" cy="609600"/>
              </a:xfrm>
              <a:prstGeom prst="ellipse">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DB2006D-82DE-4267-B20B-298619FD6923}"/>
                  </a:ext>
                </a:extLst>
              </p:cNvPr>
              <p:cNvSpPr/>
              <p:nvPr/>
            </p:nvSpPr>
            <p:spPr>
              <a:xfrm>
                <a:off x="5105400" y="4905676"/>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2</a:t>
                </a:r>
              </a:p>
            </p:txBody>
          </p:sp>
        </mc:Choice>
        <mc:Fallback xmlns="">
          <p:sp>
            <p:nvSpPr>
              <p:cNvPr id="6" name="Oval 5">
                <a:extLst>
                  <a:ext uri="{FF2B5EF4-FFF2-40B4-BE49-F238E27FC236}">
                    <a16:creationId xmlns:a16="http://schemas.microsoft.com/office/drawing/2014/main" id="{0DB2006D-82DE-4267-B20B-298619FD6923}"/>
                  </a:ext>
                </a:extLst>
              </p:cNvPr>
              <p:cNvSpPr>
                <a:spLocks noRot="1" noChangeAspect="1" noMove="1" noResize="1" noEditPoints="1" noAdjustHandles="1" noChangeArrowheads="1" noChangeShapeType="1" noTextEdit="1"/>
              </p:cNvSpPr>
              <p:nvPr/>
            </p:nvSpPr>
            <p:spPr>
              <a:xfrm>
                <a:off x="5105400" y="4905676"/>
                <a:ext cx="609600" cy="609600"/>
              </a:xfrm>
              <a:prstGeom prst="ellipse">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2BAC191-332B-476F-84E0-F94E6EA720DE}"/>
                  </a:ext>
                </a:extLst>
              </p:cNvPr>
              <p:cNvSpPr/>
              <p:nvPr/>
            </p:nvSpPr>
            <p:spPr>
              <a:xfrm>
                <a:off x="7239000" y="3444641"/>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3</a:t>
                </a:r>
              </a:p>
            </p:txBody>
          </p:sp>
        </mc:Choice>
        <mc:Fallback xmlns="">
          <p:sp>
            <p:nvSpPr>
              <p:cNvPr id="7" name="Oval 6">
                <a:extLst>
                  <a:ext uri="{FF2B5EF4-FFF2-40B4-BE49-F238E27FC236}">
                    <a16:creationId xmlns:a16="http://schemas.microsoft.com/office/drawing/2014/main" id="{D2BAC191-332B-476F-84E0-F94E6EA720DE}"/>
                  </a:ext>
                </a:extLst>
              </p:cNvPr>
              <p:cNvSpPr>
                <a:spLocks noRot="1" noChangeAspect="1" noMove="1" noResize="1" noEditPoints="1" noAdjustHandles="1" noChangeArrowheads="1" noChangeShapeType="1" noTextEdit="1"/>
              </p:cNvSpPr>
              <p:nvPr/>
            </p:nvSpPr>
            <p:spPr>
              <a:xfrm>
                <a:off x="7239000" y="3444641"/>
                <a:ext cx="609600" cy="609600"/>
              </a:xfrm>
              <a:prstGeom prst="ellipse">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3484E161-FF56-43A2-8F2E-161CCF1E91BF}"/>
                  </a:ext>
                </a:extLst>
              </p:cNvPr>
              <p:cNvSpPr/>
              <p:nvPr/>
            </p:nvSpPr>
            <p:spPr>
              <a:xfrm>
                <a:off x="7213600" y="49530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4</m:t>
                      </m:r>
                    </m:oMath>
                  </m:oMathPara>
                </a14:m>
                <a:endParaRPr lang="en-US" baseline="-25000" dirty="0"/>
              </a:p>
            </p:txBody>
          </p:sp>
        </mc:Choice>
        <mc:Fallback xmlns="">
          <p:sp>
            <p:nvSpPr>
              <p:cNvPr id="8" name="Oval 7">
                <a:extLst>
                  <a:ext uri="{FF2B5EF4-FFF2-40B4-BE49-F238E27FC236}">
                    <a16:creationId xmlns:a16="http://schemas.microsoft.com/office/drawing/2014/main" id="{3484E161-FF56-43A2-8F2E-161CCF1E91BF}"/>
                  </a:ext>
                </a:extLst>
              </p:cNvPr>
              <p:cNvSpPr>
                <a:spLocks noRot="1" noChangeAspect="1" noMove="1" noResize="1" noEditPoints="1" noAdjustHandles="1" noChangeArrowheads="1" noChangeShapeType="1" noTextEdit="1"/>
              </p:cNvSpPr>
              <p:nvPr/>
            </p:nvSpPr>
            <p:spPr>
              <a:xfrm>
                <a:off x="7213600" y="4953000"/>
                <a:ext cx="609600" cy="609600"/>
              </a:xfrm>
              <a:prstGeom prst="ellipse">
                <a:avLst/>
              </a:prstGeom>
              <a:blipFill>
                <a:blip r:embed="rId6"/>
                <a:stretch>
                  <a:fillRect/>
                </a:stretch>
              </a:blipFill>
            </p:spPr>
            <p:txBody>
              <a:bodyPr/>
              <a:lstStyle/>
              <a:p>
                <a:r>
                  <a:rPr lang="en-IN">
                    <a:noFill/>
                  </a:rPr>
                  <a:t> </a:t>
                </a:r>
              </a:p>
            </p:txBody>
          </p:sp>
        </mc:Fallback>
      </mc:AlternateContent>
      <p:sp>
        <p:nvSpPr>
          <p:cNvPr id="9" name="Oval 8">
            <a:extLst>
              <a:ext uri="{FF2B5EF4-FFF2-40B4-BE49-F238E27FC236}">
                <a16:creationId xmlns:a16="http://schemas.microsoft.com/office/drawing/2014/main" id="{FE8419EE-7420-41DD-9B7B-525BC009069E}"/>
              </a:ext>
            </a:extLst>
          </p:cNvPr>
          <p:cNvSpPr/>
          <p:nvPr/>
        </p:nvSpPr>
        <p:spPr>
          <a:xfrm>
            <a:off x="7290114" y="3493409"/>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sp>
        <p:nvSpPr>
          <p:cNvPr id="10" name="Oval 9">
            <a:extLst>
              <a:ext uri="{FF2B5EF4-FFF2-40B4-BE49-F238E27FC236}">
                <a16:creationId xmlns:a16="http://schemas.microsoft.com/office/drawing/2014/main" id="{9438B1C5-247D-48D4-8FF0-B1CB6F0AC2EB}"/>
              </a:ext>
            </a:extLst>
          </p:cNvPr>
          <p:cNvSpPr/>
          <p:nvPr/>
        </p:nvSpPr>
        <p:spPr>
          <a:xfrm>
            <a:off x="7264714" y="5001768"/>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cxnSp>
        <p:nvCxnSpPr>
          <p:cNvPr id="12" name="Straight Arrow Connector 11">
            <a:extLst>
              <a:ext uri="{FF2B5EF4-FFF2-40B4-BE49-F238E27FC236}">
                <a16:creationId xmlns:a16="http://schemas.microsoft.com/office/drawing/2014/main" id="{89F2B482-BFD7-4397-8BCA-272E06BC90B5}"/>
              </a:ext>
            </a:extLst>
          </p:cNvPr>
          <p:cNvCxnSpPr>
            <a:endCxn id="4" idx="2"/>
          </p:cNvCxnSpPr>
          <p:nvPr/>
        </p:nvCxnSpPr>
        <p:spPr>
          <a:xfrm>
            <a:off x="2743200" y="4572000"/>
            <a:ext cx="685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4282CD27-28BD-49C1-8FC5-D072AEEE576A}"/>
              </a:ext>
            </a:extLst>
          </p:cNvPr>
          <p:cNvCxnSpPr>
            <a:stCxn id="4" idx="7"/>
            <a:endCxn id="5" idx="2"/>
          </p:cNvCxnSpPr>
          <p:nvPr/>
        </p:nvCxnSpPr>
        <p:spPr>
          <a:xfrm flipV="1">
            <a:off x="3949326" y="3746634"/>
            <a:ext cx="1156074" cy="609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1B928E6-D98C-4A87-B030-15FDE29B393B}"/>
              </a:ext>
            </a:extLst>
          </p:cNvPr>
          <p:cNvCxnSpPr>
            <a:stCxn id="5" idx="6"/>
            <a:endCxn id="9" idx="2"/>
          </p:cNvCxnSpPr>
          <p:nvPr/>
        </p:nvCxnSpPr>
        <p:spPr>
          <a:xfrm>
            <a:off x="5715000" y="3746634"/>
            <a:ext cx="1575114" cy="28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9C853C6-561A-4ED8-A9E9-960AD3574FA2}"/>
              </a:ext>
            </a:extLst>
          </p:cNvPr>
          <p:cNvCxnSpPr>
            <a:stCxn id="6" idx="6"/>
            <a:endCxn id="8" idx="2"/>
          </p:cNvCxnSpPr>
          <p:nvPr/>
        </p:nvCxnSpPr>
        <p:spPr>
          <a:xfrm>
            <a:off x="5715000" y="5210476"/>
            <a:ext cx="1498600" cy="473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7D35B8B-5CEE-4F7D-9E96-D323B9806735}"/>
              </a:ext>
            </a:extLst>
          </p:cNvPr>
          <p:cNvCxnSpPr>
            <a:stCxn id="4" idx="5"/>
            <a:endCxn id="6" idx="2"/>
          </p:cNvCxnSpPr>
          <p:nvPr/>
        </p:nvCxnSpPr>
        <p:spPr>
          <a:xfrm>
            <a:off x="3949326" y="4787526"/>
            <a:ext cx="1156074" cy="4229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A328AB79-51B6-440E-8F1E-5A45A0E2CEE2}"/>
              </a:ext>
            </a:extLst>
          </p:cNvPr>
          <p:cNvCxnSpPr>
            <a:stCxn id="7" idx="3"/>
            <a:endCxn id="6" idx="7"/>
          </p:cNvCxnSpPr>
          <p:nvPr/>
        </p:nvCxnSpPr>
        <p:spPr>
          <a:xfrm flipH="1">
            <a:off x="5625726" y="3964967"/>
            <a:ext cx="1702548" cy="10299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11732DC-153C-45E2-922D-BD1FF8B5CF54}"/>
              </a:ext>
            </a:extLst>
          </p:cNvPr>
          <p:cNvCxnSpPr>
            <a:stCxn id="8" idx="1"/>
            <a:endCxn id="5" idx="5"/>
          </p:cNvCxnSpPr>
          <p:nvPr/>
        </p:nvCxnSpPr>
        <p:spPr>
          <a:xfrm flipH="1" flipV="1">
            <a:off x="5625726" y="3962160"/>
            <a:ext cx="1677148" cy="10801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onnector: Curved 29">
            <a:extLst>
              <a:ext uri="{FF2B5EF4-FFF2-40B4-BE49-F238E27FC236}">
                <a16:creationId xmlns:a16="http://schemas.microsoft.com/office/drawing/2014/main" id="{44C37A98-BA43-49C7-A80D-CB233BB31559}"/>
              </a:ext>
            </a:extLst>
          </p:cNvPr>
          <p:cNvCxnSpPr>
            <a:stCxn id="5" idx="3"/>
            <a:endCxn id="6" idx="1"/>
          </p:cNvCxnSpPr>
          <p:nvPr/>
        </p:nvCxnSpPr>
        <p:spPr>
          <a:xfrm rot="5400000">
            <a:off x="4678279" y="4478555"/>
            <a:ext cx="1032790" cy="12700"/>
          </a:xfrm>
          <a:prstGeom prst="curvedConnector3">
            <a:avLst>
              <a:gd name="adj1" fmla="val 5466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Connector: Curved 37">
            <a:extLst>
              <a:ext uri="{FF2B5EF4-FFF2-40B4-BE49-F238E27FC236}">
                <a16:creationId xmlns:a16="http://schemas.microsoft.com/office/drawing/2014/main" id="{3C84BE46-212B-44D7-9C6D-83AC5FD3C6A6}"/>
              </a:ext>
            </a:extLst>
          </p:cNvPr>
          <p:cNvCxnSpPr>
            <a:stCxn id="6" idx="7"/>
            <a:endCxn id="5" idx="5"/>
          </p:cNvCxnSpPr>
          <p:nvPr/>
        </p:nvCxnSpPr>
        <p:spPr>
          <a:xfrm rot="5400000" flipH="1" flipV="1">
            <a:off x="5109331" y="4478555"/>
            <a:ext cx="1032790"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Connector: Curved 39">
            <a:extLst>
              <a:ext uri="{FF2B5EF4-FFF2-40B4-BE49-F238E27FC236}">
                <a16:creationId xmlns:a16="http://schemas.microsoft.com/office/drawing/2014/main" id="{DB3CAE41-6D9B-4D61-90EC-B1447D78613B}"/>
              </a:ext>
            </a:extLst>
          </p:cNvPr>
          <p:cNvCxnSpPr>
            <a:stCxn id="9" idx="1"/>
            <a:endCxn id="7" idx="7"/>
          </p:cNvCxnSpPr>
          <p:nvPr/>
        </p:nvCxnSpPr>
        <p:spPr>
          <a:xfrm rot="5400000" flipH="1" flipV="1">
            <a:off x="7544629" y="3353703"/>
            <a:ext cx="34484" cy="394909"/>
          </a:xfrm>
          <a:prstGeom prst="curvedConnector3">
            <a:avLst>
              <a:gd name="adj1" fmla="val 152422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Connector: Curved 42">
            <a:extLst>
              <a:ext uri="{FF2B5EF4-FFF2-40B4-BE49-F238E27FC236}">
                <a16:creationId xmlns:a16="http://schemas.microsoft.com/office/drawing/2014/main" id="{7D05E899-398D-4D9C-B588-16C86209152F}"/>
              </a:ext>
            </a:extLst>
          </p:cNvPr>
          <p:cNvCxnSpPr>
            <a:stCxn id="10" idx="3"/>
            <a:endCxn id="8" idx="5"/>
          </p:cNvCxnSpPr>
          <p:nvPr/>
        </p:nvCxnSpPr>
        <p:spPr>
          <a:xfrm rot="16200000" flipH="1">
            <a:off x="7519229" y="5258629"/>
            <a:ext cx="34484" cy="394909"/>
          </a:xfrm>
          <a:prstGeom prst="curvedConnector3">
            <a:avLst>
              <a:gd name="adj1" fmla="val 1356754"/>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C83B0F72-0DBB-4DCA-A5E0-3F6CC49C74A6}"/>
              </a:ext>
            </a:extLst>
          </p:cNvPr>
          <p:cNvSpPr txBox="1"/>
          <p:nvPr/>
        </p:nvSpPr>
        <p:spPr>
          <a:xfrm>
            <a:off x="4281076" y="3670435"/>
            <a:ext cx="303998" cy="369332"/>
          </a:xfrm>
          <a:prstGeom prst="rect">
            <a:avLst/>
          </a:prstGeom>
          <a:noFill/>
        </p:spPr>
        <p:txBody>
          <a:bodyPr wrap="square">
            <a:spAutoFit/>
          </a:bodyPr>
          <a:lstStyle/>
          <a:p>
            <a:r>
              <a:rPr lang="en-IN" dirty="0"/>
              <a:t>a</a:t>
            </a:r>
          </a:p>
        </p:txBody>
      </p:sp>
      <p:sp>
        <p:nvSpPr>
          <p:cNvPr id="48" name="TextBox 47">
            <a:extLst>
              <a:ext uri="{FF2B5EF4-FFF2-40B4-BE49-F238E27FC236}">
                <a16:creationId xmlns:a16="http://schemas.microsoft.com/office/drawing/2014/main" id="{6AEFA8B0-6FF9-4550-BDCE-8FC9D054EB26}"/>
              </a:ext>
            </a:extLst>
          </p:cNvPr>
          <p:cNvSpPr txBox="1"/>
          <p:nvPr/>
        </p:nvSpPr>
        <p:spPr>
          <a:xfrm>
            <a:off x="6283539" y="3407103"/>
            <a:ext cx="303998" cy="369332"/>
          </a:xfrm>
          <a:prstGeom prst="rect">
            <a:avLst/>
          </a:prstGeom>
          <a:noFill/>
        </p:spPr>
        <p:txBody>
          <a:bodyPr wrap="square">
            <a:spAutoFit/>
          </a:bodyPr>
          <a:lstStyle/>
          <a:p>
            <a:r>
              <a:rPr lang="en-IN" dirty="0"/>
              <a:t>a</a:t>
            </a:r>
          </a:p>
        </p:txBody>
      </p:sp>
      <p:sp>
        <p:nvSpPr>
          <p:cNvPr id="49" name="TextBox 48">
            <a:extLst>
              <a:ext uri="{FF2B5EF4-FFF2-40B4-BE49-F238E27FC236}">
                <a16:creationId xmlns:a16="http://schemas.microsoft.com/office/drawing/2014/main" id="{3FE25228-8DE4-422A-A926-728B6982D364}"/>
              </a:ext>
            </a:extLst>
          </p:cNvPr>
          <p:cNvSpPr txBox="1"/>
          <p:nvPr/>
        </p:nvSpPr>
        <p:spPr>
          <a:xfrm>
            <a:off x="4223365" y="4950594"/>
            <a:ext cx="303998" cy="369332"/>
          </a:xfrm>
          <a:prstGeom prst="rect">
            <a:avLst/>
          </a:prstGeom>
          <a:noFill/>
        </p:spPr>
        <p:txBody>
          <a:bodyPr wrap="square">
            <a:spAutoFit/>
          </a:bodyPr>
          <a:lstStyle/>
          <a:p>
            <a:r>
              <a:rPr lang="en-IN" dirty="0"/>
              <a:t>b</a:t>
            </a:r>
          </a:p>
        </p:txBody>
      </p:sp>
      <p:sp>
        <p:nvSpPr>
          <p:cNvPr id="50" name="TextBox 49">
            <a:extLst>
              <a:ext uri="{FF2B5EF4-FFF2-40B4-BE49-F238E27FC236}">
                <a16:creationId xmlns:a16="http://schemas.microsoft.com/office/drawing/2014/main" id="{146DD103-814F-4944-A4CA-8E26CB38091E}"/>
              </a:ext>
            </a:extLst>
          </p:cNvPr>
          <p:cNvSpPr txBox="1"/>
          <p:nvPr/>
        </p:nvSpPr>
        <p:spPr>
          <a:xfrm>
            <a:off x="6204939" y="5204621"/>
            <a:ext cx="303998" cy="369332"/>
          </a:xfrm>
          <a:prstGeom prst="rect">
            <a:avLst/>
          </a:prstGeom>
          <a:noFill/>
        </p:spPr>
        <p:txBody>
          <a:bodyPr wrap="square">
            <a:spAutoFit/>
          </a:bodyPr>
          <a:lstStyle/>
          <a:p>
            <a:r>
              <a:rPr lang="en-IN" dirty="0"/>
              <a:t>b</a:t>
            </a:r>
          </a:p>
        </p:txBody>
      </p:sp>
      <p:sp>
        <p:nvSpPr>
          <p:cNvPr id="51" name="TextBox 50">
            <a:extLst>
              <a:ext uri="{FF2B5EF4-FFF2-40B4-BE49-F238E27FC236}">
                <a16:creationId xmlns:a16="http://schemas.microsoft.com/office/drawing/2014/main" id="{BCCEBFF0-9BA2-4C0C-A71E-56DB30F39277}"/>
              </a:ext>
            </a:extLst>
          </p:cNvPr>
          <p:cNvSpPr txBox="1"/>
          <p:nvPr/>
        </p:nvSpPr>
        <p:spPr>
          <a:xfrm>
            <a:off x="5589384" y="4313579"/>
            <a:ext cx="303998" cy="369332"/>
          </a:xfrm>
          <a:prstGeom prst="rect">
            <a:avLst/>
          </a:prstGeom>
          <a:noFill/>
        </p:spPr>
        <p:txBody>
          <a:bodyPr wrap="square">
            <a:spAutoFit/>
          </a:bodyPr>
          <a:lstStyle/>
          <a:p>
            <a:r>
              <a:rPr lang="en-IN" dirty="0"/>
              <a:t>a</a:t>
            </a:r>
          </a:p>
        </p:txBody>
      </p:sp>
      <p:sp>
        <p:nvSpPr>
          <p:cNvPr id="52" name="TextBox 51">
            <a:extLst>
              <a:ext uri="{FF2B5EF4-FFF2-40B4-BE49-F238E27FC236}">
                <a16:creationId xmlns:a16="http://schemas.microsoft.com/office/drawing/2014/main" id="{258EAF79-4A73-4874-B823-87FCA6136ED9}"/>
              </a:ext>
            </a:extLst>
          </p:cNvPr>
          <p:cNvSpPr txBox="1"/>
          <p:nvPr/>
        </p:nvSpPr>
        <p:spPr>
          <a:xfrm>
            <a:off x="4926016" y="4324026"/>
            <a:ext cx="303998" cy="369332"/>
          </a:xfrm>
          <a:prstGeom prst="rect">
            <a:avLst/>
          </a:prstGeom>
          <a:noFill/>
        </p:spPr>
        <p:txBody>
          <a:bodyPr wrap="square">
            <a:spAutoFit/>
          </a:bodyPr>
          <a:lstStyle/>
          <a:p>
            <a:r>
              <a:rPr lang="en-IN" dirty="0"/>
              <a:t>b</a:t>
            </a:r>
          </a:p>
        </p:txBody>
      </p:sp>
      <p:sp>
        <p:nvSpPr>
          <p:cNvPr id="53" name="TextBox 52">
            <a:extLst>
              <a:ext uri="{FF2B5EF4-FFF2-40B4-BE49-F238E27FC236}">
                <a16:creationId xmlns:a16="http://schemas.microsoft.com/office/drawing/2014/main" id="{E4550A12-8454-416B-A9CB-54370C2C3369}"/>
              </a:ext>
            </a:extLst>
          </p:cNvPr>
          <p:cNvSpPr txBox="1"/>
          <p:nvPr/>
        </p:nvSpPr>
        <p:spPr>
          <a:xfrm>
            <a:off x="7409872" y="2691073"/>
            <a:ext cx="303998" cy="369332"/>
          </a:xfrm>
          <a:prstGeom prst="rect">
            <a:avLst/>
          </a:prstGeom>
          <a:noFill/>
        </p:spPr>
        <p:txBody>
          <a:bodyPr wrap="square">
            <a:spAutoFit/>
          </a:bodyPr>
          <a:lstStyle/>
          <a:p>
            <a:r>
              <a:rPr lang="en-IN" dirty="0"/>
              <a:t>a</a:t>
            </a:r>
          </a:p>
        </p:txBody>
      </p:sp>
      <p:sp>
        <p:nvSpPr>
          <p:cNvPr id="54" name="TextBox 53">
            <a:extLst>
              <a:ext uri="{FF2B5EF4-FFF2-40B4-BE49-F238E27FC236}">
                <a16:creationId xmlns:a16="http://schemas.microsoft.com/office/drawing/2014/main" id="{BC7D078D-4CA5-41C9-ABE4-C922EEAC94C4}"/>
              </a:ext>
            </a:extLst>
          </p:cNvPr>
          <p:cNvSpPr txBox="1"/>
          <p:nvPr/>
        </p:nvSpPr>
        <p:spPr>
          <a:xfrm>
            <a:off x="7353888" y="5910399"/>
            <a:ext cx="303998" cy="369332"/>
          </a:xfrm>
          <a:prstGeom prst="rect">
            <a:avLst/>
          </a:prstGeom>
          <a:noFill/>
        </p:spPr>
        <p:txBody>
          <a:bodyPr wrap="square">
            <a:spAutoFit/>
          </a:bodyPr>
          <a:lstStyle/>
          <a:p>
            <a:r>
              <a:rPr lang="en-IN" dirty="0"/>
              <a:t>b</a:t>
            </a:r>
          </a:p>
        </p:txBody>
      </p:sp>
      <p:sp>
        <p:nvSpPr>
          <p:cNvPr id="55" name="TextBox 54">
            <a:extLst>
              <a:ext uri="{FF2B5EF4-FFF2-40B4-BE49-F238E27FC236}">
                <a16:creationId xmlns:a16="http://schemas.microsoft.com/office/drawing/2014/main" id="{4387A48C-6826-4615-8AFA-E59953496FB2}"/>
              </a:ext>
            </a:extLst>
          </p:cNvPr>
          <p:cNvSpPr txBox="1"/>
          <p:nvPr/>
        </p:nvSpPr>
        <p:spPr>
          <a:xfrm>
            <a:off x="6734175" y="3926565"/>
            <a:ext cx="303998" cy="369332"/>
          </a:xfrm>
          <a:prstGeom prst="rect">
            <a:avLst/>
          </a:prstGeom>
          <a:noFill/>
        </p:spPr>
        <p:txBody>
          <a:bodyPr wrap="square">
            <a:spAutoFit/>
          </a:bodyPr>
          <a:lstStyle/>
          <a:p>
            <a:r>
              <a:rPr lang="en-IN" dirty="0"/>
              <a:t>b</a:t>
            </a:r>
          </a:p>
        </p:txBody>
      </p:sp>
      <p:sp>
        <p:nvSpPr>
          <p:cNvPr id="57" name="TextBox 56">
            <a:extLst>
              <a:ext uri="{FF2B5EF4-FFF2-40B4-BE49-F238E27FC236}">
                <a16:creationId xmlns:a16="http://schemas.microsoft.com/office/drawing/2014/main" id="{84AC9166-EA84-4BAA-83FF-0EFB37151F13}"/>
              </a:ext>
            </a:extLst>
          </p:cNvPr>
          <p:cNvSpPr txBox="1"/>
          <p:nvPr/>
        </p:nvSpPr>
        <p:spPr>
          <a:xfrm>
            <a:off x="6744822" y="4439744"/>
            <a:ext cx="303998" cy="369332"/>
          </a:xfrm>
          <a:prstGeom prst="rect">
            <a:avLst/>
          </a:prstGeom>
          <a:noFill/>
        </p:spPr>
        <p:txBody>
          <a:bodyPr wrap="square">
            <a:spAutoFit/>
          </a:bodyPr>
          <a:lstStyle/>
          <a:p>
            <a:r>
              <a:rPr lang="en-IN" dirty="0"/>
              <a:t>a</a:t>
            </a:r>
          </a:p>
        </p:txBody>
      </p:sp>
      <p:sp>
        <p:nvSpPr>
          <p:cNvPr id="59" name="TextBox 58">
            <a:extLst>
              <a:ext uri="{FF2B5EF4-FFF2-40B4-BE49-F238E27FC236}">
                <a16:creationId xmlns:a16="http://schemas.microsoft.com/office/drawing/2014/main" id="{7D46B098-ECCE-45FB-BBED-446B8FC60B71}"/>
              </a:ext>
            </a:extLst>
          </p:cNvPr>
          <p:cNvSpPr txBox="1"/>
          <p:nvPr/>
        </p:nvSpPr>
        <p:spPr>
          <a:xfrm>
            <a:off x="401745" y="6227669"/>
            <a:ext cx="11536255" cy="646331"/>
          </a:xfrm>
          <a:prstGeom prst="rect">
            <a:avLst/>
          </a:prstGeom>
          <a:noFill/>
        </p:spPr>
        <p:txBody>
          <a:bodyPr wrap="square">
            <a:spAutoFit/>
          </a:bodyPr>
          <a:lstStyle/>
          <a:p>
            <a:r>
              <a:rPr lang="en-US" b="1" dirty="0">
                <a:solidFill>
                  <a:srgbClr val="C00000"/>
                </a:solidFill>
              </a:rPr>
              <a:t>Draw a DFA that accepts a language L over input alphabets ∑ = {a, b} such that L is the set of all strings have last two symbols are different?.</a:t>
            </a:r>
          </a:p>
        </p:txBody>
      </p:sp>
    </p:spTree>
    <p:extLst>
      <p:ext uri="{BB962C8B-B14F-4D97-AF65-F5344CB8AC3E}">
        <p14:creationId xmlns:p14="http://schemas.microsoft.com/office/powerpoint/2010/main" val="315372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47" grpId="0"/>
      <p:bldP spid="48" grpId="0"/>
      <p:bldP spid="49" grpId="0"/>
      <p:bldP spid="50" grpId="0"/>
      <p:bldP spid="51" grpId="0"/>
      <p:bldP spid="52" grpId="0"/>
      <p:bldP spid="53" grpId="0"/>
      <p:bldP spid="54" grpId="0"/>
      <p:bldP spid="55" grpId="0"/>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Language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set of strings all of which are chosen from some </a:t>
                </a:r>
                <a14:m>
                  <m:oMath xmlns:m="http://schemas.openxmlformats.org/officeDocument/2006/math">
                    <m:sSup>
                      <m:sSupPr>
                        <m:ctrlPr>
                          <a:rPr lang="en-US" i="1">
                            <a:latin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Σ</m:t>
                        </m:r>
                      </m:e>
                      <m:sup>
                        <m:r>
                          <a:rPr lang="en-US" i="1">
                            <a:latin typeface="Cambria Math" panose="02040503050406030204" pitchFamily="18" charset="0"/>
                          </a:rPr>
                          <m:t>∗</m:t>
                        </m:r>
                      </m:sup>
                    </m:sSup>
                  </m:oMath>
                </a14:m>
                <a:r>
                  <a:rPr lang="en-US" dirty="0"/>
                  <a:t>, where </a:t>
                </a:r>
                <a14:m>
                  <m:oMath xmlns:m="http://schemas.openxmlformats.org/officeDocument/2006/math">
                    <m:r>
                      <m:rPr>
                        <m:sty m:val="p"/>
                      </m:rPr>
                      <a:rPr lang="el-GR" i="1">
                        <a:latin typeface="Cambria Math" panose="02040503050406030204" pitchFamily="18" charset="0"/>
                        <a:ea typeface="Cambria Math" panose="02040503050406030204" pitchFamily="18" charset="0"/>
                      </a:rPr>
                      <m:t>Σ</m:t>
                    </m:r>
                  </m:oMath>
                </a14:m>
                <a:r>
                  <a:rPr lang="en-US" dirty="0"/>
                  <a:t> is a particular alphabet, is called a language. If </a:t>
                </a:r>
                <a14:m>
                  <m:oMath xmlns:m="http://schemas.openxmlformats.org/officeDocument/2006/math">
                    <m:r>
                      <m:rPr>
                        <m:sty m:val="p"/>
                      </m:rPr>
                      <a:rPr lang="el-GR" i="1">
                        <a:latin typeface="Cambria Math" panose="02040503050406030204" pitchFamily="18" charset="0"/>
                        <a:ea typeface="Cambria Math" panose="02040503050406030204" pitchFamily="18" charset="0"/>
                      </a:rPr>
                      <m:t>Σ</m:t>
                    </m:r>
                  </m:oMath>
                </a14:m>
                <a:r>
                  <a:rPr lang="en-US" dirty="0"/>
                  <a:t> is an alphabet, and </a:t>
                </a:r>
                <a14:m>
                  <m:oMath xmlns:m="http://schemas.openxmlformats.org/officeDocument/2006/math">
                    <m:r>
                      <a:rPr lang="en-US" i="1">
                        <a:latin typeface="Cambria Math" panose="02040503050406030204" pitchFamily="18" charset="0"/>
                      </a:rPr>
                      <m:t>𝐿</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Σ</m:t>
                        </m:r>
                      </m:e>
                      <m:sup>
                        <m:r>
                          <a:rPr lang="en-US" i="1">
                            <a:latin typeface="Cambria Math" panose="02040503050406030204" pitchFamily="18" charset="0"/>
                          </a:rPr>
                          <m:t>∗</m:t>
                        </m:r>
                      </m:sup>
                    </m:sSup>
                  </m:oMath>
                </a14:m>
                <a:r>
                  <a:rPr lang="en-US" dirty="0"/>
                  <a:t>, then </a:t>
                </a:r>
                <a14:m>
                  <m:oMath xmlns:m="http://schemas.openxmlformats.org/officeDocument/2006/math">
                    <m:r>
                      <a:rPr lang="en-US" i="1">
                        <a:latin typeface="Cambria Math" panose="02040503050406030204" pitchFamily="18" charset="0"/>
                      </a:rPr>
                      <m:t>𝐿</m:t>
                    </m:r>
                  </m:oMath>
                </a14:m>
                <a:r>
                  <a:rPr lang="en-US" dirty="0"/>
                  <a:t> is said to be language over alphabet </a:t>
                </a:r>
                <a14:m>
                  <m:oMath xmlns:m="http://schemas.openxmlformats.org/officeDocument/2006/math">
                    <m:r>
                      <m:rPr>
                        <m:sty m:val="p"/>
                      </m:rPr>
                      <a:rPr lang="el-GR" i="1">
                        <a:latin typeface="Cambria Math" panose="02040503050406030204" pitchFamily="18" charset="0"/>
                        <a:ea typeface="Cambria Math" panose="02040503050406030204" pitchFamily="18" charset="0"/>
                      </a:rPr>
                      <m:t>Σ</m:t>
                    </m:r>
                  </m:oMath>
                </a14:m>
                <a:r>
                  <a:rPr lang="en-US" dirty="0"/>
                  <a:t>.</a:t>
                </a:r>
              </a:p>
              <a:p>
                <a:r>
                  <a:rPr lang="en-US" dirty="0">
                    <a:solidFill>
                      <a:srgbClr val="C00000"/>
                    </a:solidFill>
                  </a:rPr>
                  <a:t>Language comprises of:</a:t>
                </a:r>
              </a:p>
              <a:p>
                <a:pPr lvl="1"/>
                <a:r>
                  <a:rPr lang="en-US" sz="2400" dirty="0"/>
                  <a:t>Set of characters – </a:t>
                </a:r>
                <a14:m>
                  <m:oMath xmlns:m="http://schemas.openxmlformats.org/officeDocument/2006/math">
                    <m:r>
                      <m:rPr>
                        <m:sty m:val="p"/>
                      </m:rPr>
                      <a:rPr lang="el-GR" sz="2400" i="1">
                        <a:latin typeface="Cambria Math" panose="02040503050406030204" pitchFamily="18" charset="0"/>
                        <a:ea typeface="Cambria Math" panose="02040503050406030204" pitchFamily="18" charset="0"/>
                      </a:rPr>
                      <m:t>Σ</m:t>
                    </m:r>
                  </m:oMath>
                </a14:m>
                <a:endParaRPr lang="en-US" sz="2400" dirty="0"/>
              </a:p>
              <a:p>
                <a:pPr lvl="1"/>
                <a:r>
                  <a:rPr lang="en-US" sz="2400" dirty="0"/>
                  <a:t>Set of strings (words) defined from set of character - </a:t>
                </a:r>
                <a14:m>
                  <m:oMath xmlns:m="http://schemas.openxmlformats.org/officeDocument/2006/math">
                    <m:sSup>
                      <m:sSupPr>
                        <m:ctrlPr>
                          <a:rPr lang="en-US" sz="2400" i="1">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Σ</m:t>
                        </m:r>
                      </m:e>
                      <m:sup>
                        <m:r>
                          <a:rPr lang="en-US" sz="2400" i="1">
                            <a:latin typeface="Cambria Math" panose="02040503050406030204" pitchFamily="18" charset="0"/>
                          </a:rPr>
                          <m:t>∗</m:t>
                        </m:r>
                      </m:sup>
                    </m:sSup>
                  </m:oMath>
                </a14:m>
                <a:endParaRPr lang="en-US" sz="2400" dirty="0"/>
              </a:p>
              <a:p>
                <a:pPr lvl="1"/>
                <a:r>
                  <a:rPr lang="en-US" sz="2400" dirty="0"/>
                  <a:t>Language </a:t>
                </a:r>
                <a:r>
                  <a:rPr lang="en-US" sz="2400" i="1" dirty="0">
                    <a:latin typeface="Cambria Math" panose="02040503050406030204" pitchFamily="18" charset="0"/>
                    <a:ea typeface="Cambria Math" panose="02040503050406030204" pitchFamily="18" charset="0"/>
                  </a:rPr>
                  <a:t>L</a:t>
                </a:r>
                <a:r>
                  <a:rPr lang="en-US" sz="2400" i="1" dirty="0"/>
                  <a:t> </a:t>
                </a:r>
                <a:r>
                  <a:rPr lang="en-US" sz="2400" dirty="0"/>
                  <a:t>is defined from </a:t>
                </a:r>
                <a14:m>
                  <m:oMath xmlns:m="http://schemas.openxmlformats.org/officeDocument/2006/math">
                    <m:sSup>
                      <m:sSupPr>
                        <m:ctrlPr>
                          <a:rPr lang="en-US" sz="2400" i="1">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Σ</m:t>
                        </m:r>
                      </m:e>
                      <m:sup>
                        <m:r>
                          <a:rPr lang="en-US" sz="2400" i="1">
                            <a:latin typeface="Cambria Math" panose="02040503050406030204" pitchFamily="18" charset="0"/>
                          </a:rPr>
                          <m:t>∗</m:t>
                        </m:r>
                      </m:sup>
                    </m:sSup>
                  </m:oMath>
                </a14:m>
                <a:r>
                  <a:rPr lang="en-US" sz="2400" dirty="0"/>
                  <a:t>, and </a:t>
                </a:r>
                <a14:m>
                  <m:oMath xmlns:m="http://schemas.openxmlformats.org/officeDocument/2006/math">
                    <m:r>
                      <a:rPr lang="en-US" sz="2400" i="1">
                        <a:latin typeface="Cambria Math" panose="02040503050406030204" pitchFamily="18" charset="0"/>
                      </a:rPr>
                      <m:t>𝐿</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Σ</m:t>
                        </m:r>
                      </m:e>
                      <m:sup>
                        <m:r>
                          <a:rPr lang="en-US" sz="2400" i="1">
                            <a:latin typeface="Cambria Math" panose="02040503050406030204" pitchFamily="18" charset="0"/>
                          </a:rPr>
                          <m:t>∗</m:t>
                        </m:r>
                      </m:sup>
                    </m:sSup>
                  </m:oMath>
                </a14:m>
                <a:r>
                  <a:rPr lang="en-US" sz="2400" dirty="0"/>
                  <a:t> because </a:t>
                </a:r>
                <a14:m>
                  <m:oMath xmlns:m="http://schemas.openxmlformats.org/officeDocument/2006/math">
                    <m:sSup>
                      <m:sSupPr>
                        <m:ctrlPr>
                          <a:rPr lang="en-US" sz="2400" i="1">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Σ</m:t>
                        </m:r>
                      </m:e>
                      <m:sup>
                        <m:r>
                          <a:rPr lang="en-US" sz="2400" i="1">
                            <a:latin typeface="Cambria Math" panose="02040503050406030204" pitchFamily="18" charset="0"/>
                          </a:rPr>
                          <m:t>∗</m:t>
                        </m:r>
                      </m:sup>
                    </m:sSup>
                  </m:oMath>
                </a14:m>
                <a:r>
                  <a:rPr lang="en-US" sz="2400" dirty="0"/>
                  <a:t> contains many string which may not satisfy the rules of language.</a:t>
                </a:r>
              </a:p>
              <a:p>
                <a:r>
                  <a:rPr lang="en-US" dirty="0">
                    <a:solidFill>
                      <a:srgbClr val="0E47A1"/>
                    </a:solidFill>
                  </a:rPr>
                  <a:t>Example:</a:t>
                </a:r>
              </a:p>
              <a:p>
                <a:pPr lvl="1"/>
                <a14:m>
                  <m:oMath xmlns:m="http://schemas.openxmlformats.org/officeDocument/2006/math">
                    <m:r>
                      <m:rPr>
                        <m:sty m:val="p"/>
                      </m:rPr>
                      <a:rPr lang="el-GR" sz="2400" i="1">
                        <a:latin typeface="Cambria Math" panose="02040503050406030204" pitchFamily="18" charset="0"/>
                        <a:ea typeface="Cambria Math" panose="02040503050406030204" pitchFamily="18" charset="0"/>
                      </a:rPr>
                      <m:t>Σ</m:t>
                    </m:r>
                  </m:oMath>
                </a14:m>
                <a:r>
                  <a:rPr lang="en-US" sz="2400" dirty="0"/>
                  <a:t> = {a, b}</a:t>
                </a:r>
              </a:p>
              <a:p>
                <a:pPr lvl="1"/>
                <a14:m>
                  <m:oMath xmlns:m="http://schemas.openxmlformats.org/officeDocument/2006/math">
                    <m:sSup>
                      <m:sSupPr>
                        <m:ctrlPr>
                          <a:rPr lang="en-US" sz="2400" i="1">
                            <a:latin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Σ</m:t>
                        </m:r>
                      </m:e>
                      <m:sup>
                        <m:r>
                          <a:rPr lang="en-US" sz="2400" i="1">
                            <a:latin typeface="Cambria Math" panose="02040503050406030204" pitchFamily="18" charset="0"/>
                          </a:rPr>
                          <m:t>∗</m:t>
                        </m:r>
                      </m:sup>
                    </m:sSup>
                  </m:oMath>
                </a14:m>
                <a:r>
                  <a:rPr lang="en-US" sz="2400" dirty="0"/>
                  <a:t> = {</a:t>
                </a:r>
                <a:r>
                  <a:rPr lang="az-Cyrl-AZ" sz="2400" dirty="0"/>
                  <a:t>Є</a:t>
                </a:r>
                <a:r>
                  <a:rPr lang="en-US" sz="2400" dirty="0"/>
                  <a:t>, a, b, aa, ab, </a:t>
                </a:r>
                <a:r>
                  <a:rPr lang="en-US" sz="2400" dirty="0" err="1"/>
                  <a:t>ba</a:t>
                </a:r>
                <a:r>
                  <a:rPr lang="en-US" sz="2400" dirty="0"/>
                  <a:t>, bb, </a:t>
                </a:r>
                <a:r>
                  <a:rPr lang="en-US" sz="2400" dirty="0" err="1"/>
                  <a:t>aaa</a:t>
                </a:r>
                <a:r>
                  <a:rPr lang="en-US" sz="2400" dirty="0"/>
                  <a:t>, </a:t>
                </a:r>
                <a:r>
                  <a:rPr lang="en-US" sz="2400" dirty="0" err="1"/>
                  <a:t>aab</a:t>
                </a:r>
                <a:r>
                  <a:rPr lang="en-US" sz="2400" dirty="0"/>
                  <a:t>, aba, abb, baa,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7" t="-866" r="-819"/>
                </a:stretch>
              </a:blipFill>
            </p:spPr>
            <p:txBody>
              <a:bodyPr/>
              <a:lstStyle/>
              <a:p>
                <a:r>
                  <a:rPr lang="en-IN">
                    <a:noFill/>
                  </a:rPr>
                  <a:t> </a:t>
                </a:r>
              </a:p>
            </p:txBody>
          </p:sp>
        </mc:Fallback>
      </mc:AlternateContent>
    </p:spTree>
    <p:extLst>
      <p:ext uri="{BB962C8B-B14F-4D97-AF65-F5344CB8AC3E}">
        <p14:creationId xmlns:p14="http://schemas.microsoft.com/office/powerpoint/2010/main" val="17172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9562-B0ED-438E-9619-1756932A16C6}"/>
              </a:ext>
            </a:extLst>
          </p:cNvPr>
          <p:cNvSpPr>
            <a:spLocks noGrp="1"/>
          </p:cNvSpPr>
          <p:nvPr>
            <p:ph type="title"/>
          </p:nvPr>
        </p:nvSpPr>
        <p:spPr/>
        <p:txBody>
          <a:bodyPr/>
          <a:lstStyle/>
          <a:p>
            <a:r>
              <a:rPr lang="en-US" dirty="0"/>
              <a:t>DFA Examples: </a:t>
            </a:r>
            <a:r>
              <a:rPr lang="en-US" dirty="0">
                <a:solidFill>
                  <a:srgbClr val="C00000"/>
                </a:solidFill>
              </a:rPr>
              <a:t>ends with w</a:t>
            </a:r>
            <a:endParaRPr lang="en-IN" dirty="0">
              <a:solidFill>
                <a:srgbClr val="C00000"/>
              </a:solidFill>
            </a:endParaRPr>
          </a:p>
        </p:txBody>
      </p:sp>
      <p:sp>
        <p:nvSpPr>
          <p:cNvPr id="3" name="Content Placeholder 2">
            <a:extLst>
              <a:ext uri="{FF2B5EF4-FFF2-40B4-BE49-F238E27FC236}">
                <a16:creationId xmlns:a16="http://schemas.microsoft.com/office/drawing/2014/main" id="{128E9E55-5F78-4FEE-AFB1-9F53B60FAE24}"/>
              </a:ext>
            </a:extLst>
          </p:cNvPr>
          <p:cNvSpPr>
            <a:spLocks noGrp="1"/>
          </p:cNvSpPr>
          <p:nvPr>
            <p:ph idx="1"/>
          </p:nvPr>
        </p:nvSpPr>
        <p:spPr/>
        <p:txBody>
          <a:bodyPr/>
          <a:lstStyle/>
          <a:p>
            <a:r>
              <a:rPr lang="en-US" b="0" i="0" dirty="0">
                <a:solidFill>
                  <a:srgbClr val="303030"/>
                </a:solidFill>
                <a:effectLst/>
                <a:latin typeface="Arimo"/>
              </a:rPr>
              <a:t>Draw a DFA that accepts a language L over input alphabets ∑ = {a, </a:t>
            </a:r>
            <a:r>
              <a:rPr lang="en-US" dirty="0">
                <a:solidFill>
                  <a:srgbClr val="303030"/>
                </a:solidFill>
                <a:latin typeface="Arimo"/>
              </a:rPr>
              <a:t>b</a:t>
            </a:r>
            <a:r>
              <a:rPr lang="en-US" b="0" i="0" dirty="0">
                <a:solidFill>
                  <a:srgbClr val="303030"/>
                </a:solidFill>
                <a:effectLst/>
                <a:latin typeface="Arimo"/>
              </a:rPr>
              <a:t>} such that L is the set of all strings that </a:t>
            </a:r>
          </a:p>
          <a:p>
            <a:pPr lvl="1"/>
            <a:r>
              <a:rPr lang="en-US" b="0" i="0" dirty="0">
                <a:solidFill>
                  <a:srgbClr val="303030"/>
                </a:solidFill>
                <a:effectLst/>
                <a:latin typeface="Arimo"/>
              </a:rPr>
              <a:t>Starts and ends with same symbol.</a:t>
            </a:r>
          </a:p>
          <a:p>
            <a:pPr lvl="2"/>
            <a:r>
              <a:rPr lang="en-IN" b="0" i="0" dirty="0">
                <a:solidFill>
                  <a:srgbClr val="303030"/>
                </a:solidFill>
                <a:effectLst/>
                <a:latin typeface="Arimo"/>
              </a:rPr>
              <a:t>L=</a:t>
            </a:r>
            <a:r>
              <a:rPr lang="el-GR" b="0" i="0" dirty="0">
                <a:solidFill>
                  <a:srgbClr val="303030"/>
                </a:solidFill>
                <a:effectLst/>
                <a:latin typeface="Arimo"/>
              </a:rPr>
              <a:t>{ε, </a:t>
            </a:r>
            <a:r>
              <a:rPr lang="en-US" b="0" i="0" dirty="0">
                <a:solidFill>
                  <a:srgbClr val="303030"/>
                </a:solidFill>
                <a:effectLst/>
                <a:latin typeface="Arimo"/>
              </a:rPr>
              <a:t>a, b, aa, bb, aba, </a:t>
            </a:r>
            <a:r>
              <a:rPr lang="en-US" b="0" i="0" dirty="0" err="1">
                <a:solidFill>
                  <a:srgbClr val="303030"/>
                </a:solidFill>
                <a:effectLst/>
                <a:latin typeface="Arimo"/>
              </a:rPr>
              <a:t>bab</a:t>
            </a:r>
            <a:r>
              <a:rPr lang="en-US" b="0" i="0" dirty="0">
                <a:solidFill>
                  <a:srgbClr val="303030"/>
                </a:solidFill>
                <a:effectLst/>
                <a:latin typeface="Arimo"/>
              </a:rPr>
              <a:t>, </a:t>
            </a:r>
            <a:r>
              <a:rPr lang="en-US" b="0" i="0" dirty="0" err="1">
                <a:solidFill>
                  <a:srgbClr val="303030"/>
                </a:solidFill>
                <a:effectLst/>
                <a:latin typeface="Arimo"/>
              </a:rPr>
              <a:t>ababa</a:t>
            </a:r>
            <a:r>
              <a:rPr lang="en-US" b="0" i="0" dirty="0">
                <a:solidFill>
                  <a:srgbClr val="303030"/>
                </a:solidFill>
                <a:effectLst/>
                <a:latin typeface="Arimo"/>
              </a:rPr>
              <a:t>, </a:t>
            </a:r>
            <a:r>
              <a:rPr lang="en-US" b="0" i="0" dirty="0" err="1">
                <a:solidFill>
                  <a:srgbClr val="303030"/>
                </a:solidFill>
                <a:effectLst/>
                <a:latin typeface="Arimo"/>
              </a:rPr>
              <a:t>aabba</a:t>
            </a:r>
            <a:r>
              <a:rPr lang="en-US" b="0" i="0" dirty="0">
                <a:solidFill>
                  <a:srgbClr val="303030"/>
                </a:solidFill>
                <a:effectLst/>
                <a:latin typeface="Arimo"/>
              </a:rPr>
              <a:t>, </a:t>
            </a:r>
            <a:r>
              <a:rPr lang="en-US" b="0" i="0" dirty="0" err="1">
                <a:solidFill>
                  <a:srgbClr val="303030"/>
                </a:solidFill>
                <a:effectLst/>
                <a:latin typeface="Arimo"/>
              </a:rPr>
              <a:t>aaabbba</a:t>
            </a:r>
            <a:r>
              <a:rPr lang="en-US" b="0" i="0" dirty="0">
                <a:solidFill>
                  <a:srgbClr val="303030"/>
                </a:solidFill>
                <a:effectLst/>
                <a:latin typeface="Arimo"/>
              </a:rPr>
              <a:t>,...}</a:t>
            </a:r>
          </a:p>
          <a:p>
            <a:pPr lvl="1"/>
            <a:r>
              <a:rPr lang="en-US" b="0" i="0" dirty="0">
                <a:solidFill>
                  <a:srgbClr val="303030"/>
                </a:solidFill>
                <a:effectLst/>
                <a:latin typeface="Arimo"/>
              </a:rPr>
              <a:t>Starts and ends with different symbol.</a:t>
            </a:r>
          </a:p>
          <a:p>
            <a:pPr lvl="2"/>
            <a:r>
              <a:rPr lang="en-IN" i="0" dirty="0">
                <a:solidFill>
                  <a:srgbClr val="333333"/>
                </a:solidFill>
                <a:effectLst/>
                <a:latin typeface="Segoe UI" panose="020B0502040204020203" pitchFamily="34" charset="0"/>
              </a:rPr>
              <a:t>L = {ab, ab, </a:t>
            </a:r>
            <a:r>
              <a:rPr lang="en-IN" i="0" dirty="0" err="1">
                <a:solidFill>
                  <a:srgbClr val="333333"/>
                </a:solidFill>
                <a:effectLst/>
                <a:latin typeface="Segoe UI" panose="020B0502040204020203" pitchFamily="34" charset="0"/>
              </a:rPr>
              <a:t>abab</a:t>
            </a:r>
            <a:r>
              <a:rPr lang="en-IN" i="0" dirty="0">
                <a:solidFill>
                  <a:srgbClr val="333333"/>
                </a:solidFill>
                <a:effectLst/>
                <a:latin typeface="Segoe UI" panose="020B0502040204020203" pitchFamily="34" charset="0"/>
              </a:rPr>
              <a:t>, </a:t>
            </a:r>
            <a:r>
              <a:rPr lang="en-IN" i="0" dirty="0" err="1">
                <a:solidFill>
                  <a:srgbClr val="333333"/>
                </a:solidFill>
                <a:effectLst/>
                <a:latin typeface="Segoe UI" panose="020B0502040204020203" pitchFamily="34" charset="0"/>
              </a:rPr>
              <a:t>aabb</a:t>
            </a:r>
            <a:r>
              <a:rPr lang="en-IN" i="0" dirty="0">
                <a:solidFill>
                  <a:srgbClr val="333333"/>
                </a:solidFill>
                <a:effectLst/>
                <a:latin typeface="Segoe UI" panose="020B0502040204020203" pitchFamily="34" charset="0"/>
              </a:rPr>
              <a:t>, </a:t>
            </a:r>
            <a:r>
              <a:rPr lang="en-IN" i="0" dirty="0" err="1">
                <a:solidFill>
                  <a:srgbClr val="333333"/>
                </a:solidFill>
                <a:effectLst/>
                <a:latin typeface="Segoe UI" panose="020B0502040204020203" pitchFamily="34" charset="0"/>
              </a:rPr>
              <a:t>aaabbb</a:t>
            </a:r>
            <a:r>
              <a:rPr lang="en-IN" i="0" dirty="0">
                <a:solidFill>
                  <a:srgbClr val="333333"/>
                </a:solidFill>
                <a:effectLst/>
                <a:latin typeface="Segoe UI" panose="020B0502040204020203" pitchFamily="34" charset="0"/>
              </a:rPr>
              <a:t>,...}</a:t>
            </a:r>
            <a:endParaRPr lang="en-US" i="0" dirty="0">
              <a:solidFill>
                <a:srgbClr val="303030"/>
              </a:solidFill>
              <a:effectLst/>
              <a:latin typeface="Arimo"/>
            </a:endParaRPr>
          </a:p>
          <a:p>
            <a:pPr lvl="1"/>
            <a:endParaRPr lang="en-US" b="0" i="0" dirty="0">
              <a:solidFill>
                <a:srgbClr val="303030"/>
              </a:solidFill>
              <a:effectLst/>
              <a:latin typeface="Arimo"/>
            </a:endParaRPr>
          </a:p>
          <a:p>
            <a:pPr lvl="1"/>
            <a:endParaRPr lang="en-US" b="0" i="0" dirty="0">
              <a:solidFill>
                <a:srgbClr val="303030"/>
              </a:solidFill>
              <a:effectLst/>
              <a:latin typeface="Arimo"/>
            </a:endParaRPr>
          </a:p>
          <a:p>
            <a:endParaRPr lang="en-IN" dirty="0"/>
          </a:p>
        </p:txBody>
      </p:sp>
      <p:pic>
        <p:nvPicPr>
          <p:cNvPr id="5" name="Picture 4">
            <a:extLst>
              <a:ext uri="{FF2B5EF4-FFF2-40B4-BE49-F238E27FC236}">
                <a16:creationId xmlns:a16="http://schemas.microsoft.com/office/drawing/2014/main" id="{4AB0D3A4-F4D5-4FFB-A4EE-D09B720E1B5E}"/>
              </a:ext>
            </a:extLst>
          </p:cNvPr>
          <p:cNvPicPr>
            <a:picLocks noChangeAspect="1"/>
          </p:cNvPicPr>
          <p:nvPr/>
        </p:nvPicPr>
        <p:blipFill>
          <a:blip r:embed="rId2"/>
          <a:stretch>
            <a:fillRect/>
          </a:stretch>
        </p:blipFill>
        <p:spPr>
          <a:xfrm>
            <a:off x="425381" y="3657599"/>
            <a:ext cx="3474719" cy="2743200"/>
          </a:xfrm>
          <a:prstGeom prst="rect">
            <a:avLst/>
          </a:prstGeom>
        </p:spPr>
      </p:pic>
      <p:pic>
        <p:nvPicPr>
          <p:cNvPr id="7" name="Picture 6">
            <a:extLst>
              <a:ext uri="{FF2B5EF4-FFF2-40B4-BE49-F238E27FC236}">
                <a16:creationId xmlns:a16="http://schemas.microsoft.com/office/drawing/2014/main" id="{96F5A631-BFAD-4A47-B976-9E4D237AB03E}"/>
              </a:ext>
            </a:extLst>
          </p:cNvPr>
          <p:cNvPicPr>
            <a:picLocks noChangeAspect="1"/>
          </p:cNvPicPr>
          <p:nvPr/>
        </p:nvPicPr>
        <p:blipFill>
          <a:blip r:embed="rId3"/>
          <a:stretch>
            <a:fillRect/>
          </a:stretch>
        </p:blipFill>
        <p:spPr>
          <a:xfrm>
            <a:off x="6964681" y="3737322"/>
            <a:ext cx="3505200" cy="2822923"/>
          </a:xfrm>
          <a:prstGeom prst="rect">
            <a:avLst/>
          </a:prstGeom>
        </p:spPr>
      </p:pic>
    </p:spTree>
    <p:extLst>
      <p:ext uri="{BB962C8B-B14F-4D97-AF65-F5344CB8AC3E}">
        <p14:creationId xmlns:p14="http://schemas.microsoft.com/office/powerpoint/2010/main" val="2206472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74B35-690B-4D10-BCD1-CF9A27CC39A8}"/>
              </a:ext>
            </a:extLst>
          </p:cNvPr>
          <p:cNvSpPr>
            <a:spLocks noGrp="1"/>
          </p:cNvSpPr>
          <p:nvPr>
            <p:ph type="title"/>
          </p:nvPr>
        </p:nvSpPr>
        <p:spPr/>
        <p:txBody>
          <a:bodyPr/>
          <a:lstStyle/>
          <a:p>
            <a:r>
              <a:rPr lang="en-IN" dirty="0"/>
              <a:t>DFA Examples: </a:t>
            </a:r>
            <a:r>
              <a:rPr lang="en-IN" dirty="0">
                <a:solidFill>
                  <a:srgbClr val="C00000"/>
                </a:solidFill>
              </a:rPr>
              <a:t>starting with w</a:t>
            </a:r>
            <a:endParaRPr lang="en-IN" dirty="0"/>
          </a:p>
        </p:txBody>
      </p:sp>
      <p:sp>
        <p:nvSpPr>
          <p:cNvPr id="3" name="Content Placeholder 2">
            <a:extLst>
              <a:ext uri="{FF2B5EF4-FFF2-40B4-BE49-F238E27FC236}">
                <a16:creationId xmlns:a16="http://schemas.microsoft.com/office/drawing/2014/main" id="{E9AFA675-7ED2-4D7D-A222-87C03EEBDF15}"/>
              </a:ext>
            </a:extLst>
          </p:cNvPr>
          <p:cNvSpPr>
            <a:spLocks noGrp="1"/>
          </p:cNvSpPr>
          <p:nvPr>
            <p:ph idx="1"/>
          </p:nvPr>
        </p:nvSpPr>
        <p:spPr/>
        <p:txBody>
          <a:bodyPr/>
          <a:lstStyle/>
          <a:p>
            <a:r>
              <a:rPr lang="en-US" b="0" i="0" dirty="0">
                <a:solidFill>
                  <a:srgbClr val="303030"/>
                </a:solidFill>
                <a:effectLst/>
                <a:latin typeface="Arimo"/>
              </a:rPr>
              <a:t>Draw a DFA for the language accepting strings starting with ‘ab’ over input alphabets ∑ = {a, b}</a:t>
            </a:r>
          </a:p>
          <a:p>
            <a:r>
              <a:rPr lang="en-US" b="0" i="0" dirty="0">
                <a:solidFill>
                  <a:srgbClr val="303030"/>
                </a:solidFill>
                <a:effectLst/>
                <a:latin typeface="Arimo"/>
              </a:rPr>
              <a:t>Regular expression for the given language = ab(a + b)*</a:t>
            </a:r>
            <a:endParaRPr lang="en-US" dirty="0">
              <a:solidFill>
                <a:srgbClr val="303030"/>
              </a:solidFill>
              <a:latin typeface="Arimo"/>
            </a:endParaRPr>
          </a:p>
          <a:p>
            <a:r>
              <a:rPr lang="en-US" b="0" i="0" dirty="0">
                <a:solidFill>
                  <a:srgbClr val="303030"/>
                </a:solidFill>
                <a:effectLst/>
                <a:latin typeface="Arimo"/>
              </a:rPr>
              <a:t>Minimum number of states required in the DFA = 2 + 2 = 4.</a:t>
            </a:r>
          </a:p>
          <a:p>
            <a:endParaRPr lang="en-IN" dirty="0"/>
          </a:p>
        </p:txBody>
      </p:sp>
      <p:pic>
        <p:nvPicPr>
          <p:cNvPr id="7170" name="Picture 2">
            <a:extLst>
              <a:ext uri="{FF2B5EF4-FFF2-40B4-BE49-F238E27FC236}">
                <a16:creationId xmlns:a16="http://schemas.microsoft.com/office/drawing/2014/main" id="{9EAE49FC-86DD-4F10-9D3E-29E721770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2745748"/>
            <a:ext cx="4076700" cy="4112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74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61B3-F888-442A-B446-2CE71FB708F5}"/>
              </a:ext>
            </a:extLst>
          </p:cNvPr>
          <p:cNvSpPr>
            <a:spLocks noGrp="1"/>
          </p:cNvSpPr>
          <p:nvPr>
            <p:ph type="title"/>
          </p:nvPr>
        </p:nvSpPr>
        <p:spPr/>
        <p:txBody>
          <a:bodyPr/>
          <a:lstStyle/>
          <a:p>
            <a:r>
              <a:rPr lang="en-IN" dirty="0"/>
              <a:t>DFA Examples: </a:t>
            </a:r>
            <a:r>
              <a:rPr lang="en-IN" dirty="0">
                <a:solidFill>
                  <a:srgbClr val="C00000"/>
                </a:solidFill>
              </a:rPr>
              <a:t>starting with w</a:t>
            </a:r>
            <a:endParaRPr lang="en-IN" dirty="0"/>
          </a:p>
        </p:txBody>
      </p:sp>
      <p:sp>
        <p:nvSpPr>
          <p:cNvPr id="3" name="Content Placeholder 2">
            <a:extLst>
              <a:ext uri="{FF2B5EF4-FFF2-40B4-BE49-F238E27FC236}">
                <a16:creationId xmlns:a16="http://schemas.microsoft.com/office/drawing/2014/main" id="{18271781-7A36-4B02-B420-AD7823BA08A1}"/>
              </a:ext>
            </a:extLst>
          </p:cNvPr>
          <p:cNvSpPr>
            <a:spLocks noGrp="1"/>
          </p:cNvSpPr>
          <p:nvPr>
            <p:ph idx="1"/>
          </p:nvPr>
        </p:nvSpPr>
        <p:spPr/>
        <p:txBody>
          <a:bodyPr/>
          <a:lstStyle/>
          <a:p>
            <a:r>
              <a:rPr lang="en-US" b="0" i="0" dirty="0">
                <a:solidFill>
                  <a:srgbClr val="303030"/>
                </a:solidFill>
                <a:effectLst/>
                <a:latin typeface="Arimo"/>
              </a:rPr>
              <a:t>Draw a DFA for the language accepting strings starting with ‘a’ over input alphabets ∑ = {a, b}</a:t>
            </a:r>
          </a:p>
          <a:p>
            <a:r>
              <a:rPr lang="en-US" b="0" i="0" dirty="0">
                <a:solidFill>
                  <a:srgbClr val="303030"/>
                </a:solidFill>
                <a:effectLst/>
                <a:latin typeface="Arimo"/>
              </a:rPr>
              <a:t>Regular expression for the given language = a(a + b)*</a:t>
            </a:r>
            <a:endParaRPr lang="en-US" dirty="0">
              <a:solidFill>
                <a:srgbClr val="303030"/>
              </a:solidFill>
              <a:latin typeface="Arimo"/>
            </a:endParaRPr>
          </a:p>
          <a:p>
            <a:r>
              <a:rPr lang="en-US" b="0" i="0" dirty="0">
                <a:solidFill>
                  <a:srgbClr val="303030"/>
                </a:solidFill>
                <a:effectLst/>
                <a:latin typeface="Arimo"/>
              </a:rPr>
              <a:t>Minimum number of states required in the DFA = 1 + 2 = 3.</a:t>
            </a:r>
          </a:p>
          <a:p>
            <a:pPr lvl="1" fontAlgn="base"/>
            <a:r>
              <a:rPr lang="en-US" b="0" i="0" dirty="0">
                <a:solidFill>
                  <a:srgbClr val="303030"/>
                </a:solidFill>
                <a:effectLst/>
                <a:latin typeface="Arimo"/>
              </a:rPr>
              <a:t>We will construct DFA for the following strings-</a:t>
            </a:r>
          </a:p>
          <a:p>
            <a:pPr lvl="1" fontAlgn="base"/>
            <a:r>
              <a:rPr lang="en-US" b="0" i="0" dirty="0">
                <a:solidFill>
                  <a:srgbClr val="303030"/>
                </a:solidFill>
                <a:effectLst/>
                <a:latin typeface="Arimo"/>
              </a:rPr>
              <a:t>a</a:t>
            </a:r>
          </a:p>
          <a:p>
            <a:pPr lvl="1" fontAlgn="base"/>
            <a:r>
              <a:rPr lang="en-US" b="0" i="0" dirty="0">
                <a:solidFill>
                  <a:srgbClr val="303030"/>
                </a:solidFill>
                <a:effectLst/>
                <a:latin typeface="Arimo"/>
              </a:rPr>
              <a:t>aa</a:t>
            </a:r>
          </a:p>
          <a:p>
            <a:endParaRPr lang="en-US" b="0" i="0" dirty="0">
              <a:solidFill>
                <a:srgbClr val="303030"/>
              </a:solidFill>
              <a:effectLst/>
              <a:latin typeface="Arimo"/>
            </a:endParaRPr>
          </a:p>
          <a:p>
            <a:endParaRPr lang="en-IN" dirty="0"/>
          </a:p>
        </p:txBody>
      </p:sp>
      <p:pic>
        <p:nvPicPr>
          <p:cNvPr id="8194" name="Picture 2">
            <a:extLst>
              <a:ext uri="{FF2B5EF4-FFF2-40B4-BE49-F238E27FC236}">
                <a16:creationId xmlns:a16="http://schemas.microsoft.com/office/drawing/2014/main" id="{DCE6D7BB-9DCF-403A-8C86-E828FE118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3048000"/>
            <a:ext cx="3967628" cy="358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06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61B3-F888-442A-B446-2CE71FB708F5}"/>
              </a:ext>
            </a:extLst>
          </p:cNvPr>
          <p:cNvSpPr>
            <a:spLocks noGrp="1"/>
          </p:cNvSpPr>
          <p:nvPr>
            <p:ph type="title"/>
          </p:nvPr>
        </p:nvSpPr>
        <p:spPr/>
        <p:txBody>
          <a:bodyPr/>
          <a:lstStyle/>
          <a:p>
            <a:r>
              <a:rPr lang="en-IN" dirty="0"/>
              <a:t>DFA Examples: </a:t>
            </a:r>
            <a:r>
              <a:rPr lang="en-IN" dirty="0">
                <a:solidFill>
                  <a:srgbClr val="C00000"/>
                </a:solidFill>
              </a:rPr>
              <a:t>starting with w</a:t>
            </a:r>
            <a:endParaRPr lang="en-IN" dirty="0"/>
          </a:p>
        </p:txBody>
      </p:sp>
      <p:sp>
        <p:nvSpPr>
          <p:cNvPr id="3" name="Content Placeholder 2">
            <a:extLst>
              <a:ext uri="{FF2B5EF4-FFF2-40B4-BE49-F238E27FC236}">
                <a16:creationId xmlns:a16="http://schemas.microsoft.com/office/drawing/2014/main" id="{18271781-7A36-4B02-B420-AD7823BA08A1}"/>
              </a:ext>
            </a:extLst>
          </p:cNvPr>
          <p:cNvSpPr>
            <a:spLocks noGrp="1"/>
          </p:cNvSpPr>
          <p:nvPr>
            <p:ph idx="1"/>
          </p:nvPr>
        </p:nvSpPr>
        <p:spPr/>
        <p:txBody>
          <a:bodyPr/>
          <a:lstStyle/>
          <a:p>
            <a:pPr algn="l" fontAlgn="base"/>
            <a:r>
              <a:rPr lang="en-US" b="0" i="0" dirty="0">
                <a:solidFill>
                  <a:srgbClr val="303030"/>
                </a:solidFill>
                <a:effectLst/>
                <a:latin typeface="Arimo"/>
              </a:rPr>
              <a:t>Draw a DFA for the language accepting strings starting with ‘101’ over input alphabets ∑ = {0, 1}</a:t>
            </a:r>
          </a:p>
          <a:p>
            <a:pPr algn="l" fontAlgn="base"/>
            <a:r>
              <a:rPr lang="en-US" b="0" i="0" dirty="0">
                <a:solidFill>
                  <a:srgbClr val="303030"/>
                </a:solidFill>
                <a:effectLst/>
                <a:latin typeface="Arimo"/>
              </a:rPr>
              <a:t> Regular expression for the given language = 101(0 + 1)*</a:t>
            </a:r>
          </a:p>
          <a:p>
            <a:pPr algn="l" fontAlgn="base"/>
            <a:r>
              <a:rPr lang="en-US" b="0" i="0" dirty="0">
                <a:solidFill>
                  <a:srgbClr val="303030"/>
                </a:solidFill>
                <a:effectLst/>
                <a:latin typeface="Arimo"/>
              </a:rPr>
              <a:t>Minimum number of states required in the DFA = 3 + 2 = 5</a:t>
            </a:r>
          </a:p>
          <a:p>
            <a:pPr lvl="1" fontAlgn="base"/>
            <a:r>
              <a:rPr lang="en-US" b="0" i="0" dirty="0">
                <a:solidFill>
                  <a:srgbClr val="303030"/>
                </a:solidFill>
                <a:effectLst/>
                <a:latin typeface="Arimo"/>
              </a:rPr>
              <a:t>We will construct DFA for the following strings-</a:t>
            </a:r>
          </a:p>
          <a:p>
            <a:pPr lvl="1" fontAlgn="base"/>
            <a:r>
              <a:rPr lang="en-US" b="0" i="0" dirty="0">
                <a:solidFill>
                  <a:srgbClr val="303030"/>
                </a:solidFill>
                <a:effectLst/>
                <a:latin typeface="Arimo"/>
              </a:rPr>
              <a:t>101</a:t>
            </a:r>
          </a:p>
          <a:p>
            <a:pPr lvl="1" fontAlgn="base"/>
            <a:r>
              <a:rPr lang="en-US" b="0" i="0" dirty="0">
                <a:solidFill>
                  <a:srgbClr val="303030"/>
                </a:solidFill>
                <a:effectLst/>
                <a:latin typeface="Arimo"/>
              </a:rPr>
              <a:t>1011</a:t>
            </a:r>
          </a:p>
          <a:p>
            <a:pPr lvl="1" fontAlgn="base"/>
            <a:r>
              <a:rPr lang="en-US" b="0" i="0" dirty="0">
                <a:solidFill>
                  <a:srgbClr val="303030"/>
                </a:solidFill>
                <a:effectLst/>
                <a:latin typeface="Arimo"/>
              </a:rPr>
              <a:t>10110</a:t>
            </a:r>
          </a:p>
          <a:p>
            <a:pPr lvl="1" fontAlgn="base"/>
            <a:r>
              <a:rPr lang="en-US" b="0" i="0" dirty="0">
                <a:solidFill>
                  <a:srgbClr val="303030"/>
                </a:solidFill>
                <a:effectLst/>
                <a:latin typeface="Arimo"/>
              </a:rPr>
              <a:t>101101</a:t>
            </a:r>
          </a:p>
          <a:p>
            <a:pPr algn="l" fontAlgn="base"/>
            <a:endParaRPr lang="en-US" b="0" i="0" dirty="0">
              <a:solidFill>
                <a:srgbClr val="303030"/>
              </a:solidFill>
              <a:effectLst/>
              <a:latin typeface="Arimo"/>
            </a:endParaRPr>
          </a:p>
          <a:p>
            <a:endParaRPr lang="en-IN" dirty="0"/>
          </a:p>
        </p:txBody>
      </p:sp>
      <p:pic>
        <p:nvPicPr>
          <p:cNvPr id="9218" name="Picture 2">
            <a:extLst>
              <a:ext uri="{FF2B5EF4-FFF2-40B4-BE49-F238E27FC236}">
                <a16:creationId xmlns:a16="http://schemas.microsoft.com/office/drawing/2014/main" id="{8894E38D-15CA-4627-81B1-6A87E5A80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2973605"/>
            <a:ext cx="4957301" cy="3778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74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61B3-F888-442A-B446-2CE71FB708F5}"/>
              </a:ext>
            </a:extLst>
          </p:cNvPr>
          <p:cNvSpPr>
            <a:spLocks noGrp="1"/>
          </p:cNvSpPr>
          <p:nvPr>
            <p:ph type="title"/>
          </p:nvPr>
        </p:nvSpPr>
        <p:spPr/>
        <p:txBody>
          <a:bodyPr/>
          <a:lstStyle/>
          <a:p>
            <a:r>
              <a:rPr lang="en-IN" dirty="0"/>
              <a:t>DFA Examples: </a:t>
            </a:r>
            <a:r>
              <a:rPr lang="en-IN" dirty="0">
                <a:solidFill>
                  <a:srgbClr val="C00000"/>
                </a:solidFill>
              </a:rPr>
              <a:t>starting with w</a:t>
            </a:r>
            <a:endParaRPr lang="en-IN" dirty="0"/>
          </a:p>
        </p:txBody>
      </p:sp>
      <p:sp>
        <p:nvSpPr>
          <p:cNvPr id="3" name="Content Placeholder 2">
            <a:extLst>
              <a:ext uri="{FF2B5EF4-FFF2-40B4-BE49-F238E27FC236}">
                <a16:creationId xmlns:a16="http://schemas.microsoft.com/office/drawing/2014/main" id="{18271781-7A36-4B02-B420-AD7823BA08A1}"/>
              </a:ext>
            </a:extLst>
          </p:cNvPr>
          <p:cNvSpPr>
            <a:spLocks noGrp="1"/>
          </p:cNvSpPr>
          <p:nvPr>
            <p:ph idx="1"/>
          </p:nvPr>
        </p:nvSpPr>
        <p:spPr/>
        <p:txBody>
          <a:bodyPr/>
          <a:lstStyle/>
          <a:p>
            <a:r>
              <a:rPr lang="en-US" b="0" i="0" dirty="0">
                <a:solidFill>
                  <a:srgbClr val="303030"/>
                </a:solidFill>
                <a:effectLst/>
                <a:latin typeface="Arimo"/>
              </a:rPr>
              <a:t>Draw a DFA that accepts a language L over input alphabets ∑ = {0, 1} such that L is the set of all strings starting with ’00’.</a:t>
            </a:r>
          </a:p>
          <a:p>
            <a:r>
              <a:rPr lang="en-US" b="0" i="0" dirty="0">
                <a:solidFill>
                  <a:srgbClr val="303030"/>
                </a:solidFill>
                <a:effectLst/>
                <a:latin typeface="Arimo"/>
              </a:rPr>
              <a:t>Regular expression for the given language = 00(0 + 1)*</a:t>
            </a:r>
            <a:endParaRPr lang="en-US" dirty="0">
              <a:solidFill>
                <a:srgbClr val="303030"/>
              </a:solidFill>
              <a:latin typeface="Arimo"/>
            </a:endParaRPr>
          </a:p>
          <a:p>
            <a:r>
              <a:rPr lang="en-US" b="0" i="0" dirty="0">
                <a:solidFill>
                  <a:srgbClr val="303030"/>
                </a:solidFill>
                <a:effectLst/>
                <a:latin typeface="Arimo"/>
              </a:rPr>
              <a:t>Minimum number of states required in the DFA = 2 + 2 = 4</a:t>
            </a:r>
          </a:p>
          <a:p>
            <a:pPr lvl="1" fontAlgn="base"/>
            <a:r>
              <a:rPr lang="en-US" b="0" i="0" dirty="0">
                <a:solidFill>
                  <a:srgbClr val="303030"/>
                </a:solidFill>
                <a:effectLst/>
                <a:latin typeface="Arimo"/>
              </a:rPr>
              <a:t>We will construct DFA for the following strings-</a:t>
            </a:r>
          </a:p>
          <a:p>
            <a:pPr lvl="1" fontAlgn="base"/>
            <a:r>
              <a:rPr lang="en-US" b="0" i="0" dirty="0">
                <a:solidFill>
                  <a:srgbClr val="303030"/>
                </a:solidFill>
                <a:effectLst/>
                <a:latin typeface="Arimo"/>
              </a:rPr>
              <a:t>00</a:t>
            </a:r>
          </a:p>
          <a:p>
            <a:pPr lvl="1" fontAlgn="base"/>
            <a:r>
              <a:rPr lang="en-US" b="0" i="0" dirty="0">
                <a:solidFill>
                  <a:srgbClr val="303030"/>
                </a:solidFill>
                <a:effectLst/>
                <a:latin typeface="Arimo"/>
              </a:rPr>
              <a:t>000</a:t>
            </a:r>
          </a:p>
          <a:p>
            <a:pPr lvl="1" fontAlgn="base"/>
            <a:r>
              <a:rPr lang="en-US" b="0" i="0" dirty="0">
                <a:solidFill>
                  <a:srgbClr val="303030"/>
                </a:solidFill>
                <a:effectLst/>
                <a:latin typeface="Arimo"/>
              </a:rPr>
              <a:t>00000</a:t>
            </a:r>
          </a:p>
          <a:p>
            <a:pPr marL="0" indent="0" algn="l" fontAlgn="base">
              <a:buNone/>
            </a:pPr>
            <a:endParaRPr lang="en-US" b="0" i="0" dirty="0">
              <a:solidFill>
                <a:srgbClr val="303030"/>
              </a:solidFill>
              <a:effectLst/>
              <a:latin typeface="Arimo"/>
            </a:endParaRPr>
          </a:p>
          <a:p>
            <a:endParaRPr lang="en-IN" dirty="0"/>
          </a:p>
        </p:txBody>
      </p:sp>
      <p:pic>
        <p:nvPicPr>
          <p:cNvPr id="10242" name="Picture 2">
            <a:extLst>
              <a:ext uri="{FF2B5EF4-FFF2-40B4-BE49-F238E27FC236}">
                <a16:creationId xmlns:a16="http://schemas.microsoft.com/office/drawing/2014/main" id="{CED045FB-3DF7-40BC-991D-776F820432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2815354"/>
            <a:ext cx="3886200" cy="3966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60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61B3-F888-442A-B446-2CE71FB708F5}"/>
              </a:ext>
            </a:extLst>
          </p:cNvPr>
          <p:cNvSpPr>
            <a:spLocks noGrp="1"/>
          </p:cNvSpPr>
          <p:nvPr>
            <p:ph type="title"/>
          </p:nvPr>
        </p:nvSpPr>
        <p:spPr/>
        <p:txBody>
          <a:bodyPr/>
          <a:lstStyle/>
          <a:p>
            <a:r>
              <a:rPr lang="en-IN" dirty="0"/>
              <a:t>DFA Examples: </a:t>
            </a:r>
            <a:r>
              <a:rPr lang="en-IN" dirty="0">
                <a:solidFill>
                  <a:srgbClr val="C00000"/>
                </a:solidFill>
              </a:rPr>
              <a:t>starting with w</a:t>
            </a:r>
            <a:endParaRPr lang="en-IN" dirty="0"/>
          </a:p>
        </p:txBody>
      </p:sp>
      <p:sp>
        <p:nvSpPr>
          <p:cNvPr id="3" name="Content Placeholder 2">
            <a:extLst>
              <a:ext uri="{FF2B5EF4-FFF2-40B4-BE49-F238E27FC236}">
                <a16:creationId xmlns:a16="http://schemas.microsoft.com/office/drawing/2014/main" id="{18271781-7A36-4B02-B420-AD7823BA08A1}"/>
              </a:ext>
            </a:extLst>
          </p:cNvPr>
          <p:cNvSpPr>
            <a:spLocks noGrp="1"/>
          </p:cNvSpPr>
          <p:nvPr>
            <p:ph idx="1"/>
          </p:nvPr>
        </p:nvSpPr>
        <p:spPr/>
        <p:txBody>
          <a:bodyPr>
            <a:normAutofit/>
          </a:bodyPr>
          <a:lstStyle/>
          <a:p>
            <a:r>
              <a:rPr lang="en-US" b="0" i="0" dirty="0">
                <a:solidFill>
                  <a:srgbClr val="303030"/>
                </a:solidFill>
                <a:effectLst/>
                <a:latin typeface="Arimo"/>
              </a:rPr>
              <a:t>Construct a DFA that accepts a language L over input alphabets ∑ = {a, b} such that L is the set of all strings starting with ‘aa’ or ‘bb’.{initial two letter are same}</a:t>
            </a:r>
          </a:p>
          <a:p>
            <a:r>
              <a:rPr lang="en-US" b="0" i="0" dirty="0">
                <a:solidFill>
                  <a:srgbClr val="303030"/>
                </a:solidFill>
                <a:effectLst/>
                <a:latin typeface="Arimo"/>
              </a:rPr>
              <a:t>Regular expression for the given language = (aa + bb)(a + b)*</a:t>
            </a:r>
            <a:endParaRPr lang="en-US" dirty="0">
              <a:solidFill>
                <a:srgbClr val="303030"/>
              </a:solidFill>
              <a:latin typeface="Arimo"/>
            </a:endParaRPr>
          </a:p>
          <a:p>
            <a:r>
              <a:rPr lang="en-US" b="0" i="0" dirty="0">
                <a:solidFill>
                  <a:srgbClr val="303030"/>
                </a:solidFill>
                <a:effectLst/>
                <a:latin typeface="Arimo"/>
              </a:rPr>
              <a:t>Minimum number of states required in the DFA = 5.</a:t>
            </a:r>
          </a:p>
          <a:p>
            <a:pPr lvl="1" fontAlgn="base"/>
            <a:r>
              <a:rPr lang="en-US" b="0" i="0" dirty="0">
                <a:solidFill>
                  <a:srgbClr val="303030"/>
                </a:solidFill>
                <a:effectLst/>
                <a:latin typeface="Arimo"/>
              </a:rPr>
              <a:t>We will construct DFA for the following strings-</a:t>
            </a:r>
          </a:p>
          <a:p>
            <a:pPr lvl="1" fontAlgn="base"/>
            <a:r>
              <a:rPr lang="en-US" b="0" i="0" dirty="0">
                <a:solidFill>
                  <a:srgbClr val="303030"/>
                </a:solidFill>
                <a:effectLst/>
                <a:latin typeface="Arimo"/>
              </a:rPr>
              <a:t>aa</a:t>
            </a:r>
          </a:p>
          <a:p>
            <a:pPr lvl="1" fontAlgn="base"/>
            <a:r>
              <a:rPr lang="en-US" b="0" i="0" dirty="0" err="1">
                <a:solidFill>
                  <a:srgbClr val="303030"/>
                </a:solidFill>
                <a:effectLst/>
                <a:latin typeface="Arimo"/>
              </a:rPr>
              <a:t>aaa</a:t>
            </a:r>
            <a:endParaRPr lang="en-US" b="0" i="0" dirty="0">
              <a:solidFill>
                <a:srgbClr val="303030"/>
              </a:solidFill>
              <a:effectLst/>
              <a:latin typeface="Arimo"/>
            </a:endParaRPr>
          </a:p>
          <a:p>
            <a:pPr lvl="1" fontAlgn="base"/>
            <a:r>
              <a:rPr lang="en-US" b="0" i="0" dirty="0" err="1">
                <a:solidFill>
                  <a:srgbClr val="303030"/>
                </a:solidFill>
                <a:effectLst/>
                <a:latin typeface="Arimo"/>
              </a:rPr>
              <a:t>aaaa</a:t>
            </a:r>
            <a:endParaRPr lang="en-US" b="0" i="0" dirty="0">
              <a:solidFill>
                <a:srgbClr val="303030"/>
              </a:solidFill>
              <a:effectLst/>
              <a:latin typeface="Arimo"/>
            </a:endParaRPr>
          </a:p>
          <a:p>
            <a:pPr lvl="1" fontAlgn="base"/>
            <a:r>
              <a:rPr lang="en-US" b="0" i="0" dirty="0">
                <a:solidFill>
                  <a:srgbClr val="303030"/>
                </a:solidFill>
                <a:effectLst/>
                <a:latin typeface="Arimo"/>
              </a:rPr>
              <a:t>bb</a:t>
            </a:r>
          </a:p>
          <a:p>
            <a:pPr lvl="1" fontAlgn="base"/>
            <a:r>
              <a:rPr lang="en-US" b="0" i="0" dirty="0" err="1">
                <a:solidFill>
                  <a:srgbClr val="303030"/>
                </a:solidFill>
                <a:effectLst/>
                <a:latin typeface="Arimo"/>
              </a:rPr>
              <a:t>bbb</a:t>
            </a:r>
            <a:endParaRPr lang="en-US" b="0" i="0" dirty="0">
              <a:solidFill>
                <a:srgbClr val="303030"/>
              </a:solidFill>
              <a:effectLst/>
              <a:latin typeface="Arimo"/>
            </a:endParaRPr>
          </a:p>
          <a:p>
            <a:pPr lvl="1" fontAlgn="base"/>
            <a:r>
              <a:rPr lang="en-US" b="0" i="0" dirty="0" err="1">
                <a:solidFill>
                  <a:srgbClr val="303030"/>
                </a:solidFill>
                <a:effectLst/>
                <a:latin typeface="Arimo"/>
              </a:rPr>
              <a:t>bbbb</a:t>
            </a:r>
            <a:endParaRPr lang="en-US" b="0" i="0" dirty="0">
              <a:solidFill>
                <a:srgbClr val="303030"/>
              </a:solidFill>
              <a:effectLst/>
              <a:latin typeface="Arimo"/>
            </a:endParaRPr>
          </a:p>
          <a:p>
            <a:pPr lvl="1"/>
            <a:endParaRPr lang="en-IN" dirty="0"/>
          </a:p>
        </p:txBody>
      </p:sp>
      <p:pic>
        <p:nvPicPr>
          <p:cNvPr id="11266" name="Picture 2">
            <a:extLst>
              <a:ext uri="{FF2B5EF4-FFF2-40B4-BE49-F238E27FC236}">
                <a16:creationId xmlns:a16="http://schemas.microsoft.com/office/drawing/2014/main" id="{B11917F5-B321-4AF2-BEB2-9113C1EB8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961" y="3048000"/>
            <a:ext cx="4755039" cy="369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3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61B3-F888-442A-B446-2CE71FB708F5}"/>
              </a:ext>
            </a:extLst>
          </p:cNvPr>
          <p:cNvSpPr>
            <a:spLocks noGrp="1"/>
          </p:cNvSpPr>
          <p:nvPr>
            <p:ph type="title"/>
          </p:nvPr>
        </p:nvSpPr>
        <p:spPr/>
        <p:txBody>
          <a:bodyPr/>
          <a:lstStyle/>
          <a:p>
            <a:r>
              <a:rPr lang="en-IN" dirty="0"/>
              <a:t>DFA Examples: </a:t>
            </a:r>
            <a:r>
              <a:rPr lang="en-IN" dirty="0">
                <a:solidFill>
                  <a:srgbClr val="C00000"/>
                </a:solidFill>
              </a:rPr>
              <a:t>starting with w</a:t>
            </a:r>
            <a:endParaRPr lang="en-IN" dirty="0"/>
          </a:p>
        </p:txBody>
      </p:sp>
      <p:sp>
        <p:nvSpPr>
          <p:cNvPr id="3" name="Content Placeholder 2">
            <a:extLst>
              <a:ext uri="{FF2B5EF4-FFF2-40B4-BE49-F238E27FC236}">
                <a16:creationId xmlns:a16="http://schemas.microsoft.com/office/drawing/2014/main" id="{18271781-7A36-4B02-B420-AD7823BA08A1}"/>
              </a:ext>
            </a:extLst>
          </p:cNvPr>
          <p:cNvSpPr>
            <a:spLocks noGrp="1"/>
          </p:cNvSpPr>
          <p:nvPr>
            <p:ph idx="1"/>
          </p:nvPr>
        </p:nvSpPr>
        <p:spPr/>
        <p:txBody>
          <a:bodyPr/>
          <a:lstStyle/>
          <a:p>
            <a:r>
              <a:rPr lang="en-US" b="0" i="0" dirty="0">
                <a:solidFill>
                  <a:srgbClr val="303030"/>
                </a:solidFill>
                <a:effectLst/>
                <a:latin typeface="Arimo"/>
              </a:rPr>
              <a:t>Construct a DFA that accepts a language L over input alphabets ∑ = {a, b} such that L is the set of all strings starting with ‘aba’.</a:t>
            </a:r>
          </a:p>
          <a:p>
            <a:r>
              <a:rPr lang="en-US" b="0" i="0" dirty="0">
                <a:solidFill>
                  <a:srgbClr val="303030"/>
                </a:solidFill>
                <a:effectLst/>
                <a:latin typeface="Arimo"/>
              </a:rPr>
              <a:t>Regular expression for the given language = aba(a + b)*</a:t>
            </a:r>
            <a:endParaRPr lang="en-US" dirty="0">
              <a:solidFill>
                <a:srgbClr val="303030"/>
              </a:solidFill>
              <a:latin typeface="Arimo"/>
            </a:endParaRPr>
          </a:p>
          <a:p>
            <a:r>
              <a:rPr lang="en-US" b="0" i="0" dirty="0">
                <a:solidFill>
                  <a:srgbClr val="303030"/>
                </a:solidFill>
                <a:effectLst/>
                <a:latin typeface="Arimo"/>
              </a:rPr>
              <a:t>Minimum number of states required in the DFA = 3 + 2 = 5.</a:t>
            </a:r>
          </a:p>
          <a:p>
            <a:pPr lvl="1" fontAlgn="base"/>
            <a:r>
              <a:rPr lang="en-US" b="0" i="0" dirty="0">
                <a:solidFill>
                  <a:srgbClr val="303030"/>
                </a:solidFill>
                <a:effectLst/>
                <a:latin typeface="Arimo"/>
              </a:rPr>
              <a:t>We will construct DFA for the following strings-</a:t>
            </a:r>
          </a:p>
          <a:p>
            <a:pPr lvl="1" fontAlgn="base"/>
            <a:r>
              <a:rPr lang="en-US" b="0" i="0" dirty="0">
                <a:solidFill>
                  <a:srgbClr val="303030"/>
                </a:solidFill>
                <a:effectLst/>
                <a:latin typeface="Arimo"/>
              </a:rPr>
              <a:t>aba</a:t>
            </a:r>
          </a:p>
          <a:p>
            <a:pPr lvl="1" fontAlgn="base"/>
            <a:r>
              <a:rPr lang="en-US" b="0" i="0" dirty="0" err="1">
                <a:solidFill>
                  <a:srgbClr val="303030"/>
                </a:solidFill>
                <a:effectLst/>
                <a:latin typeface="Arimo"/>
              </a:rPr>
              <a:t>abaa</a:t>
            </a:r>
            <a:endParaRPr lang="en-US" b="0" i="0" dirty="0">
              <a:solidFill>
                <a:srgbClr val="303030"/>
              </a:solidFill>
              <a:effectLst/>
              <a:latin typeface="Arimo"/>
            </a:endParaRPr>
          </a:p>
          <a:p>
            <a:pPr lvl="1" fontAlgn="base"/>
            <a:r>
              <a:rPr lang="en-US" b="0" i="0" dirty="0" err="1">
                <a:solidFill>
                  <a:srgbClr val="303030"/>
                </a:solidFill>
                <a:effectLst/>
                <a:latin typeface="Arimo"/>
              </a:rPr>
              <a:t>abaab</a:t>
            </a:r>
            <a:endParaRPr lang="en-US" b="0" i="0" dirty="0">
              <a:solidFill>
                <a:srgbClr val="303030"/>
              </a:solidFill>
              <a:effectLst/>
              <a:latin typeface="Arimo"/>
            </a:endParaRPr>
          </a:p>
          <a:p>
            <a:pPr lvl="1" fontAlgn="base"/>
            <a:r>
              <a:rPr lang="en-US" b="0" i="0" dirty="0" err="1">
                <a:solidFill>
                  <a:srgbClr val="303030"/>
                </a:solidFill>
                <a:effectLst/>
                <a:latin typeface="Arimo"/>
              </a:rPr>
              <a:t>abaaba</a:t>
            </a:r>
            <a:endParaRPr lang="en-US" b="0" i="0" dirty="0">
              <a:solidFill>
                <a:srgbClr val="303030"/>
              </a:solidFill>
              <a:effectLst/>
              <a:latin typeface="Arimo"/>
            </a:endParaRPr>
          </a:p>
          <a:p>
            <a:endParaRPr lang="en-IN" dirty="0"/>
          </a:p>
        </p:txBody>
      </p:sp>
      <p:pic>
        <p:nvPicPr>
          <p:cNvPr id="12290" name="Picture 2">
            <a:extLst>
              <a:ext uri="{FF2B5EF4-FFF2-40B4-BE49-F238E27FC236}">
                <a16:creationId xmlns:a16="http://schemas.microsoft.com/office/drawing/2014/main" id="{3AF5BCF5-4834-4B8F-B255-A5172EA259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903" y="3048000"/>
            <a:ext cx="4828647" cy="364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87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DFA Examples: </a:t>
            </a:r>
            <a:r>
              <a:rPr lang="en-US" dirty="0">
                <a:solidFill>
                  <a:srgbClr val="C00000"/>
                </a:solidFill>
              </a:rPr>
              <a:t>in between</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t>The string with next to last symbol as 0.</a:t>
            </a:r>
          </a:p>
        </p:txBody>
      </p:sp>
      <mc:AlternateContent xmlns:mc="http://schemas.openxmlformats.org/markup-compatibility/2006" xmlns:a14="http://schemas.microsoft.com/office/drawing/2010/main">
        <mc:Choice Requires="a14">
          <p:sp>
            <p:nvSpPr>
              <p:cNvPr id="23" name="Oval 22"/>
              <p:cNvSpPr/>
              <p:nvPr/>
            </p:nvSpPr>
            <p:spPr>
              <a:xfrm>
                <a:off x="4229100" y="3352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0</m:t>
                      </m:r>
                    </m:oMath>
                  </m:oMathPara>
                </a14:m>
                <a:endParaRPr lang="en-US" baseline="-25000" dirty="0"/>
              </a:p>
            </p:txBody>
          </p:sp>
        </mc:Choice>
        <mc:Fallback xmlns="">
          <p:sp>
            <p:nvSpPr>
              <p:cNvPr id="23" name="Oval 22"/>
              <p:cNvSpPr>
                <a:spLocks noRot="1" noChangeAspect="1" noMove="1" noResize="1" noEditPoints="1" noAdjustHandles="1" noChangeArrowheads="1" noChangeShapeType="1" noTextEdit="1"/>
              </p:cNvSpPr>
              <p:nvPr/>
            </p:nvSpPr>
            <p:spPr>
              <a:xfrm>
                <a:off x="4229100" y="3352800"/>
                <a:ext cx="609600" cy="609600"/>
              </a:xfrm>
              <a:prstGeom prst="ellipse">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Oval 23"/>
              <p:cNvSpPr/>
              <p:nvPr/>
            </p:nvSpPr>
            <p:spPr>
              <a:xfrm>
                <a:off x="5791200" y="3352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1</m:t>
                      </m:r>
                    </m:oMath>
                  </m:oMathPara>
                </a14:m>
                <a:endParaRPr lang="en-US" baseline="-25000" dirty="0"/>
              </a:p>
            </p:txBody>
          </p:sp>
        </mc:Choice>
        <mc:Fallback xmlns="">
          <p:sp>
            <p:nvSpPr>
              <p:cNvPr id="24" name="Oval 23"/>
              <p:cNvSpPr>
                <a:spLocks noRot="1" noChangeAspect="1" noMove="1" noResize="1" noEditPoints="1" noAdjustHandles="1" noChangeArrowheads="1" noChangeShapeType="1" noTextEdit="1"/>
              </p:cNvSpPr>
              <p:nvPr/>
            </p:nvSpPr>
            <p:spPr>
              <a:xfrm>
                <a:off x="5791200" y="3352800"/>
                <a:ext cx="609600" cy="609600"/>
              </a:xfrm>
              <a:prstGeom prst="ellipse">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7277100" y="25146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2</m:t>
                      </m:r>
                    </m:oMath>
                  </m:oMathPara>
                </a14:m>
                <a:endParaRPr lang="en-US" baseline="-25000" dirty="0"/>
              </a:p>
            </p:txBody>
          </p:sp>
        </mc:Choice>
        <mc:Fallback xmlns="">
          <p:sp>
            <p:nvSpPr>
              <p:cNvPr id="25" name="Oval 24"/>
              <p:cNvSpPr>
                <a:spLocks noRot="1" noChangeAspect="1" noMove="1" noResize="1" noEditPoints="1" noAdjustHandles="1" noChangeArrowheads="1" noChangeShapeType="1" noTextEdit="1"/>
              </p:cNvSpPr>
              <p:nvPr/>
            </p:nvSpPr>
            <p:spPr>
              <a:xfrm>
                <a:off x="7277100" y="2514600"/>
                <a:ext cx="609600" cy="609600"/>
              </a:xfrm>
              <a:prstGeom prst="ellipse">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Oval 25"/>
              <p:cNvSpPr/>
              <p:nvPr/>
            </p:nvSpPr>
            <p:spPr>
              <a:xfrm>
                <a:off x="7277100" y="409276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3</m:t>
                      </m:r>
                    </m:oMath>
                  </m:oMathPara>
                </a14:m>
                <a:endParaRPr lang="en-US" baseline="-25000" dirty="0"/>
              </a:p>
            </p:txBody>
          </p:sp>
        </mc:Choice>
        <mc:Fallback xmlns="">
          <p:sp>
            <p:nvSpPr>
              <p:cNvPr id="26" name="Oval 25"/>
              <p:cNvSpPr>
                <a:spLocks noRot="1" noChangeAspect="1" noMove="1" noResize="1" noEditPoints="1" noAdjustHandles="1" noChangeArrowheads="1" noChangeShapeType="1" noTextEdit="1"/>
              </p:cNvSpPr>
              <p:nvPr/>
            </p:nvSpPr>
            <p:spPr>
              <a:xfrm>
                <a:off x="7277100" y="4092762"/>
                <a:ext cx="609600" cy="609600"/>
              </a:xfrm>
              <a:prstGeom prst="ellipse">
                <a:avLst/>
              </a:prstGeom>
              <a:blipFill>
                <a:blip r:embed="rId5"/>
                <a:stretch>
                  <a:fillRect/>
                </a:stretch>
              </a:blipFill>
            </p:spPr>
            <p:txBody>
              <a:bodyPr/>
              <a:lstStyle/>
              <a:p>
                <a:r>
                  <a:rPr lang="en-IN">
                    <a:noFill/>
                  </a:rPr>
                  <a:t> </a:t>
                </a:r>
              </a:p>
            </p:txBody>
          </p:sp>
        </mc:Fallback>
      </mc:AlternateContent>
      <p:cxnSp>
        <p:nvCxnSpPr>
          <p:cNvPr id="27" name="Straight Arrow Connector 26"/>
          <p:cNvCxnSpPr>
            <a:stCxn id="23" idx="6"/>
            <a:endCxn id="24" idx="2"/>
          </p:cNvCxnSpPr>
          <p:nvPr/>
        </p:nvCxnSpPr>
        <p:spPr>
          <a:xfrm>
            <a:off x="4838700" y="3657600"/>
            <a:ext cx="9525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23" idx="2"/>
          </p:cNvCxnSpPr>
          <p:nvPr/>
        </p:nvCxnSpPr>
        <p:spPr>
          <a:xfrm>
            <a:off x="3619500" y="3657600"/>
            <a:ext cx="6096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4" idx="7"/>
            <a:endCxn id="25" idx="2"/>
          </p:cNvCxnSpPr>
          <p:nvPr/>
        </p:nvCxnSpPr>
        <p:spPr>
          <a:xfrm flipV="1">
            <a:off x="6311526" y="2819400"/>
            <a:ext cx="965574" cy="622674"/>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4" idx="5"/>
            <a:endCxn id="26" idx="2"/>
          </p:cNvCxnSpPr>
          <p:nvPr/>
        </p:nvCxnSpPr>
        <p:spPr>
          <a:xfrm>
            <a:off x="6311526" y="3873126"/>
            <a:ext cx="965574" cy="524436"/>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23" idx="1"/>
            <a:endCxn id="23" idx="7"/>
          </p:cNvCxnSpPr>
          <p:nvPr/>
        </p:nvCxnSpPr>
        <p:spPr>
          <a:xfrm rot="5400000" flipH="1" flipV="1">
            <a:off x="4533900" y="3226548"/>
            <a:ext cx="12700" cy="431052"/>
          </a:xfrm>
          <a:prstGeom prst="curvedConnector3">
            <a:avLst>
              <a:gd name="adj1" fmla="val 5652945"/>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2" name="Curved Connector 31"/>
          <p:cNvCxnSpPr>
            <a:stCxn id="25" idx="1"/>
            <a:endCxn id="25" idx="7"/>
          </p:cNvCxnSpPr>
          <p:nvPr/>
        </p:nvCxnSpPr>
        <p:spPr>
          <a:xfrm rot="5400000" flipH="1" flipV="1">
            <a:off x="7581900" y="2388348"/>
            <a:ext cx="12700" cy="431052"/>
          </a:xfrm>
          <a:prstGeom prst="curvedConnector3">
            <a:avLst>
              <a:gd name="adj1" fmla="val 4832354"/>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3" name="Curved Connector 32"/>
          <p:cNvCxnSpPr/>
          <p:nvPr/>
        </p:nvCxnSpPr>
        <p:spPr>
          <a:xfrm rot="5400000" flipH="1">
            <a:off x="6380256" y="3623467"/>
            <a:ext cx="650688" cy="1270374"/>
          </a:xfrm>
          <a:prstGeom prst="curvedConnector3">
            <a:avLst>
              <a:gd name="adj1" fmla="val -28118"/>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26" idx="4"/>
            <a:endCxn id="23" idx="4"/>
          </p:cNvCxnSpPr>
          <p:nvPr/>
        </p:nvCxnSpPr>
        <p:spPr>
          <a:xfrm rot="5400000" flipH="1">
            <a:off x="5687919" y="2808381"/>
            <a:ext cx="739962" cy="3048000"/>
          </a:xfrm>
          <a:prstGeom prst="curvedConnector3">
            <a:avLst>
              <a:gd name="adj1" fmla="val -69056"/>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5" idx="4"/>
            <a:endCxn id="26" idx="0"/>
          </p:cNvCxnSpPr>
          <p:nvPr/>
        </p:nvCxnSpPr>
        <p:spPr>
          <a:xfrm>
            <a:off x="7581900" y="3124200"/>
            <a:ext cx="0" cy="968562"/>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067300" y="3335892"/>
            <a:ext cx="301686" cy="369332"/>
          </a:xfrm>
          <a:prstGeom prst="rect">
            <a:avLst/>
          </a:prstGeom>
          <a:noFill/>
        </p:spPr>
        <p:txBody>
          <a:bodyPr wrap="none" rtlCol="0">
            <a:spAutoFit/>
          </a:bodyPr>
          <a:lstStyle/>
          <a:p>
            <a:r>
              <a:rPr lang="en-US" dirty="0"/>
              <a:t>0</a:t>
            </a:r>
          </a:p>
        </p:txBody>
      </p:sp>
      <p:sp>
        <p:nvSpPr>
          <p:cNvPr id="37" name="TextBox 36"/>
          <p:cNvSpPr txBox="1"/>
          <p:nvPr/>
        </p:nvSpPr>
        <p:spPr>
          <a:xfrm>
            <a:off x="4389407" y="2362200"/>
            <a:ext cx="301686" cy="369332"/>
          </a:xfrm>
          <a:prstGeom prst="rect">
            <a:avLst/>
          </a:prstGeom>
          <a:noFill/>
        </p:spPr>
        <p:txBody>
          <a:bodyPr wrap="none" rtlCol="0">
            <a:spAutoFit/>
          </a:bodyPr>
          <a:lstStyle/>
          <a:p>
            <a:r>
              <a:rPr lang="en-US" dirty="0"/>
              <a:t>1</a:t>
            </a:r>
          </a:p>
        </p:txBody>
      </p:sp>
      <p:sp>
        <p:nvSpPr>
          <p:cNvPr id="38" name="TextBox 37"/>
          <p:cNvSpPr txBox="1"/>
          <p:nvPr/>
        </p:nvSpPr>
        <p:spPr>
          <a:xfrm>
            <a:off x="6594414" y="2771776"/>
            <a:ext cx="301686" cy="369332"/>
          </a:xfrm>
          <a:prstGeom prst="rect">
            <a:avLst/>
          </a:prstGeom>
          <a:noFill/>
        </p:spPr>
        <p:txBody>
          <a:bodyPr wrap="none" rtlCol="0">
            <a:spAutoFit/>
          </a:bodyPr>
          <a:lstStyle/>
          <a:p>
            <a:r>
              <a:rPr lang="en-US" dirty="0"/>
              <a:t>0</a:t>
            </a:r>
          </a:p>
        </p:txBody>
      </p:sp>
      <p:sp>
        <p:nvSpPr>
          <p:cNvPr id="39" name="TextBox 38"/>
          <p:cNvSpPr txBox="1"/>
          <p:nvPr/>
        </p:nvSpPr>
        <p:spPr>
          <a:xfrm>
            <a:off x="6619440" y="3762884"/>
            <a:ext cx="301686" cy="369332"/>
          </a:xfrm>
          <a:prstGeom prst="rect">
            <a:avLst/>
          </a:prstGeom>
          <a:noFill/>
        </p:spPr>
        <p:txBody>
          <a:bodyPr wrap="none" rtlCol="0">
            <a:spAutoFit/>
          </a:bodyPr>
          <a:lstStyle/>
          <a:p>
            <a:r>
              <a:rPr lang="en-US" dirty="0"/>
              <a:t>1</a:t>
            </a:r>
          </a:p>
        </p:txBody>
      </p:sp>
      <p:sp>
        <p:nvSpPr>
          <p:cNvPr id="40" name="Oval 39"/>
          <p:cNvSpPr/>
          <p:nvPr/>
        </p:nvSpPr>
        <p:spPr>
          <a:xfrm>
            <a:off x="7353300" y="4168962"/>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dirty="0"/>
          </a:p>
        </p:txBody>
      </p:sp>
      <p:sp>
        <p:nvSpPr>
          <p:cNvPr id="41" name="Oval 40"/>
          <p:cNvSpPr/>
          <p:nvPr/>
        </p:nvSpPr>
        <p:spPr>
          <a:xfrm>
            <a:off x="7353300" y="259080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dirty="0"/>
          </a:p>
        </p:txBody>
      </p:sp>
      <p:sp>
        <p:nvSpPr>
          <p:cNvPr id="42" name="TextBox 41"/>
          <p:cNvSpPr txBox="1"/>
          <p:nvPr/>
        </p:nvSpPr>
        <p:spPr>
          <a:xfrm>
            <a:off x="7437407" y="1622463"/>
            <a:ext cx="301686" cy="369332"/>
          </a:xfrm>
          <a:prstGeom prst="rect">
            <a:avLst/>
          </a:prstGeom>
          <a:noFill/>
        </p:spPr>
        <p:txBody>
          <a:bodyPr wrap="none" rtlCol="0">
            <a:spAutoFit/>
          </a:bodyPr>
          <a:lstStyle/>
          <a:p>
            <a:r>
              <a:rPr lang="en-US" dirty="0"/>
              <a:t>0</a:t>
            </a:r>
          </a:p>
        </p:txBody>
      </p:sp>
      <p:sp>
        <p:nvSpPr>
          <p:cNvPr id="43" name="TextBox 42"/>
          <p:cNvSpPr txBox="1"/>
          <p:nvPr/>
        </p:nvSpPr>
        <p:spPr>
          <a:xfrm>
            <a:off x="7588250" y="3364468"/>
            <a:ext cx="301686" cy="369332"/>
          </a:xfrm>
          <a:prstGeom prst="rect">
            <a:avLst/>
          </a:prstGeom>
          <a:noFill/>
        </p:spPr>
        <p:txBody>
          <a:bodyPr wrap="none" rtlCol="0">
            <a:spAutoFit/>
          </a:bodyPr>
          <a:lstStyle/>
          <a:p>
            <a:r>
              <a:rPr lang="en-US" dirty="0"/>
              <a:t>1</a:t>
            </a:r>
          </a:p>
        </p:txBody>
      </p:sp>
      <p:sp>
        <p:nvSpPr>
          <p:cNvPr id="44" name="TextBox 43"/>
          <p:cNvSpPr txBox="1"/>
          <p:nvPr/>
        </p:nvSpPr>
        <p:spPr>
          <a:xfrm>
            <a:off x="6356290" y="4340780"/>
            <a:ext cx="301686" cy="369332"/>
          </a:xfrm>
          <a:prstGeom prst="rect">
            <a:avLst/>
          </a:prstGeom>
          <a:noFill/>
        </p:spPr>
        <p:txBody>
          <a:bodyPr wrap="none" rtlCol="0">
            <a:spAutoFit/>
          </a:bodyPr>
          <a:lstStyle/>
          <a:p>
            <a:r>
              <a:rPr lang="en-US" dirty="0"/>
              <a:t>0</a:t>
            </a:r>
          </a:p>
        </p:txBody>
      </p:sp>
      <p:sp>
        <p:nvSpPr>
          <p:cNvPr id="45" name="TextBox 44"/>
          <p:cNvSpPr txBox="1"/>
          <p:nvPr/>
        </p:nvSpPr>
        <p:spPr>
          <a:xfrm>
            <a:off x="5747470" y="4866297"/>
            <a:ext cx="301686"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423359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down)">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ipe(down)">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left)">
                                      <p:cBhvr>
                                        <p:cTn id="33" dur="500"/>
                                        <p:tgtEl>
                                          <p:spTgt spid="31"/>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down)">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22" presetClass="entr" presetSubtype="4"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down)">
                                      <p:cBhvr>
                                        <p:cTn id="44" dur="500"/>
                                        <p:tgtEl>
                                          <p:spTgt spid="29"/>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down)">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left)">
                                      <p:cBhvr>
                                        <p:cTn id="52" dur="500"/>
                                        <p:tgtEl>
                                          <p:spTgt spid="30"/>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down)">
                                      <p:cBhvr>
                                        <p:cTn id="55" dur="500"/>
                                        <p:tgtEl>
                                          <p:spTgt spid="3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left)">
                                      <p:cBhvr>
                                        <p:cTn id="63" dur="500"/>
                                        <p:tgtEl>
                                          <p:spTgt spid="32"/>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wipe(down)">
                                      <p:cBhvr>
                                        <p:cTn id="66" dur="500"/>
                                        <p:tgtEl>
                                          <p:spTgt spid="4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up)">
                                      <p:cBhvr>
                                        <p:cTn id="71" dur="500"/>
                                        <p:tgtEl>
                                          <p:spTgt spid="35"/>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wipe(down)">
                                      <p:cBhvr>
                                        <p:cTn id="74" dur="500"/>
                                        <p:tgtEl>
                                          <p:spTgt spid="4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down)">
                                      <p:cBhvr>
                                        <p:cTn id="79" dur="500"/>
                                        <p:tgtEl>
                                          <p:spTgt spid="44"/>
                                        </p:tgtEl>
                                      </p:cBhvr>
                                    </p:animEffect>
                                  </p:childTnLst>
                                </p:cTn>
                              </p:par>
                              <p:par>
                                <p:cTn id="80" presetID="22" presetClass="entr" presetSubtype="2"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wipe(right)">
                                      <p:cBhvr>
                                        <p:cTn id="82" dur="500"/>
                                        <p:tgtEl>
                                          <p:spTgt spid="3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wipe(right)">
                                      <p:cBhvr>
                                        <p:cTn id="87" dur="500"/>
                                        <p:tgtEl>
                                          <p:spTgt spid="34"/>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wipe(down)">
                                      <p:cBhvr>
                                        <p:cTn id="90" dur="500"/>
                                        <p:tgtEl>
                                          <p:spTgt spid="45"/>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1000"/>
                                        <p:tgtEl>
                                          <p:spTgt spid="41"/>
                                        </p:tgtEl>
                                      </p:cBhvr>
                                    </p:animEffect>
                                    <p:anim calcmode="lin" valueType="num">
                                      <p:cBhvr>
                                        <p:cTn id="96" dur="1000" fill="hold"/>
                                        <p:tgtEl>
                                          <p:spTgt spid="41"/>
                                        </p:tgtEl>
                                        <p:attrNameLst>
                                          <p:attrName>ppt_x</p:attrName>
                                        </p:attrNameLst>
                                      </p:cBhvr>
                                      <p:tavLst>
                                        <p:tav tm="0">
                                          <p:val>
                                            <p:strVal val="#ppt_x"/>
                                          </p:val>
                                        </p:tav>
                                        <p:tav tm="100000">
                                          <p:val>
                                            <p:strVal val="#ppt_x"/>
                                          </p:val>
                                        </p:tav>
                                      </p:tavLst>
                                    </p:anim>
                                    <p:anim calcmode="lin" valueType="num">
                                      <p:cBhvr>
                                        <p:cTn id="97" dur="1000" fill="hold"/>
                                        <p:tgtEl>
                                          <p:spTgt spid="41"/>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1000"/>
                                        <p:tgtEl>
                                          <p:spTgt spid="40"/>
                                        </p:tgtEl>
                                      </p:cBhvr>
                                    </p:animEffect>
                                    <p:anim calcmode="lin" valueType="num">
                                      <p:cBhvr>
                                        <p:cTn id="101" dur="1000" fill="hold"/>
                                        <p:tgtEl>
                                          <p:spTgt spid="40"/>
                                        </p:tgtEl>
                                        <p:attrNameLst>
                                          <p:attrName>ppt_x</p:attrName>
                                        </p:attrNameLst>
                                      </p:cBhvr>
                                      <p:tavLst>
                                        <p:tav tm="0">
                                          <p:val>
                                            <p:strVal val="#ppt_x"/>
                                          </p:val>
                                        </p:tav>
                                        <p:tav tm="100000">
                                          <p:val>
                                            <p:strVal val="#ppt_x"/>
                                          </p:val>
                                        </p:tav>
                                      </p:tavLst>
                                    </p:anim>
                                    <p:anim calcmode="lin" valueType="num">
                                      <p:cBhvr>
                                        <p:cTn id="102"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36" grpId="0"/>
      <p:bldP spid="37" grpId="0"/>
      <p:bldP spid="38" grpId="0"/>
      <p:bldP spid="39" grpId="0"/>
      <p:bldP spid="40" grpId="0" animBg="1"/>
      <p:bldP spid="41" grpId="0" animBg="1"/>
      <p:bldP spid="42" grpId="0"/>
      <p:bldP spid="43" grpId="0"/>
      <p:bldP spid="44" grpId="0"/>
      <p:bldP spid="4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DFA Examples: </a:t>
            </a:r>
            <a:r>
              <a:rPr lang="en-US" dirty="0">
                <a:solidFill>
                  <a:srgbClr val="C00000"/>
                </a:solidFill>
              </a:rPr>
              <a:t>starts and ends with</a:t>
            </a:r>
            <a:endParaRPr lang="en-US" dirty="0">
              <a:solidFill>
                <a:srgbClr val="C00000"/>
              </a:solidFill>
              <a:latin typeface="+mj-lt"/>
            </a:endParaRP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IN" dirty="0"/>
              <a:t>The string corresponding to Regular expression {00}*{11}*</a:t>
            </a:r>
          </a:p>
        </p:txBody>
      </p:sp>
      <p:sp>
        <p:nvSpPr>
          <p:cNvPr id="26" name="Oval 25"/>
          <p:cNvSpPr/>
          <p:nvPr/>
        </p:nvSpPr>
        <p:spPr>
          <a:xfrm>
            <a:off x="4479835" y="2329934"/>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B</a:t>
            </a:r>
          </a:p>
        </p:txBody>
      </p:sp>
      <p:sp>
        <p:nvSpPr>
          <p:cNvPr id="30" name="Oval 29"/>
          <p:cNvSpPr/>
          <p:nvPr/>
        </p:nvSpPr>
        <p:spPr>
          <a:xfrm>
            <a:off x="5867400" y="4048364"/>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C</a:t>
            </a:r>
          </a:p>
        </p:txBody>
      </p:sp>
      <p:sp>
        <p:nvSpPr>
          <p:cNvPr id="33" name="Oval 32"/>
          <p:cNvSpPr/>
          <p:nvPr/>
        </p:nvSpPr>
        <p:spPr>
          <a:xfrm>
            <a:off x="3339331" y="4048364"/>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A</a:t>
            </a:r>
          </a:p>
        </p:txBody>
      </p:sp>
      <p:sp>
        <p:nvSpPr>
          <p:cNvPr id="34" name="Oval 33"/>
          <p:cNvSpPr/>
          <p:nvPr/>
        </p:nvSpPr>
        <p:spPr>
          <a:xfrm>
            <a:off x="3428547" y="4135232"/>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sp>
        <p:nvSpPr>
          <p:cNvPr id="35" name="Oval 34"/>
          <p:cNvSpPr/>
          <p:nvPr/>
        </p:nvSpPr>
        <p:spPr>
          <a:xfrm>
            <a:off x="8216586" y="4048364"/>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E</a:t>
            </a:r>
          </a:p>
        </p:txBody>
      </p:sp>
      <p:sp>
        <p:nvSpPr>
          <p:cNvPr id="36" name="Oval 35"/>
          <p:cNvSpPr/>
          <p:nvPr/>
        </p:nvSpPr>
        <p:spPr>
          <a:xfrm>
            <a:off x="8305802" y="4135232"/>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sp>
        <p:nvSpPr>
          <p:cNvPr id="50" name="TextBox 49"/>
          <p:cNvSpPr txBox="1"/>
          <p:nvPr/>
        </p:nvSpPr>
        <p:spPr>
          <a:xfrm>
            <a:off x="4851688" y="4019292"/>
            <a:ext cx="280169" cy="369332"/>
          </a:xfrm>
          <a:prstGeom prst="rect">
            <a:avLst/>
          </a:prstGeom>
          <a:noFill/>
        </p:spPr>
        <p:txBody>
          <a:bodyPr wrap="square" rtlCol="0">
            <a:spAutoFit/>
          </a:bodyPr>
          <a:lstStyle/>
          <a:p>
            <a:r>
              <a:rPr lang="en-IN" dirty="0"/>
              <a:t>1</a:t>
            </a:r>
          </a:p>
        </p:txBody>
      </p:sp>
      <p:sp>
        <p:nvSpPr>
          <p:cNvPr id="51" name="TextBox 50"/>
          <p:cNvSpPr txBox="1"/>
          <p:nvPr/>
        </p:nvSpPr>
        <p:spPr>
          <a:xfrm>
            <a:off x="8305801" y="3112501"/>
            <a:ext cx="280169" cy="369332"/>
          </a:xfrm>
          <a:prstGeom prst="rect">
            <a:avLst/>
          </a:prstGeom>
          <a:noFill/>
        </p:spPr>
        <p:txBody>
          <a:bodyPr wrap="square" rtlCol="0">
            <a:spAutoFit/>
          </a:bodyPr>
          <a:lstStyle/>
          <a:p>
            <a:r>
              <a:rPr lang="en-IN" dirty="0"/>
              <a:t>0</a:t>
            </a:r>
          </a:p>
        </p:txBody>
      </p:sp>
      <p:sp>
        <p:nvSpPr>
          <p:cNvPr id="28" name="Oval 27"/>
          <p:cNvSpPr/>
          <p:nvPr/>
        </p:nvSpPr>
        <p:spPr>
          <a:xfrm>
            <a:off x="7391400" y="2329934"/>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D</a:t>
            </a:r>
          </a:p>
        </p:txBody>
      </p:sp>
      <p:cxnSp>
        <p:nvCxnSpPr>
          <p:cNvPr id="42" name="Straight Arrow Connector 41"/>
          <p:cNvCxnSpPr>
            <a:endCxn id="33" idx="2"/>
          </p:cNvCxnSpPr>
          <p:nvPr/>
        </p:nvCxnSpPr>
        <p:spPr>
          <a:xfrm>
            <a:off x="2774793" y="4391264"/>
            <a:ext cx="564538"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3" idx="6"/>
            <a:endCxn id="30" idx="2"/>
          </p:cNvCxnSpPr>
          <p:nvPr/>
        </p:nvCxnSpPr>
        <p:spPr>
          <a:xfrm>
            <a:off x="4025132" y="4391264"/>
            <a:ext cx="1842269"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6" idx="6"/>
            <a:endCxn id="28" idx="2"/>
          </p:cNvCxnSpPr>
          <p:nvPr/>
        </p:nvCxnSpPr>
        <p:spPr>
          <a:xfrm>
            <a:off x="5165636" y="2672834"/>
            <a:ext cx="2225765"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0" idx="0"/>
            <a:endCxn id="28" idx="3"/>
          </p:cNvCxnSpPr>
          <p:nvPr/>
        </p:nvCxnSpPr>
        <p:spPr>
          <a:xfrm flipV="1">
            <a:off x="6210301" y="2915302"/>
            <a:ext cx="1281533" cy="1133063"/>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5" idx="0"/>
            <a:endCxn id="28" idx="5"/>
          </p:cNvCxnSpPr>
          <p:nvPr/>
        </p:nvCxnSpPr>
        <p:spPr>
          <a:xfrm flipH="1" flipV="1">
            <a:off x="7976768" y="2915302"/>
            <a:ext cx="582719" cy="1133063"/>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59" name="Curved Connector 58"/>
          <p:cNvCxnSpPr>
            <a:stCxn id="33" idx="0"/>
            <a:endCxn id="26" idx="2"/>
          </p:cNvCxnSpPr>
          <p:nvPr/>
        </p:nvCxnSpPr>
        <p:spPr>
          <a:xfrm rot="5400000" flipH="1" flipV="1">
            <a:off x="3393268" y="2961797"/>
            <a:ext cx="1375530" cy="797604"/>
          </a:xfrm>
          <a:prstGeom prst="curvedConnector2">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26" idx="4"/>
            <a:endCxn id="33" idx="6"/>
          </p:cNvCxnSpPr>
          <p:nvPr/>
        </p:nvCxnSpPr>
        <p:spPr>
          <a:xfrm rot="5400000">
            <a:off x="3736168" y="3304697"/>
            <a:ext cx="1375530" cy="797604"/>
          </a:xfrm>
          <a:prstGeom prst="curvedConnector2">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9" name="Curved Connector 68"/>
          <p:cNvCxnSpPr>
            <a:stCxn id="28" idx="0"/>
            <a:endCxn id="28" idx="6"/>
          </p:cNvCxnSpPr>
          <p:nvPr/>
        </p:nvCxnSpPr>
        <p:spPr>
          <a:xfrm rot="16200000" flipH="1">
            <a:off x="7734300" y="2329934"/>
            <a:ext cx="342900" cy="342900"/>
          </a:xfrm>
          <a:prstGeom prst="curvedConnector4">
            <a:avLst>
              <a:gd name="adj1" fmla="val -66667"/>
              <a:gd name="adj2" fmla="val 260138"/>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30" idx="7"/>
            <a:endCxn id="35" idx="1"/>
          </p:cNvCxnSpPr>
          <p:nvPr/>
        </p:nvCxnSpPr>
        <p:spPr>
          <a:xfrm rot="5400000" flipH="1" flipV="1">
            <a:off x="7384893" y="3216671"/>
            <a:ext cx="12700" cy="1864252"/>
          </a:xfrm>
          <a:prstGeom prst="curvedConnector3">
            <a:avLst>
              <a:gd name="adj1" fmla="val 2590811"/>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75" name="Curved Connector 74"/>
          <p:cNvCxnSpPr>
            <a:stCxn id="35" idx="3"/>
            <a:endCxn id="30" idx="5"/>
          </p:cNvCxnSpPr>
          <p:nvPr/>
        </p:nvCxnSpPr>
        <p:spPr>
          <a:xfrm rot="5400000">
            <a:off x="7384893" y="3701605"/>
            <a:ext cx="12700" cy="1864252"/>
          </a:xfrm>
          <a:prstGeom prst="curvedConnector3">
            <a:avLst>
              <a:gd name="adj1" fmla="val 2590811"/>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963240" y="2316717"/>
            <a:ext cx="280169" cy="369332"/>
          </a:xfrm>
          <a:prstGeom prst="rect">
            <a:avLst/>
          </a:prstGeom>
          <a:noFill/>
        </p:spPr>
        <p:txBody>
          <a:bodyPr wrap="square" rtlCol="0">
            <a:spAutoFit/>
          </a:bodyPr>
          <a:lstStyle/>
          <a:p>
            <a:r>
              <a:rPr lang="en-IN" dirty="0"/>
              <a:t>1</a:t>
            </a:r>
          </a:p>
        </p:txBody>
      </p:sp>
      <p:sp>
        <p:nvSpPr>
          <p:cNvPr id="79" name="TextBox 78"/>
          <p:cNvSpPr txBox="1"/>
          <p:nvPr/>
        </p:nvSpPr>
        <p:spPr>
          <a:xfrm>
            <a:off x="7328187" y="3467216"/>
            <a:ext cx="280169" cy="369332"/>
          </a:xfrm>
          <a:prstGeom prst="rect">
            <a:avLst/>
          </a:prstGeom>
          <a:noFill/>
        </p:spPr>
        <p:txBody>
          <a:bodyPr wrap="square" rtlCol="0">
            <a:spAutoFit/>
          </a:bodyPr>
          <a:lstStyle/>
          <a:p>
            <a:r>
              <a:rPr lang="en-IN" dirty="0"/>
              <a:t>1</a:t>
            </a:r>
          </a:p>
        </p:txBody>
      </p:sp>
      <p:sp>
        <p:nvSpPr>
          <p:cNvPr id="80" name="TextBox 79"/>
          <p:cNvSpPr txBox="1"/>
          <p:nvPr/>
        </p:nvSpPr>
        <p:spPr>
          <a:xfrm>
            <a:off x="7328187" y="4616493"/>
            <a:ext cx="280169" cy="369332"/>
          </a:xfrm>
          <a:prstGeom prst="rect">
            <a:avLst/>
          </a:prstGeom>
          <a:noFill/>
        </p:spPr>
        <p:txBody>
          <a:bodyPr wrap="square" rtlCol="0">
            <a:spAutoFit/>
          </a:bodyPr>
          <a:lstStyle/>
          <a:p>
            <a:r>
              <a:rPr lang="en-IN" dirty="0"/>
              <a:t>1</a:t>
            </a:r>
          </a:p>
        </p:txBody>
      </p:sp>
      <p:sp>
        <p:nvSpPr>
          <p:cNvPr id="81" name="TextBox 80"/>
          <p:cNvSpPr txBox="1"/>
          <p:nvPr/>
        </p:nvSpPr>
        <p:spPr>
          <a:xfrm>
            <a:off x="6553201" y="3212068"/>
            <a:ext cx="280169" cy="369332"/>
          </a:xfrm>
          <a:prstGeom prst="rect">
            <a:avLst/>
          </a:prstGeom>
          <a:noFill/>
        </p:spPr>
        <p:txBody>
          <a:bodyPr wrap="square" rtlCol="0">
            <a:spAutoFit/>
          </a:bodyPr>
          <a:lstStyle/>
          <a:p>
            <a:r>
              <a:rPr lang="en-IN" dirty="0"/>
              <a:t>0</a:t>
            </a:r>
          </a:p>
        </p:txBody>
      </p:sp>
      <p:sp>
        <p:nvSpPr>
          <p:cNvPr id="82" name="TextBox 81"/>
          <p:cNvSpPr txBox="1"/>
          <p:nvPr/>
        </p:nvSpPr>
        <p:spPr>
          <a:xfrm>
            <a:off x="4742838" y="3440668"/>
            <a:ext cx="280169" cy="369332"/>
          </a:xfrm>
          <a:prstGeom prst="rect">
            <a:avLst/>
          </a:prstGeom>
          <a:noFill/>
        </p:spPr>
        <p:txBody>
          <a:bodyPr wrap="square" rtlCol="0">
            <a:spAutoFit/>
          </a:bodyPr>
          <a:lstStyle/>
          <a:p>
            <a:r>
              <a:rPr lang="en-IN" dirty="0"/>
              <a:t>0</a:t>
            </a:r>
          </a:p>
        </p:txBody>
      </p:sp>
      <p:sp>
        <p:nvSpPr>
          <p:cNvPr id="83" name="TextBox 82"/>
          <p:cNvSpPr txBox="1"/>
          <p:nvPr/>
        </p:nvSpPr>
        <p:spPr>
          <a:xfrm>
            <a:off x="3453632" y="3110671"/>
            <a:ext cx="280169" cy="369332"/>
          </a:xfrm>
          <a:prstGeom prst="rect">
            <a:avLst/>
          </a:prstGeom>
          <a:noFill/>
        </p:spPr>
        <p:txBody>
          <a:bodyPr wrap="square" rtlCol="0">
            <a:spAutoFit/>
          </a:bodyPr>
          <a:lstStyle/>
          <a:p>
            <a:r>
              <a:rPr lang="en-IN" dirty="0"/>
              <a:t>0</a:t>
            </a:r>
          </a:p>
        </p:txBody>
      </p:sp>
      <p:sp>
        <p:nvSpPr>
          <p:cNvPr id="84" name="TextBox 83"/>
          <p:cNvSpPr txBox="1"/>
          <p:nvPr/>
        </p:nvSpPr>
        <p:spPr>
          <a:xfrm>
            <a:off x="8419401" y="1862797"/>
            <a:ext cx="596433" cy="369332"/>
          </a:xfrm>
          <a:prstGeom prst="rect">
            <a:avLst/>
          </a:prstGeom>
          <a:noFill/>
        </p:spPr>
        <p:txBody>
          <a:bodyPr wrap="square" rtlCol="0">
            <a:spAutoFit/>
          </a:bodyPr>
          <a:lstStyle/>
          <a:p>
            <a:r>
              <a:rPr lang="en-IN" dirty="0"/>
              <a:t>0,1</a:t>
            </a:r>
          </a:p>
        </p:txBody>
      </p:sp>
    </p:spTree>
    <p:extLst>
      <p:ext uri="{BB962C8B-B14F-4D97-AF65-F5344CB8AC3E}">
        <p14:creationId xmlns:p14="http://schemas.microsoft.com/office/powerpoint/2010/main" val="1418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down)">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down)">
                                      <p:cBhvr>
                                        <p:cTn id="22" dur="500"/>
                                        <p:tgtEl>
                                          <p:spTgt spid="5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wipe(down)">
                                      <p:cBhvr>
                                        <p:cTn id="25" dur="500"/>
                                        <p:tgtEl>
                                          <p:spTgt spid="8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down)">
                                      <p:cBhvr>
                                        <p:cTn id="33" dur="500"/>
                                        <p:tgtEl>
                                          <p:spTgt spid="50"/>
                                        </p:tgtEl>
                                      </p:cBhvr>
                                    </p:animEffect>
                                  </p:childTnLst>
                                </p:cTn>
                              </p:par>
                              <p:par>
                                <p:cTn id="34" presetID="22" presetClass="entr" presetSubtype="4"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down)">
                                      <p:cBhvr>
                                        <p:cTn id="36" dur="500"/>
                                        <p:tgtEl>
                                          <p:spTgt spid="4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82"/>
                                        </p:tgtEl>
                                        <p:attrNameLst>
                                          <p:attrName>style.visibility</p:attrName>
                                        </p:attrNameLst>
                                      </p:cBhvr>
                                      <p:to>
                                        <p:strVal val="visible"/>
                                      </p:to>
                                    </p:set>
                                    <p:animEffect transition="in" filter="wipe(down)">
                                      <p:cBhvr>
                                        <p:cTn id="44" dur="500"/>
                                        <p:tgtEl>
                                          <p:spTgt spid="82"/>
                                        </p:tgtEl>
                                      </p:cBhvr>
                                    </p:animEffect>
                                  </p:childTnLst>
                                </p:cTn>
                              </p:par>
                              <p:par>
                                <p:cTn id="45" presetID="22" presetClass="entr" presetSubtype="4"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down)">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down)">
                                      <p:cBhvr>
                                        <p:cTn id="52" dur="500"/>
                                        <p:tgtEl>
                                          <p:spTgt spid="4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wipe(down)">
                                      <p:cBhvr>
                                        <p:cTn id="55" dur="500"/>
                                        <p:tgtEl>
                                          <p:spTgt spid="7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down)">
                                      <p:cBhvr>
                                        <p:cTn id="63" dur="500"/>
                                        <p:tgtEl>
                                          <p:spTgt spid="53"/>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wipe(down)">
                                      <p:cBhvr>
                                        <p:cTn id="66" dur="500"/>
                                        <p:tgtEl>
                                          <p:spTgt spid="8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wipe(down)">
                                      <p:cBhvr>
                                        <p:cTn id="71" dur="500"/>
                                        <p:tgtEl>
                                          <p:spTgt spid="72"/>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79"/>
                                        </p:tgtEl>
                                        <p:attrNameLst>
                                          <p:attrName>style.visibility</p:attrName>
                                        </p:attrNameLst>
                                      </p:cBhvr>
                                      <p:to>
                                        <p:strVal val="visible"/>
                                      </p:to>
                                    </p:set>
                                    <p:animEffect transition="in" filter="wipe(down)">
                                      <p:cBhvr>
                                        <p:cTn id="74" dur="500"/>
                                        <p:tgtEl>
                                          <p:spTgt spid="7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69"/>
                                        </p:tgtEl>
                                        <p:attrNameLst>
                                          <p:attrName>style.visibility</p:attrName>
                                        </p:attrNameLst>
                                      </p:cBhvr>
                                      <p:to>
                                        <p:strVal val="visible"/>
                                      </p:to>
                                    </p:set>
                                    <p:animEffect transition="in" filter="wipe(down)">
                                      <p:cBhvr>
                                        <p:cTn id="82" dur="500"/>
                                        <p:tgtEl>
                                          <p:spTgt spid="69"/>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84"/>
                                        </p:tgtEl>
                                        <p:attrNameLst>
                                          <p:attrName>style.visibility</p:attrName>
                                        </p:attrNameLst>
                                      </p:cBhvr>
                                      <p:to>
                                        <p:strVal val="visible"/>
                                      </p:to>
                                    </p:set>
                                    <p:animEffect transition="in" filter="wipe(down)">
                                      <p:cBhvr>
                                        <p:cTn id="85" dur="500"/>
                                        <p:tgtEl>
                                          <p:spTgt spid="8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56"/>
                                        </p:tgtEl>
                                        <p:attrNameLst>
                                          <p:attrName>style.visibility</p:attrName>
                                        </p:attrNameLst>
                                      </p:cBhvr>
                                      <p:to>
                                        <p:strVal val="visible"/>
                                      </p:to>
                                    </p:set>
                                    <p:animEffect transition="in" filter="wipe(down)">
                                      <p:cBhvr>
                                        <p:cTn id="90" dur="500"/>
                                        <p:tgtEl>
                                          <p:spTgt spid="56"/>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51"/>
                                        </p:tgtEl>
                                        <p:attrNameLst>
                                          <p:attrName>style.visibility</p:attrName>
                                        </p:attrNameLst>
                                      </p:cBhvr>
                                      <p:to>
                                        <p:strVal val="visible"/>
                                      </p:to>
                                    </p:set>
                                    <p:animEffect transition="in" filter="wipe(down)">
                                      <p:cBhvr>
                                        <p:cTn id="93" dur="500"/>
                                        <p:tgtEl>
                                          <p:spTgt spid="51"/>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wipe(down)">
                                      <p:cBhvr>
                                        <p:cTn id="98" dur="500"/>
                                        <p:tgtEl>
                                          <p:spTgt spid="75"/>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80"/>
                                        </p:tgtEl>
                                        <p:attrNameLst>
                                          <p:attrName>style.visibility</p:attrName>
                                        </p:attrNameLst>
                                      </p:cBhvr>
                                      <p:to>
                                        <p:strVal val="visible"/>
                                      </p:to>
                                    </p:set>
                                    <p:animEffect transition="in" filter="wipe(down)">
                                      <p:cBhvr>
                                        <p:cTn id="101" dur="500"/>
                                        <p:tgtEl>
                                          <p:spTgt spid="8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34"/>
                                        </p:tgtEl>
                                        <p:attrNameLst>
                                          <p:attrName>style.visibility</p:attrName>
                                        </p:attrNameLst>
                                      </p:cBhvr>
                                      <p:to>
                                        <p:strVal val="visible"/>
                                      </p:to>
                                    </p:set>
                                    <p:animEffect transition="in" filter="wipe(down)">
                                      <p:cBhvr>
                                        <p:cTn id="106" dur="500"/>
                                        <p:tgtEl>
                                          <p:spTgt spid="34"/>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36"/>
                                        </p:tgtEl>
                                        <p:attrNameLst>
                                          <p:attrName>style.visibility</p:attrName>
                                        </p:attrNameLst>
                                      </p:cBhvr>
                                      <p:to>
                                        <p:strVal val="visible"/>
                                      </p:to>
                                    </p:set>
                                    <p:animEffect transition="in" filter="wipe(down)">
                                      <p:cBhvr>
                                        <p:cTn id="10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6" grpId="0" animBg="1"/>
      <p:bldP spid="30" grpId="0" animBg="1"/>
      <p:bldP spid="33" grpId="0" animBg="1"/>
      <p:bldP spid="34" grpId="0" animBg="1"/>
      <p:bldP spid="35" grpId="0" animBg="1"/>
      <p:bldP spid="36" grpId="0" animBg="1"/>
      <p:bldP spid="50" grpId="0"/>
      <p:bldP spid="51" grpId="0"/>
      <p:bldP spid="28" grpId="0" animBg="1"/>
      <p:bldP spid="78" grpId="0"/>
      <p:bldP spid="79" grpId="0"/>
      <p:bldP spid="80" grpId="0"/>
      <p:bldP spid="81" grpId="0"/>
      <p:bldP spid="82" grpId="0"/>
      <p:bldP spid="83" grpId="0"/>
      <p:bldP spid="8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DFA Examples: </a:t>
            </a:r>
            <a:r>
              <a:rPr lang="en-US" dirty="0">
                <a:solidFill>
                  <a:srgbClr val="C00000"/>
                </a:solidFill>
              </a:rPr>
              <a:t>starts and ends with</a:t>
            </a:r>
            <a:endParaRPr lang="en-US" dirty="0">
              <a:latin typeface="+mj-lt"/>
            </a:endParaRP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IN" dirty="0"/>
              <a:t>(</a:t>
            </a:r>
            <a:r>
              <a:rPr lang="en-IN" dirty="0" err="1"/>
              <a:t>a+b</a:t>
            </a:r>
            <a:r>
              <a:rPr lang="en-IN" dirty="0"/>
              <a:t>)*</a:t>
            </a:r>
            <a:r>
              <a:rPr lang="en-IN" dirty="0" err="1"/>
              <a:t>baaa</a:t>
            </a:r>
            <a:endParaRPr lang="en-IN" dirty="0"/>
          </a:p>
        </p:txBody>
      </p:sp>
      <p:sp>
        <p:nvSpPr>
          <p:cNvPr id="26" name="Oval 25"/>
          <p:cNvSpPr/>
          <p:nvPr/>
        </p:nvSpPr>
        <p:spPr>
          <a:xfrm>
            <a:off x="4038600" y="3009507"/>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A</a:t>
            </a:r>
          </a:p>
        </p:txBody>
      </p:sp>
      <p:sp>
        <p:nvSpPr>
          <p:cNvPr id="30" name="Oval 29"/>
          <p:cNvSpPr/>
          <p:nvPr/>
        </p:nvSpPr>
        <p:spPr>
          <a:xfrm>
            <a:off x="7338791" y="3013772"/>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C</a:t>
            </a:r>
          </a:p>
        </p:txBody>
      </p:sp>
      <p:sp>
        <p:nvSpPr>
          <p:cNvPr id="35" name="Oval 34"/>
          <p:cNvSpPr/>
          <p:nvPr/>
        </p:nvSpPr>
        <p:spPr>
          <a:xfrm>
            <a:off x="4863786" y="4810785"/>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E</a:t>
            </a:r>
          </a:p>
        </p:txBody>
      </p:sp>
      <p:sp>
        <p:nvSpPr>
          <p:cNvPr id="36" name="Oval 35"/>
          <p:cNvSpPr/>
          <p:nvPr/>
        </p:nvSpPr>
        <p:spPr>
          <a:xfrm>
            <a:off x="4953002" y="4897653"/>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sp>
        <p:nvSpPr>
          <p:cNvPr id="28" name="Oval 27"/>
          <p:cNvSpPr/>
          <p:nvPr/>
        </p:nvSpPr>
        <p:spPr>
          <a:xfrm>
            <a:off x="5753100" y="2057400"/>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B</a:t>
            </a:r>
          </a:p>
        </p:txBody>
      </p:sp>
      <p:cxnSp>
        <p:nvCxnSpPr>
          <p:cNvPr id="42" name="Straight Arrow Connector 41"/>
          <p:cNvCxnSpPr>
            <a:endCxn id="26" idx="2"/>
          </p:cNvCxnSpPr>
          <p:nvPr/>
        </p:nvCxnSpPr>
        <p:spPr>
          <a:xfrm>
            <a:off x="3276600" y="3352407"/>
            <a:ext cx="7620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357214" y="4065702"/>
            <a:ext cx="280169" cy="369332"/>
          </a:xfrm>
          <a:prstGeom prst="rect">
            <a:avLst/>
          </a:prstGeom>
          <a:noFill/>
        </p:spPr>
        <p:txBody>
          <a:bodyPr wrap="square" rtlCol="0">
            <a:spAutoFit/>
          </a:bodyPr>
          <a:lstStyle/>
          <a:p>
            <a:r>
              <a:rPr lang="en-IN" dirty="0"/>
              <a:t>a</a:t>
            </a:r>
          </a:p>
        </p:txBody>
      </p:sp>
      <p:sp>
        <p:nvSpPr>
          <p:cNvPr id="31" name="Oval 30"/>
          <p:cNvSpPr/>
          <p:nvPr/>
        </p:nvSpPr>
        <p:spPr>
          <a:xfrm>
            <a:off x="6795825" y="4810785"/>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D</a:t>
            </a:r>
          </a:p>
        </p:txBody>
      </p:sp>
      <p:cxnSp>
        <p:nvCxnSpPr>
          <p:cNvPr id="37" name="Curved Connector 36"/>
          <p:cNvCxnSpPr>
            <a:cxnSpLocks/>
            <a:stCxn id="26" idx="1"/>
            <a:endCxn id="26" idx="7"/>
          </p:cNvCxnSpPr>
          <p:nvPr/>
        </p:nvCxnSpPr>
        <p:spPr>
          <a:xfrm rot="5400000" flipH="1" flipV="1">
            <a:off x="4381500" y="2867473"/>
            <a:ext cx="12700" cy="484934"/>
          </a:xfrm>
          <a:prstGeom prst="curvedConnector3">
            <a:avLst>
              <a:gd name="adj1" fmla="val 2590811"/>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30" idx="2"/>
            <a:endCxn id="28" idx="5"/>
          </p:cNvCxnSpPr>
          <p:nvPr/>
        </p:nvCxnSpPr>
        <p:spPr>
          <a:xfrm rot="10800000">
            <a:off x="6338467" y="2642769"/>
            <a:ext cx="1000324" cy="713905"/>
          </a:xfrm>
          <a:prstGeom prst="curvedConnector2">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1" name="Curved Connector 40"/>
          <p:cNvCxnSpPr>
            <a:stCxn id="28" idx="6"/>
            <a:endCxn id="30" idx="1"/>
          </p:cNvCxnSpPr>
          <p:nvPr/>
        </p:nvCxnSpPr>
        <p:spPr>
          <a:xfrm>
            <a:off x="6438900" y="2400301"/>
            <a:ext cx="1000324" cy="713905"/>
          </a:xfrm>
          <a:prstGeom prst="curvedConnector2">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6" idx="6"/>
            <a:endCxn id="28" idx="2"/>
          </p:cNvCxnSpPr>
          <p:nvPr/>
        </p:nvCxnSpPr>
        <p:spPr>
          <a:xfrm flipV="1">
            <a:off x="4724400" y="2400301"/>
            <a:ext cx="1028700" cy="952107"/>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5" idx="0"/>
            <a:endCxn id="28" idx="3"/>
          </p:cNvCxnSpPr>
          <p:nvPr/>
        </p:nvCxnSpPr>
        <p:spPr>
          <a:xfrm flipV="1">
            <a:off x="5206687" y="2642767"/>
            <a:ext cx="646847" cy="216801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1" idx="0"/>
            <a:endCxn id="28" idx="4"/>
          </p:cNvCxnSpPr>
          <p:nvPr/>
        </p:nvCxnSpPr>
        <p:spPr>
          <a:xfrm flipH="1" flipV="1">
            <a:off x="6096001" y="2743201"/>
            <a:ext cx="1042725" cy="206758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5" idx="1"/>
            <a:endCxn id="26" idx="4"/>
          </p:cNvCxnSpPr>
          <p:nvPr/>
        </p:nvCxnSpPr>
        <p:spPr>
          <a:xfrm flipH="1" flipV="1">
            <a:off x="4381501" y="3695308"/>
            <a:ext cx="582719" cy="1215911"/>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1" idx="2"/>
            <a:endCxn id="35" idx="6"/>
          </p:cNvCxnSpPr>
          <p:nvPr/>
        </p:nvCxnSpPr>
        <p:spPr>
          <a:xfrm flipH="1">
            <a:off x="5549587" y="5153685"/>
            <a:ext cx="1246239"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30" idx="4"/>
            <a:endCxn id="31" idx="7"/>
          </p:cNvCxnSpPr>
          <p:nvPr/>
        </p:nvCxnSpPr>
        <p:spPr>
          <a:xfrm flipH="1">
            <a:off x="7381193" y="3699572"/>
            <a:ext cx="300499" cy="1211646"/>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215632" y="2133600"/>
            <a:ext cx="280169" cy="369332"/>
          </a:xfrm>
          <a:prstGeom prst="rect">
            <a:avLst/>
          </a:prstGeom>
          <a:noFill/>
        </p:spPr>
        <p:txBody>
          <a:bodyPr wrap="square" rtlCol="0">
            <a:spAutoFit/>
          </a:bodyPr>
          <a:lstStyle/>
          <a:p>
            <a:r>
              <a:rPr lang="en-IN" dirty="0"/>
              <a:t>a</a:t>
            </a:r>
          </a:p>
        </p:txBody>
      </p:sp>
      <p:sp>
        <p:nvSpPr>
          <p:cNvPr id="63" name="TextBox 62"/>
          <p:cNvSpPr txBox="1"/>
          <p:nvPr/>
        </p:nvSpPr>
        <p:spPr>
          <a:xfrm>
            <a:off x="5957459" y="4771138"/>
            <a:ext cx="280169" cy="369332"/>
          </a:xfrm>
          <a:prstGeom prst="rect">
            <a:avLst/>
          </a:prstGeom>
          <a:noFill/>
        </p:spPr>
        <p:txBody>
          <a:bodyPr wrap="square" rtlCol="0">
            <a:spAutoFit/>
          </a:bodyPr>
          <a:lstStyle/>
          <a:p>
            <a:r>
              <a:rPr lang="en-IN" dirty="0"/>
              <a:t>a</a:t>
            </a:r>
          </a:p>
        </p:txBody>
      </p:sp>
      <p:sp>
        <p:nvSpPr>
          <p:cNvPr id="64" name="TextBox 63"/>
          <p:cNvSpPr txBox="1"/>
          <p:nvPr/>
        </p:nvSpPr>
        <p:spPr>
          <a:xfrm>
            <a:off x="7517762" y="4065702"/>
            <a:ext cx="280169" cy="369332"/>
          </a:xfrm>
          <a:prstGeom prst="rect">
            <a:avLst/>
          </a:prstGeom>
          <a:noFill/>
        </p:spPr>
        <p:txBody>
          <a:bodyPr wrap="square" rtlCol="0">
            <a:spAutoFit/>
          </a:bodyPr>
          <a:lstStyle/>
          <a:p>
            <a:r>
              <a:rPr lang="en-IN" dirty="0"/>
              <a:t>a</a:t>
            </a:r>
          </a:p>
        </p:txBody>
      </p:sp>
      <p:sp>
        <p:nvSpPr>
          <p:cNvPr id="66" name="TextBox 65"/>
          <p:cNvSpPr txBox="1"/>
          <p:nvPr/>
        </p:nvSpPr>
        <p:spPr>
          <a:xfrm>
            <a:off x="6913941" y="2205006"/>
            <a:ext cx="280169" cy="369332"/>
          </a:xfrm>
          <a:prstGeom prst="rect">
            <a:avLst/>
          </a:prstGeom>
          <a:noFill/>
        </p:spPr>
        <p:txBody>
          <a:bodyPr wrap="square" rtlCol="0">
            <a:spAutoFit/>
          </a:bodyPr>
          <a:lstStyle/>
          <a:p>
            <a:r>
              <a:rPr lang="en-IN" dirty="0"/>
              <a:t>a</a:t>
            </a:r>
          </a:p>
        </p:txBody>
      </p:sp>
      <p:sp>
        <p:nvSpPr>
          <p:cNvPr id="67" name="TextBox 66"/>
          <p:cNvSpPr txBox="1"/>
          <p:nvPr/>
        </p:nvSpPr>
        <p:spPr>
          <a:xfrm>
            <a:off x="4972078" y="2615971"/>
            <a:ext cx="280169" cy="369332"/>
          </a:xfrm>
          <a:prstGeom prst="rect">
            <a:avLst/>
          </a:prstGeom>
          <a:noFill/>
        </p:spPr>
        <p:txBody>
          <a:bodyPr wrap="square" rtlCol="0">
            <a:spAutoFit/>
          </a:bodyPr>
          <a:lstStyle/>
          <a:p>
            <a:r>
              <a:rPr lang="en-IN" dirty="0"/>
              <a:t>b</a:t>
            </a:r>
          </a:p>
        </p:txBody>
      </p:sp>
      <p:sp>
        <p:nvSpPr>
          <p:cNvPr id="68" name="TextBox 67"/>
          <p:cNvSpPr txBox="1"/>
          <p:nvPr/>
        </p:nvSpPr>
        <p:spPr>
          <a:xfrm>
            <a:off x="5930103" y="1168626"/>
            <a:ext cx="280169" cy="369332"/>
          </a:xfrm>
          <a:prstGeom prst="rect">
            <a:avLst/>
          </a:prstGeom>
          <a:noFill/>
        </p:spPr>
        <p:txBody>
          <a:bodyPr wrap="square" rtlCol="0">
            <a:spAutoFit/>
          </a:bodyPr>
          <a:lstStyle/>
          <a:p>
            <a:r>
              <a:rPr lang="en-IN" dirty="0"/>
              <a:t>b</a:t>
            </a:r>
          </a:p>
        </p:txBody>
      </p:sp>
      <p:sp>
        <p:nvSpPr>
          <p:cNvPr id="70" name="TextBox 69"/>
          <p:cNvSpPr txBox="1"/>
          <p:nvPr/>
        </p:nvSpPr>
        <p:spPr>
          <a:xfrm>
            <a:off x="6652992" y="2903107"/>
            <a:ext cx="280169" cy="369332"/>
          </a:xfrm>
          <a:prstGeom prst="rect">
            <a:avLst/>
          </a:prstGeom>
          <a:noFill/>
        </p:spPr>
        <p:txBody>
          <a:bodyPr wrap="square" rtlCol="0">
            <a:spAutoFit/>
          </a:bodyPr>
          <a:lstStyle/>
          <a:p>
            <a:r>
              <a:rPr lang="en-IN" dirty="0"/>
              <a:t>b</a:t>
            </a:r>
          </a:p>
        </p:txBody>
      </p:sp>
      <p:sp>
        <p:nvSpPr>
          <p:cNvPr id="71" name="TextBox 70"/>
          <p:cNvSpPr txBox="1"/>
          <p:nvPr/>
        </p:nvSpPr>
        <p:spPr>
          <a:xfrm>
            <a:off x="6303911" y="3637696"/>
            <a:ext cx="280169" cy="369332"/>
          </a:xfrm>
          <a:prstGeom prst="rect">
            <a:avLst/>
          </a:prstGeom>
          <a:noFill/>
        </p:spPr>
        <p:txBody>
          <a:bodyPr wrap="square" rtlCol="0">
            <a:spAutoFit/>
          </a:bodyPr>
          <a:lstStyle/>
          <a:p>
            <a:r>
              <a:rPr lang="en-IN" dirty="0"/>
              <a:t>b</a:t>
            </a:r>
          </a:p>
        </p:txBody>
      </p:sp>
      <p:sp>
        <p:nvSpPr>
          <p:cNvPr id="73" name="TextBox 72"/>
          <p:cNvSpPr txBox="1"/>
          <p:nvPr/>
        </p:nvSpPr>
        <p:spPr>
          <a:xfrm>
            <a:off x="5217541" y="3656594"/>
            <a:ext cx="280169" cy="369332"/>
          </a:xfrm>
          <a:prstGeom prst="rect">
            <a:avLst/>
          </a:prstGeom>
          <a:noFill/>
        </p:spPr>
        <p:txBody>
          <a:bodyPr wrap="square" rtlCol="0">
            <a:spAutoFit/>
          </a:bodyPr>
          <a:lstStyle/>
          <a:p>
            <a:r>
              <a:rPr lang="en-IN" dirty="0"/>
              <a:t>b</a:t>
            </a:r>
          </a:p>
        </p:txBody>
      </p:sp>
      <p:cxnSp>
        <p:nvCxnSpPr>
          <p:cNvPr id="32" name="Curved Connector 31"/>
          <p:cNvCxnSpPr/>
          <p:nvPr/>
        </p:nvCxnSpPr>
        <p:spPr>
          <a:xfrm rot="5400000" flipH="1" flipV="1">
            <a:off x="6089650" y="1928263"/>
            <a:ext cx="12700" cy="484934"/>
          </a:xfrm>
          <a:prstGeom prst="curvedConnector3">
            <a:avLst>
              <a:gd name="adj1" fmla="val 5188748"/>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288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left)">
                                      <p:cBhvr>
                                        <p:cTn id="23" dur="500"/>
                                        <p:tgtEl>
                                          <p:spTgt spid="6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down)">
                                      <p:cBhvr>
                                        <p:cTn id="28" dur="500"/>
                                        <p:tgtEl>
                                          <p:spTgt spid="45"/>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wipe(down)">
                                      <p:cBhvr>
                                        <p:cTn id="31" dur="500"/>
                                        <p:tgtEl>
                                          <p:spTgt spid="6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down)">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wipe(left)">
                                      <p:cBhvr>
                                        <p:cTn id="39" dur="500"/>
                                        <p:tgtEl>
                                          <p:spTgt spid="66"/>
                                        </p:tgtEl>
                                      </p:cBhvr>
                                    </p:animEffect>
                                  </p:childTnLst>
                                </p:cTn>
                              </p:par>
                              <p:par>
                                <p:cTn id="40" presetID="22" presetClass="entr" presetSubtype="8"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left)">
                                      <p:cBhvr>
                                        <p:cTn id="42" dur="500"/>
                                        <p:tgtEl>
                                          <p:spTgt spid="41"/>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left)">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left)">
                                      <p:cBhvr>
                                        <p:cTn id="50" dur="500"/>
                                        <p:tgtEl>
                                          <p:spTgt spid="32"/>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left)">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wipe(up)">
                                      <p:cBhvr>
                                        <p:cTn id="58" dur="500"/>
                                        <p:tgtEl>
                                          <p:spTgt spid="60"/>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wipe(up)">
                                      <p:cBhvr>
                                        <p:cTn id="61" dur="500"/>
                                        <p:tgtEl>
                                          <p:spTgt spid="64"/>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up)">
                                      <p:cBhvr>
                                        <p:cTn id="64" dur="5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wipe(down)">
                                      <p:cBhvr>
                                        <p:cTn id="69" dur="500"/>
                                        <p:tgtEl>
                                          <p:spTgt spid="38"/>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wipe(down)">
                                      <p:cBhvr>
                                        <p:cTn id="72" dur="500"/>
                                        <p:tgtEl>
                                          <p:spTgt spid="7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57"/>
                                        </p:tgtEl>
                                        <p:attrNameLst>
                                          <p:attrName>style.visibility</p:attrName>
                                        </p:attrNameLst>
                                      </p:cBhvr>
                                      <p:to>
                                        <p:strVal val="visible"/>
                                      </p:to>
                                    </p:set>
                                    <p:animEffect transition="in" filter="wipe(right)">
                                      <p:cBhvr>
                                        <p:cTn id="77" dur="500"/>
                                        <p:tgtEl>
                                          <p:spTgt spid="57"/>
                                        </p:tgtEl>
                                      </p:cBhvr>
                                    </p:animEffect>
                                  </p:childTnLst>
                                </p:cTn>
                              </p:par>
                              <p:par>
                                <p:cTn id="78" presetID="22" presetClass="entr" presetSubtype="2" fill="hold" grpId="0" nodeType="with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wipe(right)">
                                      <p:cBhvr>
                                        <p:cTn id="80" dur="500"/>
                                        <p:tgtEl>
                                          <p:spTgt spid="63"/>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wipe(right)">
                                      <p:cBhvr>
                                        <p:cTn id="83" dur="500"/>
                                        <p:tgtEl>
                                          <p:spTgt spid="36"/>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wipe(right)">
                                      <p:cBhvr>
                                        <p:cTn id="86" dur="500"/>
                                        <p:tgtEl>
                                          <p:spTgt spid="35"/>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nodeType="click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wipe(down)">
                                      <p:cBhvr>
                                        <p:cTn id="91" dur="500"/>
                                        <p:tgtEl>
                                          <p:spTgt spid="52"/>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71"/>
                                        </p:tgtEl>
                                        <p:attrNameLst>
                                          <p:attrName>style.visibility</p:attrName>
                                        </p:attrNameLst>
                                      </p:cBhvr>
                                      <p:to>
                                        <p:strVal val="visible"/>
                                      </p:to>
                                    </p:set>
                                    <p:animEffect transition="in" filter="wipe(down)">
                                      <p:cBhvr>
                                        <p:cTn id="94" dur="500"/>
                                        <p:tgtEl>
                                          <p:spTgt spid="7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wipe(down)">
                                      <p:cBhvr>
                                        <p:cTn id="99" dur="500"/>
                                        <p:tgtEl>
                                          <p:spTgt spid="54"/>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80"/>
                                        </p:tgtEl>
                                        <p:attrNameLst>
                                          <p:attrName>style.visibility</p:attrName>
                                        </p:attrNameLst>
                                      </p:cBhvr>
                                      <p:to>
                                        <p:strVal val="visible"/>
                                      </p:to>
                                    </p:set>
                                    <p:animEffect transition="in" filter="wipe(down)">
                                      <p:cBhvr>
                                        <p:cTn id="102" dur="500"/>
                                        <p:tgtEl>
                                          <p:spTgt spid="8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nodeType="click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wipe(down)">
                                      <p:cBhvr>
                                        <p:cTn id="107" dur="500"/>
                                        <p:tgtEl>
                                          <p:spTgt spid="47"/>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73"/>
                                        </p:tgtEl>
                                        <p:attrNameLst>
                                          <p:attrName>style.visibility</p:attrName>
                                        </p:attrNameLst>
                                      </p:cBhvr>
                                      <p:to>
                                        <p:strVal val="visible"/>
                                      </p:to>
                                    </p:set>
                                    <p:animEffect transition="in" filter="wipe(down)">
                                      <p:cBhvr>
                                        <p:cTn id="110"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6" grpId="0" animBg="1"/>
      <p:bldP spid="30" grpId="0" animBg="1"/>
      <p:bldP spid="35" grpId="0" animBg="1"/>
      <p:bldP spid="36" grpId="0" animBg="1"/>
      <p:bldP spid="28" grpId="0" animBg="1"/>
      <p:bldP spid="80" grpId="0"/>
      <p:bldP spid="31" grpId="0" animBg="1"/>
      <p:bldP spid="62" grpId="0"/>
      <p:bldP spid="63" grpId="0"/>
      <p:bldP spid="64" grpId="0"/>
      <p:bldP spid="66" grpId="0"/>
      <p:bldP spid="67" grpId="0"/>
      <p:bldP spid="68" grpId="0"/>
      <p:bldP spid="70" grpId="0"/>
      <p:bldP spid="71" grpId="0"/>
      <p:bldP spid="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698E1-B4F7-4D1A-A8AE-14C0499ECFE5}"/>
              </a:ext>
            </a:extLst>
          </p:cNvPr>
          <p:cNvSpPr>
            <a:spLocks noGrp="1"/>
          </p:cNvSpPr>
          <p:nvPr>
            <p:ph type="title"/>
          </p:nvPr>
        </p:nvSpPr>
        <p:spPr/>
        <p:txBody>
          <a:bodyPr>
            <a:normAutofit fontScale="90000"/>
          </a:bodyPr>
          <a:lstStyle/>
          <a:p>
            <a:pPr algn="l"/>
            <a:r>
              <a:rPr lang="en-US" b="1" i="0" dirty="0">
                <a:solidFill>
                  <a:srgbClr val="282829"/>
                </a:solidFill>
                <a:effectLst/>
                <a:latin typeface="-apple-system"/>
              </a:rPr>
              <a:t>Difference between epsilon and phi</a:t>
            </a:r>
            <a:endParaRPr lang="en-IN" dirty="0"/>
          </a:p>
        </p:txBody>
      </p:sp>
      <p:sp>
        <p:nvSpPr>
          <p:cNvPr id="3" name="Content Placeholder 2">
            <a:extLst>
              <a:ext uri="{FF2B5EF4-FFF2-40B4-BE49-F238E27FC236}">
                <a16:creationId xmlns:a16="http://schemas.microsoft.com/office/drawing/2014/main" id="{E247283B-F380-4BA8-B509-F5BCFBFDE446}"/>
              </a:ext>
            </a:extLst>
          </p:cNvPr>
          <p:cNvSpPr>
            <a:spLocks noGrp="1"/>
          </p:cNvSpPr>
          <p:nvPr>
            <p:ph idx="1"/>
          </p:nvPr>
        </p:nvSpPr>
        <p:spPr/>
        <p:txBody>
          <a:bodyPr/>
          <a:lstStyle/>
          <a:p>
            <a:r>
              <a:rPr lang="en-US" b="0" i="0" dirty="0">
                <a:solidFill>
                  <a:srgbClr val="282829"/>
                </a:solidFill>
                <a:effectLst/>
                <a:latin typeface="-apple-system"/>
              </a:rPr>
              <a:t>Epsilon(</a:t>
            </a:r>
            <a:r>
              <a:rPr lang="az-Cyrl-AZ" sz="2400" dirty="0"/>
              <a:t>Є</a:t>
            </a:r>
            <a:r>
              <a:rPr lang="en-US" b="0" i="0" dirty="0">
                <a:solidFill>
                  <a:srgbClr val="282829"/>
                </a:solidFill>
                <a:effectLst/>
                <a:latin typeface="-apple-system"/>
              </a:rPr>
              <a:t>) is a </a:t>
            </a:r>
            <a:r>
              <a:rPr lang="en-US" b="1" i="0" dirty="0">
                <a:solidFill>
                  <a:srgbClr val="FF0000"/>
                </a:solidFill>
                <a:effectLst/>
                <a:latin typeface="-apple-system"/>
              </a:rPr>
              <a:t>0 length string</a:t>
            </a:r>
            <a:r>
              <a:rPr lang="en-US" b="0" i="0" dirty="0">
                <a:solidFill>
                  <a:srgbClr val="282829"/>
                </a:solidFill>
                <a:effectLst/>
                <a:latin typeface="-apple-system"/>
              </a:rPr>
              <a:t>, whereas phi(</a:t>
            </a:r>
            <a:r>
              <a:rPr lang="en-US" b="0" i="0" dirty="0">
                <a:solidFill>
                  <a:srgbClr val="282829"/>
                </a:solidFill>
                <a:effectLst/>
                <a:latin typeface="Calibri" panose="020F0502020204030204" pitchFamily="34" charset="0"/>
                <a:cs typeface="Calibri" panose="020F0502020204030204" pitchFamily="34" charset="0"/>
              </a:rPr>
              <a:t>ɸ</a:t>
            </a:r>
            <a:r>
              <a:rPr lang="en-US" b="0" i="0" dirty="0">
                <a:solidFill>
                  <a:srgbClr val="282829"/>
                </a:solidFill>
                <a:effectLst/>
                <a:latin typeface="-apple-system"/>
              </a:rPr>
              <a:t>) is a </a:t>
            </a:r>
            <a:r>
              <a:rPr lang="en-US" b="1" i="0" dirty="0">
                <a:solidFill>
                  <a:srgbClr val="FF0000"/>
                </a:solidFill>
                <a:effectLst/>
                <a:latin typeface="-apple-system"/>
              </a:rPr>
              <a:t>null</a:t>
            </a:r>
            <a:r>
              <a:rPr lang="en-US" b="0" i="0" dirty="0">
                <a:solidFill>
                  <a:srgbClr val="282829"/>
                </a:solidFill>
                <a:effectLst/>
                <a:latin typeface="-apple-system"/>
              </a:rPr>
              <a:t>, i.e. no string.</a:t>
            </a:r>
            <a:endParaRPr lang="en-IN" dirty="0"/>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53EF4797-1B1F-4065-82FB-F764A6845F7A}"/>
                  </a:ext>
                </a:extLst>
              </p:cNvPr>
              <p:cNvSpPr/>
              <p:nvPr/>
            </p:nvSpPr>
            <p:spPr>
              <a:xfrm>
                <a:off x="6480525" y="224326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0</m:t>
                          </m:r>
                        </m:sub>
                      </m:sSub>
                    </m:oMath>
                  </m:oMathPara>
                </a14:m>
                <a:endParaRPr lang="en-US" dirty="0"/>
              </a:p>
            </p:txBody>
          </p:sp>
        </mc:Choice>
        <mc:Fallback xmlns="">
          <p:sp>
            <p:nvSpPr>
              <p:cNvPr id="4" name="Oval 3">
                <a:extLst>
                  <a:ext uri="{FF2B5EF4-FFF2-40B4-BE49-F238E27FC236}">
                    <a16:creationId xmlns:a16="http://schemas.microsoft.com/office/drawing/2014/main" id="{53EF4797-1B1F-4065-82FB-F764A6845F7A}"/>
                  </a:ext>
                </a:extLst>
              </p:cNvPr>
              <p:cNvSpPr>
                <a:spLocks noRot="1" noChangeAspect="1" noMove="1" noResize="1" noEditPoints="1" noAdjustHandles="1" noChangeArrowheads="1" noChangeShapeType="1" noTextEdit="1"/>
              </p:cNvSpPr>
              <p:nvPr/>
            </p:nvSpPr>
            <p:spPr>
              <a:xfrm>
                <a:off x="6480525" y="2243262"/>
                <a:ext cx="609600" cy="609600"/>
              </a:xfrm>
              <a:prstGeom prst="ellipse">
                <a:avLst/>
              </a:prstGeom>
              <a:blipFill>
                <a:blip r:embed="rId2"/>
                <a:stretch>
                  <a:fillRect/>
                </a:stretch>
              </a:blipFill>
            </p:spPr>
            <p:txBody>
              <a:bodyPr/>
              <a:lstStyle/>
              <a:p>
                <a:r>
                  <a:rPr lang="en-IN">
                    <a:noFill/>
                  </a:rPr>
                  <a:t> </a:t>
                </a:r>
              </a:p>
            </p:txBody>
          </p:sp>
        </mc:Fallback>
      </mc:AlternateContent>
      <p:cxnSp>
        <p:nvCxnSpPr>
          <p:cNvPr id="5" name="Curved Connector 74">
            <a:extLst>
              <a:ext uri="{FF2B5EF4-FFF2-40B4-BE49-F238E27FC236}">
                <a16:creationId xmlns:a16="http://schemas.microsoft.com/office/drawing/2014/main" id="{D0D3E774-6366-4B7F-91F7-E2A506CBC5E3}"/>
              </a:ext>
            </a:extLst>
          </p:cNvPr>
          <p:cNvCxnSpPr/>
          <p:nvPr/>
        </p:nvCxnSpPr>
        <p:spPr>
          <a:xfrm rot="5400000" flipH="1" flipV="1">
            <a:off x="6774138" y="2117009"/>
            <a:ext cx="12700" cy="431052"/>
          </a:xfrm>
          <a:prstGeom prst="curvedConnector3">
            <a:avLst>
              <a:gd name="adj1" fmla="val 3602945"/>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A51C851-1A39-4323-BF9B-1D833149AA1E}"/>
              </a:ext>
            </a:extLst>
          </p:cNvPr>
          <p:cNvCxnSpPr>
            <a:endCxn id="4" idx="2"/>
          </p:cNvCxnSpPr>
          <p:nvPr/>
        </p:nvCxnSpPr>
        <p:spPr>
          <a:xfrm>
            <a:off x="5794725" y="2548062"/>
            <a:ext cx="685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E8EE41A0-8A22-4C84-8787-27139EF9CE10}"/>
                  </a:ext>
                </a:extLst>
              </p:cNvPr>
              <p:cNvSpPr/>
              <p:nvPr/>
            </p:nvSpPr>
            <p:spPr>
              <a:xfrm>
                <a:off x="2132214" y="228091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IN" b="0" i="1" smtClean="0">
                              <a:latin typeface="Cambria Math" panose="02040503050406030204" pitchFamily="18" charset="0"/>
                            </a:rPr>
                            <m:t>0</m:t>
                          </m:r>
                        </m:sub>
                      </m:sSub>
                    </m:oMath>
                  </m:oMathPara>
                </a14:m>
                <a:endParaRPr lang="en-US" dirty="0"/>
              </a:p>
            </p:txBody>
          </p:sp>
        </mc:Choice>
        <mc:Fallback xmlns="">
          <p:sp>
            <p:nvSpPr>
              <p:cNvPr id="9" name="Oval 8">
                <a:extLst>
                  <a:ext uri="{FF2B5EF4-FFF2-40B4-BE49-F238E27FC236}">
                    <a16:creationId xmlns:a16="http://schemas.microsoft.com/office/drawing/2014/main" id="{E8EE41A0-8A22-4C84-8787-27139EF9CE10}"/>
                  </a:ext>
                </a:extLst>
              </p:cNvPr>
              <p:cNvSpPr>
                <a:spLocks noRot="1" noChangeAspect="1" noMove="1" noResize="1" noEditPoints="1" noAdjustHandles="1" noChangeArrowheads="1" noChangeShapeType="1" noTextEdit="1"/>
              </p:cNvSpPr>
              <p:nvPr/>
            </p:nvSpPr>
            <p:spPr>
              <a:xfrm>
                <a:off x="2132214" y="2280912"/>
                <a:ext cx="609600" cy="609600"/>
              </a:xfrm>
              <a:prstGeom prst="ellipse">
                <a:avLst/>
              </a:prstGeom>
              <a:blipFill>
                <a:blip r:embed="rId3"/>
                <a:stretch>
                  <a:fillRect/>
                </a:stretch>
              </a:blipFill>
            </p:spPr>
            <p:txBody>
              <a:bodyPr/>
              <a:lstStyle/>
              <a:p>
                <a:r>
                  <a:rPr lang="en-IN">
                    <a:noFill/>
                  </a:rPr>
                  <a:t> </a:t>
                </a:r>
              </a:p>
            </p:txBody>
          </p:sp>
        </mc:Fallback>
      </mc:AlternateContent>
      <p:sp>
        <p:nvSpPr>
          <p:cNvPr id="11" name="Oval 10">
            <a:extLst>
              <a:ext uri="{FF2B5EF4-FFF2-40B4-BE49-F238E27FC236}">
                <a16:creationId xmlns:a16="http://schemas.microsoft.com/office/drawing/2014/main" id="{E164BF5E-EC0A-4CB3-951C-37CD705FF44C}"/>
              </a:ext>
            </a:extLst>
          </p:cNvPr>
          <p:cNvSpPr/>
          <p:nvPr/>
        </p:nvSpPr>
        <p:spPr>
          <a:xfrm>
            <a:off x="2208414" y="2357112"/>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p:txBody>
      </p:sp>
      <p:cxnSp>
        <p:nvCxnSpPr>
          <p:cNvPr id="12" name="Straight Arrow Connector 11">
            <a:extLst>
              <a:ext uri="{FF2B5EF4-FFF2-40B4-BE49-F238E27FC236}">
                <a16:creationId xmlns:a16="http://schemas.microsoft.com/office/drawing/2014/main" id="{596E5B25-9934-42FF-8DB0-6F0294AD3F91}"/>
              </a:ext>
            </a:extLst>
          </p:cNvPr>
          <p:cNvCxnSpPr>
            <a:endCxn id="9" idx="2"/>
          </p:cNvCxnSpPr>
          <p:nvPr/>
        </p:nvCxnSpPr>
        <p:spPr>
          <a:xfrm>
            <a:off x="1446414" y="2585712"/>
            <a:ext cx="685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CCAAF71-A464-4325-8FCE-44387CF58AC7}"/>
              </a:ext>
            </a:extLst>
          </p:cNvPr>
          <p:cNvSpPr txBox="1"/>
          <p:nvPr/>
        </p:nvSpPr>
        <p:spPr>
          <a:xfrm>
            <a:off x="6564962" y="1544619"/>
            <a:ext cx="476412" cy="369332"/>
          </a:xfrm>
          <a:prstGeom prst="rect">
            <a:avLst/>
          </a:prstGeom>
          <a:noFill/>
        </p:spPr>
        <p:txBody>
          <a:bodyPr wrap="none" rtlCol="0">
            <a:spAutoFit/>
          </a:bodyPr>
          <a:lstStyle/>
          <a:p>
            <a:r>
              <a:rPr lang="en-IN" dirty="0"/>
              <a:t>0,1</a:t>
            </a:r>
          </a:p>
        </p:txBody>
      </p:sp>
      <p:sp>
        <p:nvSpPr>
          <p:cNvPr id="15" name="TextBox 14">
            <a:extLst>
              <a:ext uri="{FF2B5EF4-FFF2-40B4-BE49-F238E27FC236}">
                <a16:creationId xmlns:a16="http://schemas.microsoft.com/office/drawing/2014/main" id="{5ABBB541-740F-4FE2-AE0F-057567DB00AD}"/>
              </a:ext>
            </a:extLst>
          </p:cNvPr>
          <p:cNvSpPr txBox="1"/>
          <p:nvPr/>
        </p:nvSpPr>
        <p:spPr>
          <a:xfrm>
            <a:off x="6390264" y="3043375"/>
            <a:ext cx="780448" cy="369332"/>
          </a:xfrm>
          <a:prstGeom prst="rect">
            <a:avLst/>
          </a:prstGeom>
          <a:noFill/>
        </p:spPr>
        <p:txBody>
          <a:bodyPr wrap="square">
            <a:spAutoFit/>
          </a:bodyPr>
          <a:lstStyle/>
          <a:p>
            <a:r>
              <a:rPr lang="en-US" b="0" i="0" dirty="0">
                <a:solidFill>
                  <a:srgbClr val="282829"/>
                </a:solidFill>
                <a:effectLst/>
                <a:latin typeface="-apple-system"/>
              </a:rPr>
              <a:t>phi(</a:t>
            </a:r>
            <a:r>
              <a:rPr lang="en-US" b="0" i="0" dirty="0">
                <a:solidFill>
                  <a:srgbClr val="282829"/>
                </a:solidFill>
                <a:effectLst/>
                <a:latin typeface="Calibri" panose="020F0502020204030204" pitchFamily="34" charset="0"/>
                <a:cs typeface="Calibri" panose="020F0502020204030204" pitchFamily="34" charset="0"/>
              </a:rPr>
              <a:t>ɸ</a:t>
            </a:r>
            <a:r>
              <a:rPr lang="en-US" b="0" i="0" dirty="0">
                <a:solidFill>
                  <a:srgbClr val="282829"/>
                </a:solidFill>
                <a:effectLst/>
                <a:latin typeface="-apple-system"/>
              </a:rPr>
              <a:t>) </a:t>
            </a:r>
            <a:endParaRPr lang="en-IN" dirty="0"/>
          </a:p>
        </p:txBody>
      </p:sp>
      <p:sp>
        <p:nvSpPr>
          <p:cNvPr id="17" name="TextBox 16">
            <a:extLst>
              <a:ext uri="{FF2B5EF4-FFF2-40B4-BE49-F238E27FC236}">
                <a16:creationId xmlns:a16="http://schemas.microsoft.com/office/drawing/2014/main" id="{9604CB88-9A5E-4069-9ACB-552BA4B87F42}"/>
              </a:ext>
            </a:extLst>
          </p:cNvPr>
          <p:cNvSpPr txBox="1"/>
          <p:nvPr/>
        </p:nvSpPr>
        <p:spPr>
          <a:xfrm>
            <a:off x="1856290" y="3044541"/>
            <a:ext cx="1161448" cy="369332"/>
          </a:xfrm>
          <a:prstGeom prst="rect">
            <a:avLst/>
          </a:prstGeom>
          <a:noFill/>
        </p:spPr>
        <p:txBody>
          <a:bodyPr wrap="square">
            <a:spAutoFit/>
          </a:bodyPr>
          <a:lstStyle/>
          <a:p>
            <a:r>
              <a:rPr lang="en-US" b="0" i="0" dirty="0">
                <a:solidFill>
                  <a:srgbClr val="282829"/>
                </a:solidFill>
                <a:effectLst/>
                <a:latin typeface="-apple-system"/>
              </a:rPr>
              <a:t>Epsilon(</a:t>
            </a:r>
            <a:r>
              <a:rPr lang="az-Cyrl-AZ" sz="1800" dirty="0"/>
              <a:t>Є</a:t>
            </a:r>
            <a:r>
              <a:rPr lang="en-US" b="0" i="0" dirty="0">
                <a:solidFill>
                  <a:srgbClr val="282829"/>
                </a:solidFill>
                <a:effectLst/>
                <a:latin typeface="-apple-system"/>
              </a:rPr>
              <a:t>) </a:t>
            </a:r>
            <a:endParaRPr lang="en-IN" dirty="0"/>
          </a:p>
        </p:txBody>
      </p:sp>
    </p:spTree>
    <p:extLst>
      <p:ext uri="{BB962C8B-B14F-4D97-AF65-F5344CB8AC3E}">
        <p14:creationId xmlns:p14="http://schemas.microsoft.com/office/powerpoint/2010/main" val="248740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9562-B0ED-438E-9619-1756932A16C6}"/>
              </a:ext>
            </a:extLst>
          </p:cNvPr>
          <p:cNvSpPr>
            <a:spLocks noGrp="1"/>
          </p:cNvSpPr>
          <p:nvPr>
            <p:ph type="title"/>
          </p:nvPr>
        </p:nvSpPr>
        <p:spPr/>
        <p:txBody>
          <a:bodyPr/>
          <a:lstStyle/>
          <a:p>
            <a:r>
              <a:rPr lang="en-US" dirty="0"/>
              <a:t>DFA Examples: </a:t>
            </a:r>
            <a:r>
              <a:rPr lang="en-US" dirty="0">
                <a:solidFill>
                  <a:srgbClr val="C00000"/>
                </a:solidFill>
              </a:rPr>
              <a:t>starts and ends with</a:t>
            </a:r>
            <a:endParaRPr lang="en-IN" dirty="0"/>
          </a:p>
        </p:txBody>
      </p:sp>
      <p:sp>
        <p:nvSpPr>
          <p:cNvPr id="3" name="Content Placeholder 2">
            <a:extLst>
              <a:ext uri="{FF2B5EF4-FFF2-40B4-BE49-F238E27FC236}">
                <a16:creationId xmlns:a16="http://schemas.microsoft.com/office/drawing/2014/main" id="{128E9E55-5F78-4FEE-AFB1-9F53B60FAE24}"/>
              </a:ext>
            </a:extLst>
          </p:cNvPr>
          <p:cNvSpPr>
            <a:spLocks noGrp="1"/>
          </p:cNvSpPr>
          <p:nvPr>
            <p:ph idx="1"/>
          </p:nvPr>
        </p:nvSpPr>
        <p:spPr/>
        <p:txBody>
          <a:bodyPr/>
          <a:lstStyle/>
          <a:p>
            <a:r>
              <a:rPr lang="en-US" b="0" i="0" dirty="0">
                <a:solidFill>
                  <a:srgbClr val="303030"/>
                </a:solidFill>
                <a:effectLst/>
                <a:latin typeface="Arimo"/>
              </a:rPr>
              <a:t>Draw a DFA that accepts a language L over input alphabets ∑ = {a, </a:t>
            </a:r>
            <a:r>
              <a:rPr lang="en-US" dirty="0">
                <a:solidFill>
                  <a:srgbClr val="303030"/>
                </a:solidFill>
                <a:latin typeface="Arimo"/>
              </a:rPr>
              <a:t>b</a:t>
            </a:r>
            <a:r>
              <a:rPr lang="en-US" b="0" i="0" dirty="0">
                <a:solidFill>
                  <a:srgbClr val="303030"/>
                </a:solidFill>
                <a:effectLst/>
                <a:latin typeface="Arimo"/>
              </a:rPr>
              <a:t>} such that L is the set of all strings that starts with a and ends with b.</a:t>
            </a:r>
          </a:p>
          <a:p>
            <a:r>
              <a:rPr lang="en-US" b="0" i="0" dirty="0">
                <a:solidFill>
                  <a:srgbClr val="303030"/>
                </a:solidFill>
                <a:effectLst/>
                <a:latin typeface="Arimo"/>
              </a:rPr>
              <a:t>Regular expression for the given language = a(a + b)*b</a:t>
            </a:r>
          </a:p>
          <a:p>
            <a:r>
              <a:rPr lang="en-US" dirty="0">
                <a:solidFill>
                  <a:srgbClr val="303030"/>
                </a:solidFill>
                <a:latin typeface="Arimo"/>
              </a:rPr>
              <a:t>L={ab, </a:t>
            </a:r>
            <a:r>
              <a:rPr lang="en-US" dirty="0" err="1">
                <a:solidFill>
                  <a:srgbClr val="303030"/>
                </a:solidFill>
                <a:latin typeface="Arimo"/>
              </a:rPr>
              <a:t>aab</a:t>
            </a:r>
            <a:r>
              <a:rPr lang="en-US" dirty="0">
                <a:solidFill>
                  <a:srgbClr val="303030"/>
                </a:solidFill>
                <a:latin typeface="Arimo"/>
              </a:rPr>
              <a:t>, abb, </a:t>
            </a:r>
            <a:r>
              <a:rPr lang="en-US" dirty="0" err="1">
                <a:solidFill>
                  <a:srgbClr val="303030"/>
                </a:solidFill>
                <a:latin typeface="Arimo"/>
              </a:rPr>
              <a:t>aabb</a:t>
            </a:r>
            <a:r>
              <a:rPr lang="en-US" dirty="0">
                <a:solidFill>
                  <a:srgbClr val="303030"/>
                </a:solidFill>
                <a:latin typeface="Arimo"/>
              </a:rPr>
              <a:t>, </a:t>
            </a:r>
            <a:r>
              <a:rPr lang="en-US" dirty="0" err="1">
                <a:solidFill>
                  <a:srgbClr val="303030"/>
                </a:solidFill>
                <a:latin typeface="Arimo"/>
              </a:rPr>
              <a:t>abab</a:t>
            </a:r>
            <a:r>
              <a:rPr lang="en-US" dirty="0">
                <a:solidFill>
                  <a:srgbClr val="303030"/>
                </a:solidFill>
                <a:latin typeface="Arimo"/>
              </a:rPr>
              <a:t>, ….}</a:t>
            </a:r>
          </a:p>
          <a:p>
            <a:pPr marL="0" indent="0">
              <a:buNone/>
            </a:pPr>
            <a:endParaRPr lang="en-IN" dirty="0"/>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A30E71A5-42FC-4400-BE41-1797DE32D008}"/>
                  </a:ext>
                </a:extLst>
              </p:cNvPr>
              <p:cNvSpPr/>
              <p:nvPr/>
            </p:nvSpPr>
            <p:spPr>
              <a:xfrm>
                <a:off x="4114800" y="36576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0</m:t>
                      </m:r>
                    </m:oMath>
                  </m:oMathPara>
                </a14:m>
                <a:endParaRPr lang="en-US" baseline="-25000" dirty="0"/>
              </a:p>
            </p:txBody>
          </p:sp>
        </mc:Choice>
        <mc:Fallback xmlns="">
          <p:sp>
            <p:nvSpPr>
              <p:cNvPr id="4" name="Oval 3">
                <a:extLst>
                  <a:ext uri="{FF2B5EF4-FFF2-40B4-BE49-F238E27FC236}">
                    <a16:creationId xmlns:a16="http://schemas.microsoft.com/office/drawing/2014/main" id="{A30E71A5-42FC-4400-BE41-1797DE32D008}"/>
                  </a:ext>
                </a:extLst>
              </p:cNvPr>
              <p:cNvSpPr>
                <a:spLocks noRot="1" noChangeAspect="1" noMove="1" noResize="1" noEditPoints="1" noAdjustHandles="1" noChangeArrowheads="1" noChangeShapeType="1" noTextEdit="1"/>
              </p:cNvSpPr>
              <p:nvPr/>
            </p:nvSpPr>
            <p:spPr>
              <a:xfrm>
                <a:off x="4114800" y="3657600"/>
                <a:ext cx="609600" cy="609600"/>
              </a:xfrm>
              <a:prstGeom prst="ellipse">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635C6E6F-BAE6-4778-A1BC-EBC5AC8ADDBB}"/>
                  </a:ext>
                </a:extLst>
              </p:cNvPr>
              <p:cNvSpPr/>
              <p:nvPr/>
            </p:nvSpPr>
            <p:spPr>
              <a:xfrm>
                <a:off x="5943600" y="36576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1</a:t>
                </a:r>
              </a:p>
            </p:txBody>
          </p:sp>
        </mc:Choice>
        <mc:Fallback xmlns="">
          <p:sp>
            <p:nvSpPr>
              <p:cNvPr id="5" name="Oval 4">
                <a:extLst>
                  <a:ext uri="{FF2B5EF4-FFF2-40B4-BE49-F238E27FC236}">
                    <a16:creationId xmlns:a16="http://schemas.microsoft.com/office/drawing/2014/main" id="{635C6E6F-BAE6-4778-A1BC-EBC5AC8ADDBB}"/>
                  </a:ext>
                </a:extLst>
              </p:cNvPr>
              <p:cNvSpPr>
                <a:spLocks noRot="1" noChangeAspect="1" noMove="1" noResize="1" noEditPoints="1" noAdjustHandles="1" noChangeArrowheads="1" noChangeShapeType="1" noTextEdit="1"/>
              </p:cNvSpPr>
              <p:nvPr/>
            </p:nvSpPr>
            <p:spPr>
              <a:xfrm>
                <a:off x="5943600" y="3657600"/>
                <a:ext cx="609600" cy="609600"/>
              </a:xfrm>
              <a:prstGeom prst="ellipse">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B4176700-1782-4B5B-8AEE-79CDAE0FA1D8}"/>
                  </a:ext>
                </a:extLst>
              </p:cNvPr>
              <p:cNvSpPr/>
              <p:nvPr/>
            </p:nvSpPr>
            <p:spPr>
              <a:xfrm>
                <a:off x="7765181" y="367364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2</a:t>
                </a:r>
              </a:p>
            </p:txBody>
          </p:sp>
        </mc:Choice>
        <mc:Fallback xmlns="">
          <p:sp>
            <p:nvSpPr>
              <p:cNvPr id="6" name="Oval 5">
                <a:extLst>
                  <a:ext uri="{FF2B5EF4-FFF2-40B4-BE49-F238E27FC236}">
                    <a16:creationId xmlns:a16="http://schemas.microsoft.com/office/drawing/2014/main" id="{B4176700-1782-4B5B-8AEE-79CDAE0FA1D8}"/>
                  </a:ext>
                </a:extLst>
              </p:cNvPr>
              <p:cNvSpPr>
                <a:spLocks noRot="1" noChangeAspect="1" noMove="1" noResize="1" noEditPoints="1" noAdjustHandles="1" noChangeArrowheads="1" noChangeShapeType="1" noTextEdit="1"/>
              </p:cNvSpPr>
              <p:nvPr/>
            </p:nvSpPr>
            <p:spPr>
              <a:xfrm>
                <a:off x="7765181" y="3673642"/>
                <a:ext cx="609600" cy="609600"/>
              </a:xfrm>
              <a:prstGeom prst="ellipse">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30209EF2-1674-4ADB-857B-EBCA2FF6CA71}"/>
                  </a:ext>
                </a:extLst>
              </p:cNvPr>
              <p:cNvSpPr/>
              <p:nvPr/>
            </p:nvSpPr>
            <p:spPr>
              <a:xfrm>
                <a:off x="4114800" y="5261008"/>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3</a:t>
                </a:r>
              </a:p>
            </p:txBody>
          </p:sp>
        </mc:Choice>
        <mc:Fallback xmlns="">
          <p:sp>
            <p:nvSpPr>
              <p:cNvPr id="7" name="Oval 6">
                <a:extLst>
                  <a:ext uri="{FF2B5EF4-FFF2-40B4-BE49-F238E27FC236}">
                    <a16:creationId xmlns:a16="http://schemas.microsoft.com/office/drawing/2014/main" id="{30209EF2-1674-4ADB-857B-EBCA2FF6CA71}"/>
                  </a:ext>
                </a:extLst>
              </p:cNvPr>
              <p:cNvSpPr>
                <a:spLocks noRot="1" noChangeAspect="1" noMove="1" noResize="1" noEditPoints="1" noAdjustHandles="1" noChangeArrowheads="1" noChangeShapeType="1" noTextEdit="1"/>
              </p:cNvSpPr>
              <p:nvPr/>
            </p:nvSpPr>
            <p:spPr>
              <a:xfrm>
                <a:off x="4114800" y="5261008"/>
                <a:ext cx="609600" cy="609600"/>
              </a:xfrm>
              <a:prstGeom prst="ellipse">
                <a:avLst/>
              </a:prstGeom>
              <a:blipFill>
                <a:blip r:embed="rId5"/>
                <a:stretch>
                  <a:fillRect/>
                </a:stretch>
              </a:blipFill>
            </p:spPr>
            <p:txBody>
              <a:bodyPr/>
              <a:lstStyle/>
              <a:p>
                <a:r>
                  <a:rPr lang="en-IN">
                    <a:noFill/>
                  </a:rPr>
                  <a:t> </a:t>
                </a:r>
              </a:p>
            </p:txBody>
          </p:sp>
        </mc:Fallback>
      </mc:AlternateContent>
      <p:cxnSp>
        <p:nvCxnSpPr>
          <p:cNvPr id="14" name="Straight Arrow Connector 13">
            <a:extLst>
              <a:ext uri="{FF2B5EF4-FFF2-40B4-BE49-F238E27FC236}">
                <a16:creationId xmlns:a16="http://schemas.microsoft.com/office/drawing/2014/main" id="{9721D9B8-D918-41C1-9048-8FE687593B7B}"/>
              </a:ext>
            </a:extLst>
          </p:cNvPr>
          <p:cNvCxnSpPr>
            <a:stCxn id="4" idx="6"/>
            <a:endCxn id="5" idx="2"/>
          </p:cNvCxnSpPr>
          <p:nvPr/>
        </p:nvCxnSpPr>
        <p:spPr>
          <a:xfrm>
            <a:off x="4724400" y="3962400"/>
            <a:ext cx="1219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40E2A63-6CC0-4C0A-A92A-247E3A29F2CF}"/>
              </a:ext>
            </a:extLst>
          </p:cNvPr>
          <p:cNvCxnSpPr>
            <a:stCxn id="5" idx="6"/>
            <a:endCxn id="6" idx="2"/>
          </p:cNvCxnSpPr>
          <p:nvPr/>
        </p:nvCxnSpPr>
        <p:spPr>
          <a:xfrm>
            <a:off x="6553200" y="3962400"/>
            <a:ext cx="1211981" cy="160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C4678B23-4E63-4A0C-AD11-20FDE61477C2}"/>
              </a:ext>
            </a:extLst>
          </p:cNvPr>
          <p:cNvCxnSpPr>
            <a:stCxn id="4" idx="4"/>
            <a:endCxn id="7" idx="0"/>
          </p:cNvCxnSpPr>
          <p:nvPr/>
        </p:nvCxnSpPr>
        <p:spPr>
          <a:xfrm>
            <a:off x="4419600" y="4267200"/>
            <a:ext cx="0" cy="9938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535FA9E1-A9C9-4FD0-BF9E-FD2561186078}"/>
              </a:ext>
            </a:extLst>
          </p:cNvPr>
          <p:cNvSpPr txBox="1"/>
          <p:nvPr/>
        </p:nvSpPr>
        <p:spPr>
          <a:xfrm>
            <a:off x="5101790" y="3564814"/>
            <a:ext cx="228600" cy="369332"/>
          </a:xfrm>
          <a:prstGeom prst="rect">
            <a:avLst/>
          </a:prstGeom>
          <a:noFill/>
        </p:spPr>
        <p:txBody>
          <a:bodyPr wrap="square">
            <a:spAutoFit/>
          </a:bodyPr>
          <a:lstStyle/>
          <a:p>
            <a:r>
              <a:rPr lang="en-IN" dirty="0"/>
              <a:t>a</a:t>
            </a:r>
          </a:p>
        </p:txBody>
      </p:sp>
      <p:sp>
        <p:nvSpPr>
          <p:cNvPr id="23" name="TextBox 22">
            <a:extLst>
              <a:ext uri="{FF2B5EF4-FFF2-40B4-BE49-F238E27FC236}">
                <a16:creationId xmlns:a16="http://schemas.microsoft.com/office/drawing/2014/main" id="{69E7C732-F742-46A1-A5D6-846EF9BDE349}"/>
              </a:ext>
            </a:extLst>
          </p:cNvPr>
          <p:cNvSpPr txBox="1"/>
          <p:nvPr/>
        </p:nvSpPr>
        <p:spPr>
          <a:xfrm>
            <a:off x="7044890" y="3593068"/>
            <a:ext cx="228600" cy="369332"/>
          </a:xfrm>
          <a:prstGeom prst="rect">
            <a:avLst/>
          </a:prstGeom>
          <a:noFill/>
        </p:spPr>
        <p:txBody>
          <a:bodyPr wrap="square">
            <a:spAutoFit/>
          </a:bodyPr>
          <a:lstStyle/>
          <a:p>
            <a:r>
              <a:rPr lang="en-IN" dirty="0"/>
              <a:t>b</a:t>
            </a:r>
          </a:p>
        </p:txBody>
      </p:sp>
      <p:sp>
        <p:nvSpPr>
          <p:cNvPr id="24" name="TextBox 23">
            <a:extLst>
              <a:ext uri="{FF2B5EF4-FFF2-40B4-BE49-F238E27FC236}">
                <a16:creationId xmlns:a16="http://schemas.microsoft.com/office/drawing/2014/main" id="{256938B6-D9A1-4778-AEC2-5554D0784185}"/>
              </a:ext>
            </a:extLst>
          </p:cNvPr>
          <p:cNvSpPr txBox="1"/>
          <p:nvPr/>
        </p:nvSpPr>
        <p:spPr>
          <a:xfrm>
            <a:off x="4152900" y="4569011"/>
            <a:ext cx="228600" cy="369332"/>
          </a:xfrm>
          <a:prstGeom prst="rect">
            <a:avLst/>
          </a:prstGeom>
          <a:noFill/>
        </p:spPr>
        <p:txBody>
          <a:bodyPr wrap="square">
            <a:spAutoFit/>
          </a:bodyPr>
          <a:lstStyle/>
          <a:p>
            <a:r>
              <a:rPr lang="en-IN" dirty="0"/>
              <a:t>b</a:t>
            </a:r>
          </a:p>
        </p:txBody>
      </p:sp>
      <p:cxnSp>
        <p:nvCxnSpPr>
          <p:cNvPr id="28" name="Connector: Curved 27">
            <a:extLst>
              <a:ext uri="{FF2B5EF4-FFF2-40B4-BE49-F238E27FC236}">
                <a16:creationId xmlns:a16="http://schemas.microsoft.com/office/drawing/2014/main" id="{E713B4D1-7BE0-4D70-B883-744A226E0DF7}"/>
              </a:ext>
            </a:extLst>
          </p:cNvPr>
          <p:cNvCxnSpPr>
            <a:stCxn id="5" idx="1"/>
            <a:endCxn id="5" idx="7"/>
          </p:cNvCxnSpPr>
          <p:nvPr/>
        </p:nvCxnSpPr>
        <p:spPr>
          <a:xfrm rot="5400000" flipH="1" flipV="1">
            <a:off x="6248400" y="3531348"/>
            <a:ext cx="12700" cy="431052"/>
          </a:xfrm>
          <a:prstGeom prst="curvedConnector3">
            <a:avLst>
              <a:gd name="adj1" fmla="val 5003992"/>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E1D0BA72-85DE-4A3B-865A-01ED66E569FB}"/>
              </a:ext>
            </a:extLst>
          </p:cNvPr>
          <p:cNvSpPr txBox="1"/>
          <p:nvPr/>
        </p:nvSpPr>
        <p:spPr>
          <a:xfrm>
            <a:off x="6096000" y="2754239"/>
            <a:ext cx="228600" cy="369332"/>
          </a:xfrm>
          <a:prstGeom prst="rect">
            <a:avLst/>
          </a:prstGeom>
          <a:noFill/>
        </p:spPr>
        <p:txBody>
          <a:bodyPr wrap="square">
            <a:spAutoFit/>
          </a:bodyPr>
          <a:lstStyle/>
          <a:p>
            <a:r>
              <a:rPr lang="en-IN" dirty="0"/>
              <a:t>a</a:t>
            </a:r>
          </a:p>
        </p:txBody>
      </p:sp>
      <p:sp>
        <p:nvSpPr>
          <p:cNvPr id="32" name="Oval 31">
            <a:extLst>
              <a:ext uri="{FF2B5EF4-FFF2-40B4-BE49-F238E27FC236}">
                <a16:creationId xmlns:a16="http://schemas.microsoft.com/office/drawing/2014/main" id="{950F29DB-772E-4065-A393-17C4565215D2}"/>
              </a:ext>
            </a:extLst>
          </p:cNvPr>
          <p:cNvSpPr/>
          <p:nvPr/>
        </p:nvSpPr>
        <p:spPr>
          <a:xfrm>
            <a:off x="7816295" y="3731634"/>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cxnSp>
        <p:nvCxnSpPr>
          <p:cNvPr id="40" name="Connector: Curved 39">
            <a:extLst>
              <a:ext uri="{FF2B5EF4-FFF2-40B4-BE49-F238E27FC236}">
                <a16:creationId xmlns:a16="http://schemas.microsoft.com/office/drawing/2014/main" id="{3A726154-A32E-4F23-A040-31D939087964}"/>
              </a:ext>
            </a:extLst>
          </p:cNvPr>
          <p:cNvCxnSpPr>
            <a:stCxn id="7" idx="7"/>
            <a:endCxn id="7" idx="5"/>
          </p:cNvCxnSpPr>
          <p:nvPr/>
        </p:nvCxnSpPr>
        <p:spPr>
          <a:xfrm rot="16200000" flipH="1">
            <a:off x="4419600" y="5565808"/>
            <a:ext cx="431052" cy="12700"/>
          </a:xfrm>
          <a:prstGeom prst="curvedConnector5">
            <a:avLst>
              <a:gd name="adj1" fmla="val -53033"/>
              <a:gd name="adj2" fmla="val 5897055"/>
              <a:gd name="adj3" fmla="val 153033"/>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B8EF3B22-C2C0-4009-8FCA-62F1245AA3BC}"/>
              </a:ext>
            </a:extLst>
          </p:cNvPr>
          <p:cNvSpPr txBox="1"/>
          <p:nvPr/>
        </p:nvSpPr>
        <p:spPr>
          <a:xfrm>
            <a:off x="5410200" y="5356631"/>
            <a:ext cx="533400" cy="369332"/>
          </a:xfrm>
          <a:prstGeom prst="rect">
            <a:avLst/>
          </a:prstGeom>
          <a:noFill/>
        </p:spPr>
        <p:txBody>
          <a:bodyPr wrap="square">
            <a:spAutoFit/>
          </a:bodyPr>
          <a:lstStyle/>
          <a:p>
            <a:r>
              <a:rPr lang="en-IN" dirty="0"/>
              <a:t>a, b</a:t>
            </a:r>
          </a:p>
        </p:txBody>
      </p:sp>
      <p:cxnSp>
        <p:nvCxnSpPr>
          <p:cNvPr id="43" name="Connector: Curved 42">
            <a:extLst>
              <a:ext uri="{FF2B5EF4-FFF2-40B4-BE49-F238E27FC236}">
                <a16:creationId xmlns:a16="http://schemas.microsoft.com/office/drawing/2014/main" id="{FFBB96C7-7977-4EA3-A953-5FA775C10387}"/>
              </a:ext>
            </a:extLst>
          </p:cNvPr>
          <p:cNvCxnSpPr>
            <a:stCxn id="6" idx="3"/>
            <a:endCxn id="5" idx="5"/>
          </p:cNvCxnSpPr>
          <p:nvPr/>
        </p:nvCxnSpPr>
        <p:spPr>
          <a:xfrm rot="5400000" flipH="1">
            <a:off x="7151170" y="3490683"/>
            <a:ext cx="16042" cy="1390529"/>
          </a:xfrm>
          <a:prstGeom prst="curvedConnector3">
            <a:avLst>
              <a:gd name="adj1" fmla="val -198151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Connector: Curved 44">
            <a:extLst>
              <a:ext uri="{FF2B5EF4-FFF2-40B4-BE49-F238E27FC236}">
                <a16:creationId xmlns:a16="http://schemas.microsoft.com/office/drawing/2014/main" id="{7396EF30-4E86-47D3-8BFE-61E9B3646623}"/>
              </a:ext>
            </a:extLst>
          </p:cNvPr>
          <p:cNvCxnSpPr>
            <a:stCxn id="6" idx="1"/>
            <a:endCxn id="32" idx="7"/>
          </p:cNvCxnSpPr>
          <p:nvPr/>
        </p:nvCxnSpPr>
        <p:spPr>
          <a:xfrm rot="16200000" flipH="1">
            <a:off x="8030055" y="3587316"/>
            <a:ext cx="43708" cy="394908"/>
          </a:xfrm>
          <a:prstGeom prst="curvedConnector3">
            <a:avLst>
              <a:gd name="adj1" fmla="val -1321854"/>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08F84B64-D40D-47EB-A959-2E2B749F65F6}"/>
              </a:ext>
            </a:extLst>
          </p:cNvPr>
          <p:cNvSpPr txBox="1"/>
          <p:nvPr/>
        </p:nvSpPr>
        <p:spPr>
          <a:xfrm>
            <a:off x="7937609" y="2754239"/>
            <a:ext cx="228600" cy="369332"/>
          </a:xfrm>
          <a:prstGeom prst="rect">
            <a:avLst/>
          </a:prstGeom>
          <a:noFill/>
        </p:spPr>
        <p:txBody>
          <a:bodyPr wrap="square">
            <a:spAutoFit/>
          </a:bodyPr>
          <a:lstStyle/>
          <a:p>
            <a:r>
              <a:rPr lang="en-IN" dirty="0"/>
              <a:t>b</a:t>
            </a:r>
          </a:p>
        </p:txBody>
      </p:sp>
      <p:sp>
        <p:nvSpPr>
          <p:cNvPr id="48" name="TextBox 47">
            <a:extLst>
              <a:ext uri="{FF2B5EF4-FFF2-40B4-BE49-F238E27FC236}">
                <a16:creationId xmlns:a16="http://schemas.microsoft.com/office/drawing/2014/main" id="{2DB6E022-E623-4078-A22A-34BACDA0B371}"/>
              </a:ext>
            </a:extLst>
          </p:cNvPr>
          <p:cNvSpPr txBox="1"/>
          <p:nvPr/>
        </p:nvSpPr>
        <p:spPr>
          <a:xfrm>
            <a:off x="7044669" y="4163108"/>
            <a:ext cx="228600" cy="369332"/>
          </a:xfrm>
          <a:prstGeom prst="rect">
            <a:avLst/>
          </a:prstGeom>
          <a:noFill/>
        </p:spPr>
        <p:txBody>
          <a:bodyPr wrap="square">
            <a:spAutoFit/>
          </a:bodyPr>
          <a:lstStyle/>
          <a:p>
            <a:r>
              <a:rPr lang="en-IN" dirty="0"/>
              <a:t>a</a:t>
            </a:r>
          </a:p>
        </p:txBody>
      </p:sp>
      <p:cxnSp>
        <p:nvCxnSpPr>
          <p:cNvPr id="50" name="Straight Arrow Connector 49">
            <a:extLst>
              <a:ext uri="{FF2B5EF4-FFF2-40B4-BE49-F238E27FC236}">
                <a16:creationId xmlns:a16="http://schemas.microsoft.com/office/drawing/2014/main" id="{EAD402AB-3499-47AF-831C-07432F344999}"/>
              </a:ext>
            </a:extLst>
          </p:cNvPr>
          <p:cNvCxnSpPr>
            <a:endCxn id="4" idx="2"/>
          </p:cNvCxnSpPr>
          <p:nvPr/>
        </p:nvCxnSpPr>
        <p:spPr>
          <a:xfrm>
            <a:off x="3581400" y="3962400"/>
            <a:ext cx="533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26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22" grpId="0"/>
      <p:bldP spid="23" grpId="0"/>
      <p:bldP spid="24" grpId="0"/>
      <p:bldP spid="30" grpId="0"/>
      <p:bldP spid="32" grpId="0" animBg="1"/>
      <p:bldP spid="41" grpId="0"/>
      <p:bldP spid="47" grpId="0"/>
      <p:bldP spid="4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541FD-FD30-4FF3-8427-0634A6AEB08C}"/>
              </a:ext>
            </a:extLst>
          </p:cNvPr>
          <p:cNvSpPr>
            <a:spLocks noGrp="1"/>
          </p:cNvSpPr>
          <p:nvPr>
            <p:ph type="title"/>
          </p:nvPr>
        </p:nvSpPr>
        <p:spPr/>
        <p:txBody>
          <a:bodyPr/>
          <a:lstStyle/>
          <a:p>
            <a:r>
              <a:rPr lang="en-US" dirty="0"/>
              <a:t>DFA Examples: </a:t>
            </a:r>
            <a:r>
              <a:rPr lang="en-US" dirty="0">
                <a:solidFill>
                  <a:srgbClr val="C00000"/>
                </a:solidFill>
              </a:rPr>
              <a:t>starts and ends with</a:t>
            </a:r>
            <a:endParaRPr lang="en-IN" dirty="0"/>
          </a:p>
        </p:txBody>
      </p:sp>
      <p:sp>
        <p:nvSpPr>
          <p:cNvPr id="3" name="Content Placeholder 2">
            <a:extLst>
              <a:ext uri="{FF2B5EF4-FFF2-40B4-BE49-F238E27FC236}">
                <a16:creationId xmlns:a16="http://schemas.microsoft.com/office/drawing/2014/main" id="{2A62E958-D07C-4BFE-BF47-43ABEBD7BD2B}"/>
              </a:ext>
            </a:extLst>
          </p:cNvPr>
          <p:cNvSpPr>
            <a:spLocks noGrp="1"/>
          </p:cNvSpPr>
          <p:nvPr>
            <p:ph idx="1"/>
          </p:nvPr>
        </p:nvSpPr>
        <p:spPr/>
        <p:txBody>
          <a:bodyPr/>
          <a:lstStyle/>
          <a:p>
            <a:r>
              <a:rPr lang="en-US" dirty="0"/>
              <a:t>All strings over {0, 1} that begin or end with 111 </a:t>
            </a:r>
          </a:p>
          <a:p>
            <a:r>
              <a:rPr lang="en-US" dirty="0"/>
              <a:t>All strings over {0, 1} that begin and end with 111</a:t>
            </a:r>
            <a:endParaRPr lang="en-IN" dirty="0"/>
          </a:p>
        </p:txBody>
      </p:sp>
      <p:pic>
        <p:nvPicPr>
          <p:cNvPr id="5" name="Picture 4">
            <a:extLst>
              <a:ext uri="{FF2B5EF4-FFF2-40B4-BE49-F238E27FC236}">
                <a16:creationId xmlns:a16="http://schemas.microsoft.com/office/drawing/2014/main" id="{CD84DE4C-A9A6-4AAA-A9E0-D8DF7EA1D7F7}"/>
              </a:ext>
            </a:extLst>
          </p:cNvPr>
          <p:cNvPicPr>
            <a:picLocks noChangeAspect="1"/>
          </p:cNvPicPr>
          <p:nvPr/>
        </p:nvPicPr>
        <p:blipFill>
          <a:blip r:embed="rId2"/>
          <a:stretch>
            <a:fillRect/>
          </a:stretch>
        </p:blipFill>
        <p:spPr>
          <a:xfrm>
            <a:off x="7239000" y="1747531"/>
            <a:ext cx="4169211" cy="4577069"/>
          </a:xfrm>
          <a:prstGeom prst="rect">
            <a:avLst/>
          </a:prstGeom>
        </p:spPr>
      </p:pic>
      <p:pic>
        <p:nvPicPr>
          <p:cNvPr id="7" name="Picture 6">
            <a:extLst>
              <a:ext uri="{FF2B5EF4-FFF2-40B4-BE49-F238E27FC236}">
                <a16:creationId xmlns:a16="http://schemas.microsoft.com/office/drawing/2014/main" id="{6B64F3A1-943B-4CEE-9F61-E5DED6AAAEF7}"/>
              </a:ext>
            </a:extLst>
          </p:cNvPr>
          <p:cNvPicPr>
            <a:picLocks noChangeAspect="1"/>
          </p:cNvPicPr>
          <p:nvPr/>
        </p:nvPicPr>
        <p:blipFill>
          <a:blip r:embed="rId3"/>
          <a:stretch>
            <a:fillRect/>
          </a:stretch>
        </p:blipFill>
        <p:spPr>
          <a:xfrm>
            <a:off x="685800" y="2577841"/>
            <a:ext cx="4902452" cy="3740342"/>
          </a:xfrm>
          <a:prstGeom prst="rect">
            <a:avLst/>
          </a:prstGeom>
        </p:spPr>
      </p:pic>
    </p:spTree>
    <p:extLst>
      <p:ext uri="{BB962C8B-B14F-4D97-AF65-F5344CB8AC3E}">
        <p14:creationId xmlns:p14="http://schemas.microsoft.com/office/powerpoint/2010/main" val="21766395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80D9E-FECA-43A0-828B-3DE314F986FD}"/>
              </a:ext>
            </a:extLst>
          </p:cNvPr>
          <p:cNvSpPr>
            <a:spLocks noGrp="1"/>
          </p:cNvSpPr>
          <p:nvPr>
            <p:ph type="title"/>
          </p:nvPr>
        </p:nvSpPr>
        <p:spPr/>
        <p:txBody>
          <a:bodyPr/>
          <a:lstStyle/>
          <a:p>
            <a:r>
              <a:rPr lang="en-US" dirty="0"/>
              <a:t>DFA Examples: </a:t>
            </a:r>
            <a:r>
              <a:rPr lang="en-US" dirty="0">
                <a:solidFill>
                  <a:srgbClr val="C00000"/>
                </a:solidFill>
              </a:rPr>
              <a:t>of length w</a:t>
            </a:r>
            <a:endParaRPr lang="en-IN" dirty="0"/>
          </a:p>
        </p:txBody>
      </p:sp>
      <p:sp>
        <p:nvSpPr>
          <p:cNvPr id="3" name="Content Placeholder 2">
            <a:extLst>
              <a:ext uri="{FF2B5EF4-FFF2-40B4-BE49-F238E27FC236}">
                <a16:creationId xmlns:a16="http://schemas.microsoft.com/office/drawing/2014/main" id="{217DF4F4-724B-48DE-B29B-3C08C654B2C2}"/>
              </a:ext>
            </a:extLst>
          </p:cNvPr>
          <p:cNvSpPr>
            <a:spLocks noGrp="1"/>
          </p:cNvSpPr>
          <p:nvPr>
            <p:ph idx="1"/>
          </p:nvPr>
        </p:nvSpPr>
        <p:spPr/>
        <p:txBody>
          <a:bodyPr/>
          <a:lstStyle/>
          <a:p>
            <a:r>
              <a:rPr lang="en-US" b="0" i="0" dirty="0">
                <a:solidFill>
                  <a:srgbClr val="444444"/>
                </a:solidFill>
                <a:effectLst/>
                <a:latin typeface="Segoe UI" panose="020B0502040204020203" pitchFamily="34" charset="0"/>
              </a:rPr>
              <a:t>Construct a DFA which accepts set of all strings over Σ={</a:t>
            </a:r>
            <a:r>
              <a:rPr lang="en-US" b="0" i="0" dirty="0" err="1">
                <a:solidFill>
                  <a:srgbClr val="444444"/>
                </a:solidFill>
                <a:effectLst/>
                <a:latin typeface="Segoe UI" panose="020B0502040204020203" pitchFamily="34" charset="0"/>
              </a:rPr>
              <a:t>a,b</a:t>
            </a:r>
            <a:r>
              <a:rPr lang="en-US" b="0" i="0" dirty="0">
                <a:solidFill>
                  <a:srgbClr val="444444"/>
                </a:solidFill>
                <a:effectLst/>
                <a:latin typeface="Segoe UI" panose="020B0502040204020203" pitchFamily="34" charset="0"/>
              </a:rPr>
              <a:t>} of length 2 , L = {aa, ab, </a:t>
            </a:r>
            <a:r>
              <a:rPr lang="en-US" b="0" i="0" dirty="0" err="1">
                <a:solidFill>
                  <a:srgbClr val="444444"/>
                </a:solidFill>
                <a:effectLst/>
                <a:latin typeface="Segoe UI" panose="020B0502040204020203" pitchFamily="34" charset="0"/>
              </a:rPr>
              <a:t>ba</a:t>
            </a:r>
            <a:r>
              <a:rPr lang="en-US" b="0" i="0" dirty="0">
                <a:solidFill>
                  <a:srgbClr val="444444"/>
                </a:solidFill>
                <a:effectLst/>
                <a:latin typeface="Segoe UI" panose="020B0502040204020203" pitchFamily="34" charset="0"/>
              </a:rPr>
              <a:t>, bb}</a:t>
            </a:r>
          </a:p>
          <a:p>
            <a:r>
              <a:rPr lang="en-US" b="0" i="0" dirty="0">
                <a:solidFill>
                  <a:srgbClr val="444444"/>
                </a:solidFill>
                <a:effectLst/>
                <a:latin typeface="Segoe UI" panose="020B0502040204020203" pitchFamily="34" charset="0"/>
              </a:rPr>
              <a:t> Construct a DFA which accepts set of all strings over Σ={</a:t>
            </a:r>
            <a:r>
              <a:rPr lang="en-US" b="0" i="0" dirty="0" err="1">
                <a:solidFill>
                  <a:srgbClr val="444444"/>
                </a:solidFill>
                <a:effectLst/>
                <a:latin typeface="Segoe UI" panose="020B0502040204020203" pitchFamily="34" charset="0"/>
              </a:rPr>
              <a:t>a,b</a:t>
            </a:r>
            <a:r>
              <a:rPr lang="en-US" b="0" i="0" dirty="0">
                <a:solidFill>
                  <a:srgbClr val="444444"/>
                </a:solidFill>
                <a:effectLst/>
                <a:latin typeface="Segoe UI" panose="020B0502040204020203" pitchFamily="34" charset="0"/>
              </a:rPr>
              <a:t>} of length ≥2</a:t>
            </a:r>
            <a:endParaRPr lang="en-US" dirty="0">
              <a:solidFill>
                <a:srgbClr val="444444"/>
              </a:solidFill>
              <a:latin typeface="Segoe UI" panose="020B0502040204020203" pitchFamily="34" charset="0"/>
            </a:endParaRPr>
          </a:p>
          <a:p>
            <a:r>
              <a:rPr lang="en-US" b="0" i="0" dirty="0">
                <a:solidFill>
                  <a:srgbClr val="444444"/>
                </a:solidFill>
                <a:effectLst/>
                <a:latin typeface="Segoe UI" panose="020B0502040204020203" pitchFamily="34" charset="0"/>
              </a:rPr>
              <a:t>Construct a DFA which accepts set of all strings over Σ={</a:t>
            </a:r>
            <a:r>
              <a:rPr lang="en-US" b="0" i="0" dirty="0" err="1">
                <a:solidFill>
                  <a:srgbClr val="444444"/>
                </a:solidFill>
                <a:effectLst/>
                <a:latin typeface="Segoe UI" panose="020B0502040204020203" pitchFamily="34" charset="0"/>
              </a:rPr>
              <a:t>a,b</a:t>
            </a:r>
            <a:r>
              <a:rPr lang="en-US" b="0" i="0" dirty="0">
                <a:solidFill>
                  <a:srgbClr val="444444"/>
                </a:solidFill>
                <a:effectLst/>
                <a:latin typeface="Segoe UI" panose="020B0502040204020203" pitchFamily="34" charset="0"/>
              </a:rPr>
              <a:t>} of length ≤2</a:t>
            </a:r>
            <a:endParaRPr lang="en-IN" dirty="0"/>
          </a:p>
        </p:txBody>
      </p:sp>
      <p:pic>
        <p:nvPicPr>
          <p:cNvPr id="5" name="Picture 4">
            <a:extLst>
              <a:ext uri="{FF2B5EF4-FFF2-40B4-BE49-F238E27FC236}">
                <a16:creationId xmlns:a16="http://schemas.microsoft.com/office/drawing/2014/main" id="{E2234637-18CD-4646-A671-CAD9748072E1}"/>
              </a:ext>
            </a:extLst>
          </p:cNvPr>
          <p:cNvPicPr>
            <a:picLocks noChangeAspect="1"/>
          </p:cNvPicPr>
          <p:nvPr/>
        </p:nvPicPr>
        <p:blipFill>
          <a:blip r:embed="rId2"/>
          <a:stretch>
            <a:fillRect/>
          </a:stretch>
        </p:blipFill>
        <p:spPr>
          <a:xfrm>
            <a:off x="8458200" y="4726184"/>
            <a:ext cx="3181514" cy="1701887"/>
          </a:xfrm>
          <a:prstGeom prst="rect">
            <a:avLst/>
          </a:prstGeom>
        </p:spPr>
      </p:pic>
      <p:pic>
        <p:nvPicPr>
          <p:cNvPr id="7" name="Picture 6">
            <a:extLst>
              <a:ext uri="{FF2B5EF4-FFF2-40B4-BE49-F238E27FC236}">
                <a16:creationId xmlns:a16="http://schemas.microsoft.com/office/drawing/2014/main" id="{DEEB1C10-2DA4-4FEB-A3A2-5FA8FB2FA6E1}"/>
              </a:ext>
            </a:extLst>
          </p:cNvPr>
          <p:cNvPicPr>
            <a:picLocks noChangeAspect="1"/>
          </p:cNvPicPr>
          <p:nvPr/>
        </p:nvPicPr>
        <p:blipFill>
          <a:blip r:embed="rId3"/>
          <a:stretch>
            <a:fillRect/>
          </a:stretch>
        </p:blipFill>
        <p:spPr>
          <a:xfrm>
            <a:off x="4343400" y="4870399"/>
            <a:ext cx="3086259" cy="997001"/>
          </a:xfrm>
          <a:prstGeom prst="rect">
            <a:avLst/>
          </a:prstGeom>
        </p:spPr>
      </p:pic>
      <p:pic>
        <p:nvPicPr>
          <p:cNvPr id="9" name="Picture 8">
            <a:extLst>
              <a:ext uri="{FF2B5EF4-FFF2-40B4-BE49-F238E27FC236}">
                <a16:creationId xmlns:a16="http://schemas.microsoft.com/office/drawing/2014/main" id="{8D6A32CF-7F25-43DC-B20D-54F8529667BC}"/>
              </a:ext>
            </a:extLst>
          </p:cNvPr>
          <p:cNvPicPr>
            <a:picLocks noChangeAspect="1"/>
          </p:cNvPicPr>
          <p:nvPr/>
        </p:nvPicPr>
        <p:blipFill>
          <a:blip r:embed="rId4"/>
          <a:stretch>
            <a:fillRect/>
          </a:stretch>
        </p:blipFill>
        <p:spPr>
          <a:xfrm>
            <a:off x="381000" y="4655398"/>
            <a:ext cx="3149762" cy="1720938"/>
          </a:xfrm>
          <a:prstGeom prst="rect">
            <a:avLst/>
          </a:prstGeom>
        </p:spPr>
      </p:pic>
    </p:spTree>
    <p:extLst>
      <p:ext uri="{BB962C8B-B14F-4D97-AF65-F5344CB8AC3E}">
        <p14:creationId xmlns:p14="http://schemas.microsoft.com/office/powerpoint/2010/main" val="339641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4D74-40FA-4776-857A-6B3471E36052}"/>
              </a:ext>
            </a:extLst>
          </p:cNvPr>
          <p:cNvSpPr>
            <a:spLocks noGrp="1"/>
          </p:cNvSpPr>
          <p:nvPr>
            <p:ph type="title"/>
          </p:nvPr>
        </p:nvSpPr>
        <p:spPr/>
        <p:txBody>
          <a:bodyPr/>
          <a:lstStyle/>
          <a:p>
            <a:r>
              <a:rPr lang="en-US" dirty="0"/>
              <a:t>DFA Examples: </a:t>
            </a:r>
            <a:r>
              <a:rPr lang="en-US" dirty="0">
                <a:solidFill>
                  <a:srgbClr val="C00000"/>
                </a:solidFill>
              </a:rPr>
              <a:t>of length w</a:t>
            </a:r>
            <a:endParaRPr lang="en-IN" dirty="0"/>
          </a:p>
        </p:txBody>
      </p:sp>
      <p:sp>
        <p:nvSpPr>
          <p:cNvPr id="3" name="Content Placeholder 2">
            <a:extLst>
              <a:ext uri="{FF2B5EF4-FFF2-40B4-BE49-F238E27FC236}">
                <a16:creationId xmlns:a16="http://schemas.microsoft.com/office/drawing/2014/main" id="{9A0E873B-595F-4C8E-A2F5-8E0A33E0FD43}"/>
              </a:ext>
            </a:extLst>
          </p:cNvPr>
          <p:cNvSpPr>
            <a:spLocks noGrp="1"/>
          </p:cNvSpPr>
          <p:nvPr>
            <p:ph idx="1"/>
          </p:nvPr>
        </p:nvSpPr>
        <p:spPr/>
        <p:txBody>
          <a:bodyPr/>
          <a:lstStyle/>
          <a:p>
            <a:r>
              <a:rPr lang="en-US" dirty="0">
                <a:solidFill>
                  <a:srgbClr val="444444"/>
                </a:solidFill>
                <a:latin typeface="Segoe UI" panose="020B0502040204020203" pitchFamily="34" charset="0"/>
              </a:rPr>
              <a:t>Construct a DFA which accepts set of all strings over Σ={a, b} such that every string accepts must |w|=2 mod 3.</a:t>
            </a:r>
          </a:p>
          <a:p>
            <a:endParaRPr lang="en-US" dirty="0">
              <a:solidFill>
                <a:srgbClr val="444444"/>
              </a:solidFill>
              <a:latin typeface="Segoe UI" panose="020B0502040204020203" pitchFamily="34" charset="0"/>
            </a:endParaRPr>
          </a:p>
          <a:p>
            <a:endParaRPr lang="en-US" dirty="0">
              <a:solidFill>
                <a:srgbClr val="444444"/>
              </a:solidFill>
              <a:latin typeface="Segoe UI" panose="020B0502040204020203" pitchFamily="34" charset="0"/>
            </a:endParaRPr>
          </a:p>
          <a:p>
            <a:endParaRPr lang="en-US" dirty="0">
              <a:solidFill>
                <a:srgbClr val="444444"/>
              </a:solidFill>
              <a:latin typeface="Segoe UI" panose="020B0502040204020203" pitchFamily="34" charset="0"/>
            </a:endParaRPr>
          </a:p>
          <a:p>
            <a:endParaRPr lang="en-US" dirty="0">
              <a:solidFill>
                <a:srgbClr val="444444"/>
              </a:solidFill>
              <a:latin typeface="Segoe UI" panose="020B0502040204020203" pitchFamily="34" charset="0"/>
            </a:endParaRPr>
          </a:p>
          <a:p>
            <a:endParaRPr lang="en-US" dirty="0">
              <a:solidFill>
                <a:srgbClr val="444444"/>
              </a:solidFill>
              <a:latin typeface="Segoe UI" panose="020B0502040204020203" pitchFamily="34" charset="0"/>
            </a:endParaRPr>
          </a:p>
          <a:p>
            <a:endParaRPr lang="en-US" dirty="0">
              <a:solidFill>
                <a:srgbClr val="444444"/>
              </a:solidFill>
              <a:latin typeface="Segoe UI" panose="020B0502040204020203" pitchFamily="34" charset="0"/>
            </a:endParaRPr>
          </a:p>
          <a:p>
            <a:r>
              <a:rPr lang="en-US" dirty="0">
                <a:solidFill>
                  <a:srgbClr val="444444"/>
                </a:solidFill>
                <a:latin typeface="Segoe UI" panose="020B0502040204020203" pitchFamily="34" charset="0"/>
              </a:rPr>
              <a:t>|w|=3 mod 4..?</a:t>
            </a:r>
          </a:p>
          <a:p>
            <a:pPr marL="0" indent="0">
              <a:buNone/>
            </a:pPr>
            <a:r>
              <a:rPr lang="en-US" dirty="0">
                <a:solidFill>
                  <a:srgbClr val="444444"/>
                </a:solidFill>
                <a:latin typeface="Segoe UI" panose="020B0502040204020203" pitchFamily="34" charset="0"/>
              </a:rPr>
              <a:t> </a:t>
            </a:r>
            <a:endParaRPr lang="en-IN" dirty="0"/>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655CC940-9EDB-4FDA-A6C1-4A7FE01598CE}"/>
                  </a:ext>
                </a:extLst>
              </p:cNvPr>
              <p:cNvSpPr/>
              <p:nvPr/>
            </p:nvSpPr>
            <p:spPr>
              <a:xfrm>
                <a:off x="1143000" y="26670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0</m:t>
                      </m:r>
                    </m:oMath>
                  </m:oMathPara>
                </a14:m>
                <a:endParaRPr lang="en-US" baseline="-25000" dirty="0"/>
              </a:p>
            </p:txBody>
          </p:sp>
        </mc:Choice>
        <mc:Fallback xmlns="">
          <p:sp>
            <p:nvSpPr>
              <p:cNvPr id="6" name="Oval 5">
                <a:extLst>
                  <a:ext uri="{FF2B5EF4-FFF2-40B4-BE49-F238E27FC236}">
                    <a16:creationId xmlns:a16="http://schemas.microsoft.com/office/drawing/2014/main" id="{655CC940-9EDB-4FDA-A6C1-4A7FE01598CE}"/>
                  </a:ext>
                </a:extLst>
              </p:cNvPr>
              <p:cNvSpPr>
                <a:spLocks noRot="1" noChangeAspect="1" noMove="1" noResize="1" noEditPoints="1" noAdjustHandles="1" noChangeArrowheads="1" noChangeShapeType="1" noTextEdit="1"/>
              </p:cNvSpPr>
              <p:nvPr/>
            </p:nvSpPr>
            <p:spPr>
              <a:xfrm>
                <a:off x="1143000" y="2667000"/>
                <a:ext cx="609600" cy="609600"/>
              </a:xfrm>
              <a:prstGeom prst="ellipse">
                <a:avLst/>
              </a:prstGeom>
              <a:blipFill>
                <a:blip r:embed="rId2"/>
                <a:stretch>
                  <a:fillRect/>
                </a:stretch>
              </a:blipFill>
            </p:spPr>
            <p:txBody>
              <a:bodyPr/>
              <a:lstStyle/>
              <a:p>
                <a:r>
                  <a:rPr lang="en-IN">
                    <a:noFill/>
                  </a:rPr>
                  <a:t> </a:t>
                </a:r>
              </a:p>
            </p:txBody>
          </p:sp>
        </mc:Fallback>
      </mc:AlternateContent>
      <p:cxnSp>
        <p:nvCxnSpPr>
          <p:cNvPr id="7" name="Straight Arrow Connector 6">
            <a:extLst>
              <a:ext uri="{FF2B5EF4-FFF2-40B4-BE49-F238E27FC236}">
                <a16:creationId xmlns:a16="http://schemas.microsoft.com/office/drawing/2014/main" id="{D9412AD5-B890-4C4B-857C-762ED0D24EF4}"/>
              </a:ext>
            </a:extLst>
          </p:cNvPr>
          <p:cNvCxnSpPr>
            <a:endCxn id="6" idx="2"/>
          </p:cNvCxnSpPr>
          <p:nvPr/>
        </p:nvCxnSpPr>
        <p:spPr>
          <a:xfrm>
            <a:off x="609600" y="2971800"/>
            <a:ext cx="533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D5A017EC-64DF-4828-90DB-577232FB8631}"/>
                  </a:ext>
                </a:extLst>
              </p:cNvPr>
              <p:cNvSpPr/>
              <p:nvPr/>
            </p:nvSpPr>
            <p:spPr>
              <a:xfrm>
                <a:off x="3352800" y="26670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1</m:t>
                      </m:r>
                    </m:oMath>
                  </m:oMathPara>
                </a14:m>
                <a:endParaRPr lang="en-US" baseline="-25000" dirty="0"/>
              </a:p>
            </p:txBody>
          </p:sp>
        </mc:Choice>
        <mc:Fallback xmlns="">
          <p:sp>
            <p:nvSpPr>
              <p:cNvPr id="8" name="Oval 7">
                <a:extLst>
                  <a:ext uri="{FF2B5EF4-FFF2-40B4-BE49-F238E27FC236}">
                    <a16:creationId xmlns:a16="http://schemas.microsoft.com/office/drawing/2014/main" id="{D5A017EC-64DF-4828-90DB-577232FB8631}"/>
                  </a:ext>
                </a:extLst>
              </p:cNvPr>
              <p:cNvSpPr>
                <a:spLocks noRot="1" noChangeAspect="1" noMove="1" noResize="1" noEditPoints="1" noAdjustHandles="1" noChangeArrowheads="1" noChangeShapeType="1" noTextEdit="1"/>
              </p:cNvSpPr>
              <p:nvPr/>
            </p:nvSpPr>
            <p:spPr>
              <a:xfrm>
                <a:off x="3352800" y="2667000"/>
                <a:ext cx="609600" cy="609600"/>
              </a:xfrm>
              <a:prstGeom prst="ellipse">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20D0FBEA-5901-4B99-AC89-2589279FCDC9}"/>
                  </a:ext>
                </a:extLst>
              </p:cNvPr>
              <p:cNvSpPr/>
              <p:nvPr/>
            </p:nvSpPr>
            <p:spPr>
              <a:xfrm>
                <a:off x="2209800" y="38862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2</m:t>
                      </m:r>
                    </m:oMath>
                  </m:oMathPara>
                </a14:m>
                <a:endParaRPr lang="en-US" baseline="-25000" dirty="0"/>
              </a:p>
            </p:txBody>
          </p:sp>
        </mc:Choice>
        <mc:Fallback xmlns="">
          <p:sp>
            <p:nvSpPr>
              <p:cNvPr id="9" name="Oval 8">
                <a:extLst>
                  <a:ext uri="{FF2B5EF4-FFF2-40B4-BE49-F238E27FC236}">
                    <a16:creationId xmlns:a16="http://schemas.microsoft.com/office/drawing/2014/main" id="{20D0FBEA-5901-4B99-AC89-2589279FCDC9}"/>
                  </a:ext>
                </a:extLst>
              </p:cNvPr>
              <p:cNvSpPr>
                <a:spLocks noRot="1" noChangeAspect="1" noMove="1" noResize="1" noEditPoints="1" noAdjustHandles="1" noChangeArrowheads="1" noChangeShapeType="1" noTextEdit="1"/>
              </p:cNvSpPr>
              <p:nvPr/>
            </p:nvSpPr>
            <p:spPr>
              <a:xfrm>
                <a:off x="2209800" y="3886200"/>
                <a:ext cx="609600" cy="609600"/>
              </a:xfrm>
              <a:prstGeom prst="ellipse">
                <a:avLst/>
              </a:prstGeom>
              <a:blipFill>
                <a:blip r:embed="rId4"/>
                <a:stretch>
                  <a:fillRect/>
                </a:stretch>
              </a:blipFill>
            </p:spPr>
            <p:txBody>
              <a:bodyPr/>
              <a:lstStyle/>
              <a:p>
                <a:r>
                  <a:rPr lang="en-IN">
                    <a:noFill/>
                  </a:rPr>
                  <a:t> </a:t>
                </a:r>
              </a:p>
            </p:txBody>
          </p:sp>
        </mc:Fallback>
      </mc:AlternateContent>
      <p:cxnSp>
        <p:nvCxnSpPr>
          <p:cNvPr id="11" name="Connector: Curved 10">
            <a:extLst>
              <a:ext uri="{FF2B5EF4-FFF2-40B4-BE49-F238E27FC236}">
                <a16:creationId xmlns:a16="http://schemas.microsoft.com/office/drawing/2014/main" id="{F65969BE-1032-4A30-9BB2-D3A24535B2BE}"/>
              </a:ext>
            </a:extLst>
          </p:cNvPr>
          <p:cNvCxnSpPr>
            <a:stCxn id="6" idx="6"/>
            <a:endCxn id="8" idx="2"/>
          </p:cNvCxnSpPr>
          <p:nvPr/>
        </p:nvCxnSpPr>
        <p:spPr>
          <a:xfrm>
            <a:off x="1752600" y="2971800"/>
            <a:ext cx="1600200"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9FF0B0FE-AF6D-4B37-8910-0A5426B46E77}"/>
              </a:ext>
            </a:extLst>
          </p:cNvPr>
          <p:cNvCxnSpPr>
            <a:stCxn id="8" idx="3"/>
            <a:endCxn id="9" idx="7"/>
          </p:cNvCxnSpPr>
          <p:nvPr/>
        </p:nvCxnSpPr>
        <p:spPr>
          <a:xfrm flipH="1">
            <a:off x="2730126" y="3187326"/>
            <a:ext cx="711948" cy="7881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1346F03-25AD-467E-9C80-43AA1798F2CC}"/>
              </a:ext>
            </a:extLst>
          </p:cNvPr>
          <p:cNvCxnSpPr>
            <a:stCxn id="9" idx="1"/>
            <a:endCxn id="6" idx="5"/>
          </p:cNvCxnSpPr>
          <p:nvPr/>
        </p:nvCxnSpPr>
        <p:spPr>
          <a:xfrm flipH="1" flipV="1">
            <a:off x="1663326" y="3187326"/>
            <a:ext cx="635748" cy="7881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40D113EF-8B09-4D21-8509-EC2E3EFDCA32}"/>
              </a:ext>
            </a:extLst>
          </p:cNvPr>
          <p:cNvSpPr txBox="1"/>
          <p:nvPr/>
        </p:nvSpPr>
        <p:spPr>
          <a:xfrm>
            <a:off x="2188383" y="2615168"/>
            <a:ext cx="527709" cy="369332"/>
          </a:xfrm>
          <a:prstGeom prst="rect">
            <a:avLst/>
          </a:prstGeom>
          <a:noFill/>
        </p:spPr>
        <p:txBody>
          <a:bodyPr wrap="none" rtlCol="0">
            <a:spAutoFit/>
          </a:bodyPr>
          <a:lstStyle/>
          <a:p>
            <a:r>
              <a:rPr lang="en-IN" dirty="0"/>
              <a:t>a, b</a:t>
            </a:r>
          </a:p>
        </p:txBody>
      </p:sp>
      <p:sp>
        <p:nvSpPr>
          <p:cNvPr id="21" name="TextBox 20">
            <a:extLst>
              <a:ext uri="{FF2B5EF4-FFF2-40B4-BE49-F238E27FC236}">
                <a16:creationId xmlns:a16="http://schemas.microsoft.com/office/drawing/2014/main" id="{8740BD37-9359-4952-B2E6-F9BFA6183371}"/>
              </a:ext>
            </a:extLst>
          </p:cNvPr>
          <p:cNvSpPr txBox="1"/>
          <p:nvPr/>
        </p:nvSpPr>
        <p:spPr>
          <a:xfrm>
            <a:off x="3086100" y="3396734"/>
            <a:ext cx="711948" cy="369332"/>
          </a:xfrm>
          <a:prstGeom prst="rect">
            <a:avLst/>
          </a:prstGeom>
          <a:noFill/>
        </p:spPr>
        <p:txBody>
          <a:bodyPr wrap="square">
            <a:spAutoFit/>
          </a:bodyPr>
          <a:lstStyle/>
          <a:p>
            <a:r>
              <a:rPr lang="en-IN" dirty="0"/>
              <a:t>a, b</a:t>
            </a:r>
          </a:p>
        </p:txBody>
      </p:sp>
      <p:sp>
        <p:nvSpPr>
          <p:cNvPr id="23" name="TextBox 22">
            <a:extLst>
              <a:ext uri="{FF2B5EF4-FFF2-40B4-BE49-F238E27FC236}">
                <a16:creationId xmlns:a16="http://schemas.microsoft.com/office/drawing/2014/main" id="{B6B6FD11-46C7-4CEC-AD57-246F8615A62C}"/>
              </a:ext>
            </a:extLst>
          </p:cNvPr>
          <p:cNvSpPr txBox="1"/>
          <p:nvPr/>
        </p:nvSpPr>
        <p:spPr>
          <a:xfrm>
            <a:off x="1524000" y="3461961"/>
            <a:ext cx="609600" cy="369332"/>
          </a:xfrm>
          <a:prstGeom prst="rect">
            <a:avLst/>
          </a:prstGeom>
          <a:noFill/>
        </p:spPr>
        <p:txBody>
          <a:bodyPr wrap="square">
            <a:spAutoFit/>
          </a:bodyPr>
          <a:lstStyle/>
          <a:p>
            <a:r>
              <a:rPr lang="en-IN" dirty="0"/>
              <a:t>a, b</a:t>
            </a:r>
          </a:p>
        </p:txBody>
      </p:sp>
      <p:sp>
        <p:nvSpPr>
          <p:cNvPr id="24" name="Oval 23">
            <a:extLst>
              <a:ext uri="{FF2B5EF4-FFF2-40B4-BE49-F238E27FC236}">
                <a16:creationId xmlns:a16="http://schemas.microsoft.com/office/drawing/2014/main" id="{3FABCAA3-3DDA-4F32-BB2B-7C0D3853342B}"/>
              </a:ext>
            </a:extLst>
          </p:cNvPr>
          <p:cNvSpPr/>
          <p:nvPr/>
        </p:nvSpPr>
        <p:spPr>
          <a:xfrm>
            <a:off x="2260914" y="3934968"/>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sp>
        <p:nvSpPr>
          <p:cNvPr id="26" name="TextBox 25">
            <a:extLst>
              <a:ext uri="{FF2B5EF4-FFF2-40B4-BE49-F238E27FC236}">
                <a16:creationId xmlns:a16="http://schemas.microsoft.com/office/drawing/2014/main" id="{B58B0EF6-1605-4CE4-B9E2-C4AA5215FC1D}"/>
              </a:ext>
            </a:extLst>
          </p:cNvPr>
          <p:cNvSpPr txBox="1"/>
          <p:nvPr/>
        </p:nvSpPr>
        <p:spPr>
          <a:xfrm>
            <a:off x="6781800" y="2057400"/>
            <a:ext cx="5156200" cy="369332"/>
          </a:xfrm>
          <a:prstGeom prst="rect">
            <a:avLst/>
          </a:prstGeom>
          <a:noFill/>
        </p:spPr>
        <p:txBody>
          <a:bodyPr wrap="square">
            <a:spAutoFit/>
          </a:bodyPr>
          <a:lstStyle/>
          <a:p>
            <a:r>
              <a:rPr lang="en-US" b="1" dirty="0">
                <a:solidFill>
                  <a:srgbClr val="C00000"/>
                </a:solidFill>
                <a:latin typeface="Segoe UI" panose="020B0502040204020203" pitchFamily="34" charset="0"/>
              </a:rPr>
              <a:t>|</a:t>
            </a:r>
            <a:r>
              <a:rPr lang="en-US" b="1" dirty="0" err="1">
                <a:solidFill>
                  <a:srgbClr val="C00000"/>
                </a:solidFill>
                <a:latin typeface="Segoe UI" panose="020B0502040204020203" pitchFamily="34" charset="0"/>
              </a:rPr>
              <a:t>w|</a:t>
            </a:r>
            <a:r>
              <a:rPr lang="en-US" b="1" baseline="-25000" dirty="0" err="1">
                <a:solidFill>
                  <a:srgbClr val="C00000"/>
                </a:solidFill>
                <a:latin typeface="Segoe UI" panose="020B0502040204020203" pitchFamily="34" charset="0"/>
              </a:rPr>
              <a:t>b</a:t>
            </a:r>
            <a:r>
              <a:rPr lang="en-US" b="1" dirty="0">
                <a:solidFill>
                  <a:srgbClr val="C00000"/>
                </a:solidFill>
                <a:latin typeface="Segoe UI" panose="020B0502040204020203" pitchFamily="34" charset="0"/>
              </a:rPr>
              <a:t>=2 mod 3 </a:t>
            </a:r>
            <a:r>
              <a:rPr lang="en-US" sz="1200" b="1" dirty="0">
                <a:solidFill>
                  <a:srgbClr val="C00000"/>
                </a:solidFill>
                <a:latin typeface="Segoe UI" panose="020B0502040204020203" pitchFamily="34" charset="0"/>
              </a:rPr>
              <a:t>(number of b should give 2 as remainder by 3)</a:t>
            </a:r>
            <a:endParaRPr lang="en-US" b="1" dirty="0">
              <a:solidFill>
                <a:srgbClr val="C00000"/>
              </a:solidFill>
              <a:latin typeface="Segoe UI" panose="020B0502040204020203" pitchFamily="34" charset="0"/>
            </a:endParaRPr>
          </a:p>
        </p:txBody>
      </p:sp>
      <p:sp>
        <p:nvSpPr>
          <p:cNvPr id="28" name="TextBox 27">
            <a:extLst>
              <a:ext uri="{FF2B5EF4-FFF2-40B4-BE49-F238E27FC236}">
                <a16:creationId xmlns:a16="http://schemas.microsoft.com/office/drawing/2014/main" id="{B3152EFE-0041-460E-B0E1-91EA0B370835}"/>
              </a:ext>
            </a:extLst>
          </p:cNvPr>
          <p:cNvSpPr txBox="1"/>
          <p:nvPr/>
        </p:nvSpPr>
        <p:spPr>
          <a:xfrm>
            <a:off x="1601002" y="2192964"/>
            <a:ext cx="1751798" cy="369332"/>
          </a:xfrm>
          <a:prstGeom prst="rect">
            <a:avLst/>
          </a:prstGeom>
          <a:noFill/>
        </p:spPr>
        <p:txBody>
          <a:bodyPr wrap="square">
            <a:spAutoFit/>
          </a:bodyPr>
          <a:lstStyle/>
          <a:p>
            <a:r>
              <a:rPr lang="en-US" dirty="0">
                <a:solidFill>
                  <a:srgbClr val="444444"/>
                </a:solidFill>
                <a:latin typeface="Segoe UI" panose="020B0502040204020203" pitchFamily="34" charset="0"/>
              </a:rPr>
              <a:t>|w|=2 mod 3</a:t>
            </a:r>
          </a:p>
        </p:txBody>
      </p:sp>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0298FBD0-F98C-4A3B-B1B2-EC76FBA10524}"/>
                  </a:ext>
                </a:extLst>
              </p:cNvPr>
              <p:cNvSpPr/>
              <p:nvPr/>
            </p:nvSpPr>
            <p:spPr>
              <a:xfrm>
                <a:off x="7772400" y="256643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0</m:t>
                      </m:r>
                    </m:oMath>
                  </m:oMathPara>
                </a14:m>
                <a:endParaRPr lang="en-US" baseline="-25000" dirty="0"/>
              </a:p>
            </p:txBody>
          </p:sp>
        </mc:Choice>
        <mc:Fallback xmlns="">
          <p:sp>
            <p:nvSpPr>
              <p:cNvPr id="29" name="Oval 28">
                <a:extLst>
                  <a:ext uri="{FF2B5EF4-FFF2-40B4-BE49-F238E27FC236}">
                    <a16:creationId xmlns:a16="http://schemas.microsoft.com/office/drawing/2014/main" id="{0298FBD0-F98C-4A3B-B1B2-EC76FBA10524}"/>
                  </a:ext>
                </a:extLst>
              </p:cNvPr>
              <p:cNvSpPr>
                <a:spLocks noRot="1" noChangeAspect="1" noMove="1" noResize="1" noEditPoints="1" noAdjustHandles="1" noChangeArrowheads="1" noChangeShapeType="1" noTextEdit="1"/>
              </p:cNvSpPr>
              <p:nvPr/>
            </p:nvSpPr>
            <p:spPr>
              <a:xfrm>
                <a:off x="7772400" y="2566432"/>
                <a:ext cx="609600" cy="609600"/>
              </a:xfrm>
              <a:prstGeom prst="ellipse">
                <a:avLst/>
              </a:prstGeom>
              <a:blipFill>
                <a:blip r:embed="rId5"/>
                <a:stretch>
                  <a:fillRect/>
                </a:stretch>
              </a:blipFill>
            </p:spPr>
            <p:txBody>
              <a:bodyPr/>
              <a:lstStyle/>
              <a:p>
                <a:r>
                  <a:rPr lang="en-IN">
                    <a:noFill/>
                  </a:rPr>
                  <a:t> </a:t>
                </a:r>
              </a:p>
            </p:txBody>
          </p:sp>
        </mc:Fallback>
      </mc:AlternateContent>
      <p:cxnSp>
        <p:nvCxnSpPr>
          <p:cNvPr id="30" name="Straight Arrow Connector 29">
            <a:extLst>
              <a:ext uri="{FF2B5EF4-FFF2-40B4-BE49-F238E27FC236}">
                <a16:creationId xmlns:a16="http://schemas.microsoft.com/office/drawing/2014/main" id="{EB5045CC-E37C-402A-A3E1-1FB5D3612627}"/>
              </a:ext>
            </a:extLst>
          </p:cNvPr>
          <p:cNvCxnSpPr>
            <a:endCxn id="29" idx="2"/>
          </p:cNvCxnSpPr>
          <p:nvPr/>
        </p:nvCxnSpPr>
        <p:spPr>
          <a:xfrm>
            <a:off x="7239000" y="2871232"/>
            <a:ext cx="533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5C6DD534-8678-4099-980A-5A114FBD768C}"/>
                  </a:ext>
                </a:extLst>
              </p:cNvPr>
              <p:cNvSpPr/>
              <p:nvPr/>
            </p:nvSpPr>
            <p:spPr>
              <a:xfrm>
                <a:off x="9982200" y="256643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1</m:t>
                      </m:r>
                    </m:oMath>
                  </m:oMathPara>
                </a14:m>
                <a:endParaRPr lang="en-US" baseline="-25000" dirty="0"/>
              </a:p>
            </p:txBody>
          </p:sp>
        </mc:Choice>
        <mc:Fallback xmlns="">
          <p:sp>
            <p:nvSpPr>
              <p:cNvPr id="31" name="Oval 30">
                <a:extLst>
                  <a:ext uri="{FF2B5EF4-FFF2-40B4-BE49-F238E27FC236}">
                    <a16:creationId xmlns:a16="http://schemas.microsoft.com/office/drawing/2014/main" id="{5C6DD534-8678-4099-980A-5A114FBD768C}"/>
                  </a:ext>
                </a:extLst>
              </p:cNvPr>
              <p:cNvSpPr>
                <a:spLocks noRot="1" noChangeAspect="1" noMove="1" noResize="1" noEditPoints="1" noAdjustHandles="1" noChangeArrowheads="1" noChangeShapeType="1" noTextEdit="1"/>
              </p:cNvSpPr>
              <p:nvPr/>
            </p:nvSpPr>
            <p:spPr>
              <a:xfrm>
                <a:off x="9982200" y="2566432"/>
                <a:ext cx="609600" cy="609600"/>
              </a:xfrm>
              <a:prstGeom prst="ellipse">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116E2E9-1621-4306-933A-B5001BF48E84}"/>
                  </a:ext>
                </a:extLst>
              </p:cNvPr>
              <p:cNvSpPr/>
              <p:nvPr/>
            </p:nvSpPr>
            <p:spPr>
              <a:xfrm>
                <a:off x="8839200" y="378563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2</m:t>
                      </m:r>
                    </m:oMath>
                  </m:oMathPara>
                </a14:m>
                <a:endParaRPr lang="en-US" baseline="-25000" dirty="0"/>
              </a:p>
            </p:txBody>
          </p:sp>
        </mc:Choice>
        <mc:Fallback xmlns="">
          <p:sp>
            <p:nvSpPr>
              <p:cNvPr id="32" name="Oval 31">
                <a:extLst>
                  <a:ext uri="{FF2B5EF4-FFF2-40B4-BE49-F238E27FC236}">
                    <a16:creationId xmlns:a16="http://schemas.microsoft.com/office/drawing/2014/main" id="{8116E2E9-1621-4306-933A-B5001BF48E84}"/>
                  </a:ext>
                </a:extLst>
              </p:cNvPr>
              <p:cNvSpPr>
                <a:spLocks noRot="1" noChangeAspect="1" noMove="1" noResize="1" noEditPoints="1" noAdjustHandles="1" noChangeArrowheads="1" noChangeShapeType="1" noTextEdit="1"/>
              </p:cNvSpPr>
              <p:nvPr/>
            </p:nvSpPr>
            <p:spPr>
              <a:xfrm>
                <a:off x="8839200" y="3785632"/>
                <a:ext cx="609600" cy="609600"/>
              </a:xfrm>
              <a:prstGeom prst="ellipse">
                <a:avLst/>
              </a:prstGeom>
              <a:blipFill>
                <a:blip r:embed="rId7"/>
                <a:stretch>
                  <a:fillRect/>
                </a:stretch>
              </a:blipFill>
            </p:spPr>
            <p:txBody>
              <a:bodyPr/>
              <a:lstStyle/>
              <a:p>
                <a:r>
                  <a:rPr lang="en-IN">
                    <a:noFill/>
                  </a:rPr>
                  <a:t> </a:t>
                </a:r>
              </a:p>
            </p:txBody>
          </p:sp>
        </mc:Fallback>
      </mc:AlternateContent>
      <p:cxnSp>
        <p:nvCxnSpPr>
          <p:cNvPr id="33" name="Connector: Curved 32">
            <a:extLst>
              <a:ext uri="{FF2B5EF4-FFF2-40B4-BE49-F238E27FC236}">
                <a16:creationId xmlns:a16="http://schemas.microsoft.com/office/drawing/2014/main" id="{18ABB4BB-C990-4B4E-8D00-209AA8974F96}"/>
              </a:ext>
            </a:extLst>
          </p:cNvPr>
          <p:cNvCxnSpPr>
            <a:stCxn id="29" idx="6"/>
            <a:endCxn id="31" idx="2"/>
          </p:cNvCxnSpPr>
          <p:nvPr/>
        </p:nvCxnSpPr>
        <p:spPr>
          <a:xfrm>
            <a:off x="8382000" y="2871232"/>
            <a:ext cx="1600200"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3488AF2C-DFCC-496D-A496-211EE53E8338}"/>
              </a:ext>
            </a:extLst>
          </p:cNvPr>
          <p:cNvCxnSpPr>
            <a:stCxn id="31" idx="3"/>
            <a:endCxn id="32" idx="7"/>
          </p:cNvCxnSpPr>
          <p:nvPr/>
        </p:nvCxnSpPr>
        <p:spPr>
          <a:xfrm flipH="1">
            <a:off x="9359526" y="3086758"/>
            <a:ext cx="711948" cy="7881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BEE41203-1697-4AA9-8968-39F8E4F1EBDA}"/>
              </a:ext>
            </a:extLst>
          </p:cNvPr>
          <p:cNvSpPr txBox="1"/>
          <p:nvPr/>
        </p:nvSpPr>
        <p:spPr>
          <a:xfrm>
            <a:off x="8817783" y="2514600"/>
            <a:ext cx="306494" cy="369332"/>
          </a:xfrm>
          <a:prstGeom prst="rect">
            <a:avLst/>
          </a:prstGeom>
          <a:noFill/>
        </p:spPr>
        <p:txBody>
          <a:bodyPr wrap="none" rtlCol="0">
            <a:spAutoFit/>
          </a:bodyPr>
          <a:lstStyle/>
          <a:p>
            <a:r>
              <a:rPr lang="en-IN" dirty="0"/>
              <a:t>b</a:t>
            </a:r>
          </a:p>
        </p:txBody>
      </p:sp>
      <p:sp>
        <p:nvSpPr>
          <p:cNvPr id="36" name="TextBox 35">
            <a:extLst>
              <a:ext uri="{FF2B5EF4-FFF2-40B4-BE49-F238E27FC236}">
                <a16:creationId xmlns:a16="http://schemas.microsoft.com/office/drawing/2014/main" id="{64FAC711-5519-4E16-9DCD-9E0E177D55A9}"/>
              </a:ext>
            </a:extLst>
          </p:cNvPr>
          <p:cNvSpPr txBox="1"/>
          <p:nvPr/>
        </p:nvSpPr>
        <p:spPr>
          <a:xfrm>
            <a:off x="9715500" y="3296166"/>
            <a:ext cx="711948" cy="369332"/>
          </a:xfrm>
          <a:prstGeom prst="rect">
            <a:avLst/>
          </a:prstGeom>
          <a:noFill/>
        </p:spPr>
        <p:txBody>
          <a:bodyPr wrap="square">
            <a:spAutoFit/>
          </a:bodyPr>
          <a:lstStyle/>
          <a:p>
            <a:r>
              <a:rPr lang="en-IN" dirty="0"/>
              <a:t> b</a:t>
            </a:r>
          </a:p>
        </p:txBody>
      </p:sp>
      <p:sp>
        <p:nvSpPr>
          <p:cNvPr id="37" name="TextBox 36">
            <a:extLst>
              <a:ext uri="{FF2B5EF4-FFF2-40B4-BE49-F238E27FC236}">
                <a16:creationId xmlns:a16="http://schemas.microsoft.com/office/drawing/2014/main" id="{1C2DE588-3F79-48C6-AA01-77746CCFE806}"/>
              </a:ext>
            </a:extLst>
          </p:cNvPr>
          <p:cNvSpPr txBox="1"/>
          <p:nvPr/>
        </p:nvSpPr>
        <p:spPr>
          <a:xfrm>
            <a:off x="8153400" y="3361393"/>
            <a:ext cx="609600" cy="369332"/>
          </a:xfrm>
          <a:prstGeom prst="rect">
            <a:avLst/>
          </a:prstGeom>
          <a:noFill/>
        </p:spPr>
        <p:txBody>
          <a:bodyPr wrap="square">
            <a:spAutoFit/>
          </a:bodyPr>
          <a:lstStyle/>
          <a:p>
            <a:r>
              <a:rPr lang="en-IN" dirty="0"/>
              <a:t>b</a:t>
            </a:r>
          </a:p>
        </p:txBody>
      </p:sp>
      <p:sp>
        <p:nvSpPr>
          <p:cNvPr id="38" name="Oval 37">
            <a:extLst>
              <a:ext uri="{FF2B5EF4-FFF2-40B4-BE49-F238E27FC236}">
                <a16:creationId xmlns:a16="http://schemas.microsoft.com/office/drawing/2014/main" id="{9F7A1B7F-6CF3-4C64-99BD-19C5B82E6017}"/>
              </a:ext>
            </a:extLst>
          </p:cNvPr>
          <p:cNvSpPr/>
          <p:nvPr/>
        </p:nvSpPr>
        <p:spPr>
          <a:xfrm>
            <a:off x="8890314" y="3834400"/>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cxnSp>
        <p:nvCxnSpPr>
          <p:cNvPr id="39" name="Straight Arrow Connector 38">
            <a:extLst>
              <a:ext uri="{FF2B5EF4-FFF2-40B4-BE49-F238E27FC236}">
                <a16:creationId xmlns:a16="http://schemas.microsoft.com/office/drawing/2014/main" id="{57791B40-48C9-4BBA-93F3-AEFED6C73C1A}"/>
              </a:ext>
            </a:extLst>
          </p:cNvPr>
          <p:cNvCxnSpPr/>
          <p:nvPr/>
        </p:nvCxnSpPr>
        <p:spPr>
          <a:xfrm flipH="1" flipV="1">
            <a:off x="8305239" y="3072368"/>
            <a:ext cx="635748" cy="7881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Connector: Curved 40">
            <a:extLst>
              <a:ext uri="{FF2B5EF4-FFF2-40B4-BE49-F238E27FC236}">
                <a16:creationId xmlns:a16="http://schemas.microsoft.com/office/drawing/2014/main" id="{D84D9ED4-6B69-45FF-8EFE-7AF58369591B}"/>
              </a:ext>
            </a:extLst>
          </p:cNvPr>
          <p:cNvCxnSpPr>
            <a:stCxn id="29" idx="1"/>
            <a:endCxn id="29" idx="7"/>
          </p:cNvCxnSpPr>
          <p:nvPr/>
        </p:nvCxnSpPr>
        <p:spPr>
          <a:xfrm rot="5400000" flipH="1" flipV="1">
            <a:off x="8077200" y="2440180"/>
            <a:ext cx="12700" cy="431052"/>
          </a:xfrm>
          <a:prstGeom prst="curvedConnector3">
            <a:avLst>
              <a:gd name="adj1" fmla="val 2502945"/>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Connector: Curved 42">
            <a:extLst>
              <a:ext uri="{FF2B5EF4-FFF2-40B4-BE49-F238E27FC236}">
                <a16:creationId xmlns:a16="http://schemas.microsoft.com/office/drawing/2014/main" id="{34E52521-8351-45CE-8837-076195A2CA2D}"/>
              </a:ext>
            </a:extLst>
          </p:cNvPr>
          <p:cNvCxnSpPr>
            <a:stCxn id="31" idx="1"/>
            <a:endCxn id="31" idx="7"/>
          </p:cNvCxnSpPr>
          <p:nvPr/>
        </p:nvCxnSpPr>
        <p:spPr>
          <a:xfrm rot="5400000" flipH="1" flipV="1">
            <a:off x="10287000" y="2440180"/>
            <a:ext cx="12700" cy="431052"/>
          </a:xfrm>
          <a:prstGeom prst="curvedConnector3">
            <a:avLst>
              <a:gd name="adj1" fmla="val 2502945"/>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Connector: Curved 44">
            <a:extLst>
              <a:ext uri="{FF2B5EF4-FFF2-40B4-BE49-F238E27FC236}">
                <a16:creationId xmlns:a16="http://schemas.microsoft.com/office/drawing/2014/main" id="{5F7F0028-F785-4EC1-8B5F-DCC49FB72738}"/>
              </a:ext>
            </a:extLst>
          </p:cNvPr>
          <p:cNvCxnSpPr>
            <a:stCxn id="32" idx="3"/>
            <a:endCxn id="32" idx="5"/>
          </p:cNvCxnSpPr>
          <p:nvPr/>
        </p:nvCxnSpPr>
        <p:spPr>
          <a:xfrm rot="16200000" flipH="1">
            <a:off x="9144000" y="4090432"/>
            <a:ext cx="12700" cy="431052"/>
          </a:xfrm>
          <a:prstGeom prst="curvedConnector3">
            <a:avLst>
              <a:gd name="adj1" fmla="val 2502945"/>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94C59BFC-6F36-4A25-B4E4-0B4052A37E86}"/>
              </a:ext>
            </a:extLst>
          </p:cNvPr>
          <p:cNvSpPr txBox="1"/>
          <p:nvPr/>
        </p:nvSpPr>
        <p:spPr>
          <a:xfrm>
            <a:off x="7624763" y="2325446"/>
            <a:ext cx="295274" cy="369332"/>
          </a:xfrm>
          <a:prstGeom prst="rect">
            <a:avLst/>
          </a:prstGeom>
          <a:noFill/>
        </p:spPr>
        <p:txBody>
          <a:bodyPr wrap="none" rtlCol="0">
            <a:spAutoFit/>
          </a:bodyPr>
          <a:lstStyle/>
          <a:p>
            <a:r>
              <a:rPr lang="en-IN" dirty="0"/>
              <a:t>a</a:t>
            </a:r>
          </a:p>
        </p:txBody>
      </p:sp>
      <p:sp>
        <p:nvSpPr>
          <p:cNvPr id="47" name="TextBox 46">
            <a:extLst>
              <a:ext uri="{FF2B5EF4-FFF2-40B4-BE49-F238E27FC236}">
                <a16:creationId xmlns:a16="http://schemas.microsoft.com/office/drawing/2014/main" id="{662A07BB-2F5E-42FA-85A8-9012FD70CAAD}"/>
              </a:ext>
            </a:extLst>
          </p:cNvPr>
          <p:cNvSpPr txBox="1"/>
          <p:nvPr/>
        </p:nvSpPr>
        <p:spPr>
          <a:xfrm>
            <a:off x="10443361" y="2261632"/>
            <a:ext cx="295274" cy="369332"/>
          </a:xfrm>
          <a:prstGeom prst="rect">
            <a:avLst/>
          </a:prstGeom>
          <a:noFill/>
        </p:spPr>
        <p:txBody>
          <a:bodyPr wrap="none" rtlCol="0">
            <a:spAutoFit/>
          </a:bodyPr>
          <a:lstStyle/>
          <a:p>
            <a:r>
              <a:rPr lang="en-IN" dirty="0"/>
              <a:t>a</a:t>
            </a:r>
          </a:p>
        </p:txBody>
      </p:sp>
      <p:sp>
        <p:nvSpPr>
          <p:cNvPr id="48" name="TextBox 47">
            <a:extLst>
              <a:ext uri="{FF2B5EF4-FFF2-40B4-BE49-F238E27FC236}">
                <a16:creationId xmlns:a16="http://schemas.microsoft.com/office/drawing/2014/main" id="{2D572EC1-E174-4B7F-8E13-924E977EBA0B}"/>
              </a:ext>
            </a:extLst>
          </p:cNvPr>
          <p:cNvSpPr txBox="1"/>
          <p:nvPr/>
        </p:nvSpPr>
        <p:spPr>
          <a:xfrm>
            <a:off x="9397685" y="3978682"/>
            <a:ext cx="295274" cy="369332"/>
          </a:xfrm>
          <a:prstGeom prst="rect">
            <a:avLst/>
          </a:prstGeom>
          <a:noFill/>
        </p:spPr>
        <p:txBody>
          <a:bodyPr wrap="none" rtlCol="0">
            <a:spAutoFit/>
          </a:bodyPr>
          <a:lstStyle/>
          <a:p>
            <a:r>
              <a:rPr lang="en-IN" dirty="0"/>
              <a:t>a</a:t>
            </a:r>
          </a:p>
        </p:txBody>
      </p:sp>
    </p:spTree>
    <p:extLst>
      <p:ext uri="{BB962C8B-B14F-4D97-AF65-F5344CB8AC3E}">
        <p14:creationId xmlns:p14="http://schemas.microsoft.com/office/powerpoint/2010/main" val="110525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24" grpId="0" animBg="1"/>
      <p:bldP spid="29" grpId="0" animBg="1"/>
      <p:bldP spid="31" grpId="0" animBg="1"/>
      <p:bldP spid="32" grpId="0" animBg="1"/>
      <p:bldP spid="3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88158-75CA-48B0-A870-FD9227275E0B}"/>
              </a:ext>
            </a:extLst>
          </p:cNvPr>
          <p:cNvSpPr>
            <a:spLocks noGrp="1"/>
          </p:cNvSpPr>
          <p:nvPr>
            <p:ph type="title"/>
          </p:nvPr>
        </p:nvSpPr>
        <p:spPr/>
        <p:txBody>
          <a:bodyPr/>
          <a:lstStyle/>
          <a:p>
            <a:r>
              <a:rPr lang="en-US" dirty="0"/>
              <a:t>DFA Examples: </a:t>
            </a:r>
            <a:r>
              <a:rPr lang="en-US" dirty="0">
                <a:solidFill>
                  <a:srgbClr val="C00000"/>
                </a:solidFill>
              </a:rPr>
              <a:t>of length w</a:t>
            </a:r>
            <a:endParaRPr lang="en-IN" dirty="0"/>
          </a:p>
        </p:txBody>
      </p:sp>
      <p:sp>
        <p:nvSpPr>
          <p:cNvPr id="3" name="Content Placeholder 2">
            <a:extLst>
              <a:ext uri="{FF2B5EF4-FFF2-40B4-BE49-F238E27FC236}">
                <a16:creationId xmlns:a16="http://schemas.microsoft.com/office/drawing/2014/main" id="{D54894ED-B542-4604-9A9D-4A3CB6FDAAEC}"/>
              </a:ext>
            </a:extLst>
          </p:cNvPr>
          <p:cNvSpPr>
            <a:spLocks noGrp="1"/>
          </p:cNvSpPr>
          <p:nvPr>
            <p:ph idx="1"/>
          </p:nvPr>
        </p:nvSpPr>
        <p:spPr/>
        <p:txBody>
          <a:bodyPr/>
          <a:lstStyle/>
          <a:p>
            <a:r>
              <a:rPr lang="en-US" dirty="0">
                <a:solidFill>
                  <a:srgbClr val="444444"/>
                </a:solidFill>
                <a:latin typeface="Segoe UI" panose="020B0502040204020203" pitchFamily="34" charset="0"/>
              </a:rPr>
              <a:t>Construct a DFA which accepts set of all strings over Σ={a, b} such that every string starting with ab  and must |w|=2 mod 3.(merge two DFA)</a:t>
            </a:r>
          </a:p>
          <a:p>
            <a:endParaRPr lang="en-US" dirty="0">
              <a:solidFill>
                <a:srgbClr val="444444"/>
              </a:solidFill>
              <a:latin typeface="Segoe UI" panose="020B0502040204020203" pitchFamily="34" charset="0"/>
            </a:endParaRPr>
          </a:p>
          <a:p>
            <a:endParaRPr lang="en-IN" dirty="0"/>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2C088316-64CA-4C80-9432-A02809251179}"/>
                  </a:ext>
                </a:extLst>
              </p:cNvPr>
              <p:cNvSpPr/>
              <p:nvPr/>
            </p:nvSpPr>
            <p:spPr>
              <a:xfrm>
                <a:off x="1143000" y="45720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0</m:t>
                      </m:r>
                    </m:oMath>
                  </m:oMathPara>
                </a14:m>
                <a:endParaRPr lang="en-US" baseline="-25000" dirty="0"/>
              </a:p>
            </p:txBody>
          </p:sp>
        </mc:Choice>
        <mc:Fallback xmlns="">
          <p:sp>
            <p:nvSpPr>
              <p:cNvPr id="4" name="Oval 3">
                <a:extLst>
                  <a:ext uri="{FF2B5EF4-FFF2-40B4-BE49-F238E27FC236}">
                    <a16:creationId xmlns:a16="http://schemas.microsoft.com/office/drawing/2014/main" id="{2C088316-64CA-4C80-9432-A02809251179}"/>
                  </a:ext>
                </a:extLst>
              </p:cNvPr>
              <p:cNvSpPr>
                <a:spLocks noRot="1" noChangeAspect="1" noMove="1" noResize="1" noEditPoints="1" noAdjustHandles="1" noChangeArrowheads="1" noChangeShapeType="1" noTextEdit="1"/>
              </p:cNvSpPr>
              <p:nvPr/>
            </p:nvSpPr>
            <p:spPr>
              <a:xfrm>
                <a:off x="1143000" y="4572000"/>
                <a:ext cx="609600" cy="609600"/>
              </a:xfrm>
              <a:prstGeom prst="ellipse">
                <a:avLst/>
              </a:prstGeom>
              <a:blipFill>
                <a:blip r:embed="rId2"/>
                <a:stretch>
                  <a:fillRect/>
                </a:stretch>
              </a:blipFill>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7B7FAD93-98CB-4F09-8650-317CDB5CB004}"/>
              </a:ext>
            </a:extLst>
          </p:cNvPr>
          <p:cNvCxnSpPr>
            <a:endCxn id="4" idx="2"/>
          </p:cNvCxnSpPr>
          <p:nvPr/>
        </p:nvCxnSpPr>
        <p:spPr>
          <a:xfrm>
            <a:off x="609600" y="4876800"/>
            <a:ext cx="533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670E7906-F9BD-4A63-8CFB-E86409C4F17B}"/>
                  </a:ext>
                </a:extLst>
              </p:cNvPr>
              <p:cNvSpPr/>
              <p:nvPr/>
            </p:nvSpPr>
            <p:spPr>
              <a:xfrm>
                <a:off x="3352800" y="45720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1</m:t>
                      </m:r>
                    </m:oMath>
                  </m:oMathPara>
                </a14:m>
                <a:endParaRPr lang="en-US" baseline="-25000" dirty="0"/>
              </a:p>
            </p:txBody>
          </p:sp>
        </mc:Choice>
        <mc:Fallback xmlns="">
          <p:sp>
            <p:nvSpPr>
              <p:cNvPr id="6" name="Oval 5">
                <a:extLst>
                  <a:ext uri="{FF2B5EF4-FFF2-40B4-BE49-F238E27FC236}">
                    <a16:creationId xmlns:a16="http://schemas.microsoft.com/office/drawing/2014/main" id="{670E7906-F9BD-4A63-8CFB-E86409C4F17B}"/>
                  </a:ext>
                </a:extLst>
              </p:cNvPr>
              <p:cNvSpPr>
                <a:spLocks noRot="1" noChangeAspect="1" noMove="1" noResize="1" noEditPoints="1" noAdjustHandles="1" noChangeArrowheads="1" noChangeShapeType="1" noTextEdit="1"/>
              </p:cNvSpPr>
              <p:nvPr/>
            </p:nvSpPr>
            <p:spPr>
              <a:xfrm>
                <a:off x="3352800" y="4572000"/>
                <a:ext cx="609600" cy="609600"/>
              </a:xfrm>
              <a:prstGeom prst="ellipse">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C0D44D61-7A4D-4548-9A54-FF00192CD6A5}"/>
                  </a:ext>
                </a:extLst>
              </p:cNvPr>
              <p:cNvSpPr/>
              <p:nvPr/>
            </p:nvSpPr>
            <p:spPr>
              <a:xfrm>
                <a:off x="2209800" y="57912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2</m:t>
                      </m:r>
                    </m:oMath>
                  </m:oMathPara>
                </a14:m>
                <a:endParaRPr lang="en-US" baseline="-25000" dirty="0"/>
              </a:p>
            </p:txBody>
          </p:sp>
        </mc:Choice>
        <mc:Fallback xmlns="">
          <p:sp>
            <p:nvSpPr>
              <p:cNvPr id="7" name="Oval 6">
                <a:extLst>
                  <a:ext uri="{FF2B5EF4-FFF2-40B4-BE49-F238E27FC236}">
                    <a16:creationId xmlns:a16="http://schemas.microsoft.com/office/drawing/2014/main" id="{C0D44D61-7A4D-4548-9A54-FF00192CD6A5}"/>
                  </a:ext>
                </a:extLst>
              </p:cNvPr>
              <p:cNvSpPr>
                <a:spLocks noRot="1" noChangeAspect="1" noMove="1" noResize="1" noEditPoints="1" noAdjustHandles="1" noChangeArrowheads="1" noChangeShapeType="1" noTextEdit="1"/>
              </p:cNvSpPr>
              <p:nvPr/>
            </p:nvSpPr>
            <p:spPr>
              <a:xfrm>
                <a:off x="2209800" y="5791200"/>
                <a:ext cx="609600" cy="609600"/>
              </a:xfrm>
              <a:prstGeom prst="ellipse">
                <a:avLst/>
              </a:prstGeom>
              <a:blipFill>
                <a:blip r:embed="rId4"/>
                <a:stretch>
                  <a:fillRect/>
                </a:stretch>
              </a:blipFill>
            </p:spPr>
            <p:txBody>
              <a:bodyPr/>
              <a:lstStyle/>
              <a:p>
                <a:r>
                  <a:rPr lang="en-IN">
                    <a:noFill/>
                  </a:rPr>
                  <a:t> </a:t>
                </a:r>
              </a:p>
            </p:txBody>
          </p:sp>
        </mc:Fallback>
      </mc:AlternateContent>
      <p:cxnSp>
        <p:nvCxnSpPr>
          <p:cNvPr id="8" name="Connector: Curved 7">
            <a:extLst>
              <a:ext uri="{FF2B5EF4-FFF2-40B4-BE49-F238E27FC236}">
                <a16:creationId xmlns:a16="http://schemas.microsoft.com/office/drawing/2014/main" id="{EABD1AF5-7A67-485B-A494-75775C7E4D49}"/>
              </a:ext>
            </a:extLst>
          </p:cNvPr>
          <p:cNvCxnSpPr>
            <a:stCxn id="4" idx="6"/>
            <a:endCxn id="6" idx="2"/>
          </p:cNvCxnSpPr>
          <p:nvPr/>
        </p:nvCxnSpPr>
        <p:spPr>
          <a:xfrm>
            <a:off x="1752600" y="4876800"/>
            <a:ext cx="1600200"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45254976-3CB5-44E0-A2DB-5EDD9D262EF9}"/>
              </a:ext>
            </a:extLst>
          </p:cNvPr>
          <p:cNvCxnSpPr>
            <a:stCxn id="6" idx="3"/>
            <a:endCxn id="7" idx="7"/>
          </p:cNvCxnSpPr>
          <p:nvPr/>
        </p:nvCxnSpPr>
        <p:spPr>
          <a:xfrm flipH="1">
            <a:off x="2730126" y="5092326"/>
            <a:ext cx="711948" cy="7881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61B62B1D-86B1-45EF-A0BE-1C5B79C784FB}"/>
              </a:ext>
            </a:extLst>
          </p:cNvPr>
          <p:cNvCxnSpPr>
            <a:stCxn id="7" idx="1"/>
            <a:endCxn id="4" idx="5"/>
          </p:cNvCxnSpPr>
          <p:nvPr/>
        </p:nvCxnSpPr>
        <p:spPr>
          <a:xfrm flipH="1" flipV="1">
            <a:off x="1663326" y="5092326"/>
            <a:ext cx="635748" cy="7881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58DC929A-93BF-4D37-9E08-7F0E2C5424A9}"/>
              </a:ext>
            </a:extLst>
          </p:cNvPr>
          <p:cNvSpPr txBox="1"/>
          <p:nvPr/>
        </p:nvSpPr>
        <p:spPr>
          <a:xfrm>
            <a:off x="2188383" y="4520168"/>
            <a:ext cx="306494" cy="369332"/>
          </a:xfrm>
          <a:prstGeom prst="rect">
            <a:avLst/>
          </a:prstGeom>
          <a:noFill/>
        </p:spPr>
        <p:txBody>
          <a:bodyPr wrap="none" rtlCol="0">
            <a:spAutoFit/>
          </a:bodyPr>
          <a:lstStyle/>
          <a:p>
            <a:r>
              <a:rPr lang="en-IN" dirty="0"/>
              <a:t>a</a:t>
            </a:r>
          </a:p>
        </p:txBody>
      </p:sp>
      <p:sp>
        <p:nvSpPr>
          <p:cNvPr id="12" name="TextBox 11">
            <a:extLst>
              <a:ext uri="{FF2B5EF4-FFF2-40B4-BE49-F238E27FC236}">
                <a16:creationId xmlns:a16="http://schemas.microsoft.com/office/drawing/2014/main" id="{B866E211-6DE9-4EE2-B07E-F24BEB1A974D}"/>
              </a:ext>
            </a:extLst>
          </p:cNvPr>
          <p:cNvSpPr txBox="1"/>
          <p:nvPr/>
        </p:nvSpPr>
        <p:spPr>
          <a:xfrm>
            <a:off x="3086100" y="5301734"/>
            <a:ext cx="711948" cy="369332"/>
          </a:xfrm>
          <a:prstGeom prst="rect">
            <a:avLst/>
          </a:prstGeom>
          <a:noFill/>
        </p:spPr>
        <p:txBody>
          <a:bodyPr wrap="square">
            <a:spAutoFit/>
          </a:bodyPr>
          <a:lstStyle/>
          <a:p>
            <a:r>
              <a:rPr lang="en-IN" dirty="0"/>
              <a:t>a</a:t>
            </a:r>
          </a:p>
        </p:txBody>
      </p:sp>
      <p:sp>
        <p:nvSpPr>
          <p:cNvPr id="13" name="TextBox 12">
            <a:extLst>
              <a:ext uri="{FF2B5EF4-FFF2-40B4-BE49-F238E27FC236}">
                <a16:creationId xmlns:a16="http://schemas.microsoft.com/office/drawing/2014/main" id="{202898BC-8E84-447E-93C3-C97DBC623696}"/>
              </a:ext>
            </a:extLst>
          </p:cNvPr>
          <p:cNvSpPr txBox="1"/>
          <p:nvPr/>
        </p:nvSpPr>
        <p:spPr>
          <a:xfrm>
            <a:off x="1524000" y="5366961"/>
            <a:ext cx="609600" cy="369332"/>
          </a:xfrm>
          <a:prstGeom prst="rect">
            <a:avLst/>
          </a:prstGeom>
          <a:noFill/>
        </p:spPr>
        <p:txBody>
          <a:bodyPr wrap="square">
            <a:spAutoFit/>
          </a:bodyPr>
          <a:lstStyle/>
          <a:p>
            <a:r>
              <a:rPr lang="en-IN" dirty="0"/>
              <a:t>a</a:t>
            </a:r>
          </a:p>
        </p:txBody>
      </p: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53C07582-B541-411D-89DE-8430EA7B67BF}"/>
                  </a:ext>
                </a:extLst>
              </p:cNvPr>
              <p:cNvSpPr/>
              <p:nvPr/>
            </p:nvSpPr>
            <p:spPr>
              <a:xfrm>
                <a:off x="5029200" y="45720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3</m:t>
                      </m:r>
                    </m:oMath>
                  </m:oMathPara>
                </a14:m>
                <a:endParaRPr lang="en-US" baseline="-25000" dirty="0"/>
              </a:p>
            </p:txBody>
          </p:sp>
        </mc:Choice>
        <mc:Fallback xmlns="">
          <p:sp>
            <p:nvSpPr>
              <p:cNvPr id="15" name="Oval 14">
                <a:extLst>
                  <a:ext uri="{FF2B5EF4-FFF2-40B4-BE49-F238E27FC236}">
                    <a16:creationId xmlns:a16="http://schemas.microsoft.com/office/drawing/2014/main" id="{53C07582-B541-411D-89DE-8430EA7B67BF}"/>
                  </a:ext>
                </a:extLst>
              </p:cNvPr>
              <p:cNvSpPr>
                <a:spLocks noRot="1" noChangeAspect="1" noMove="1" noResize="1" noEditPoints="1" noAdjustHandles="1" noChangeArrowheads="1" noChangeShapeType="1" noTextEdit="1"/>
              </p:cNvSpPr>
              <p:nvPr/>
            </p:nvSpPr>
            <p:spPr>
              <a:xfrm>
                <a:off x="5029200" y="4572000"/>
                <a:ext cx="609600" cy="609600"/>
              </a:xfrm>
              <a:prstGeom prst="ellipse">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783B8BE9-DA49-4C16-9ADD-F838993B342A}"/>
                  </a:ext>
                </a:extLst>
              </p:cNvPr>
              <p:cNvSpPr/>
              <p:nvPr/>
            </p:nvSpPr>
            <p:spPr>
              <a:xfrm>
                <a:off x="6858000" y="4560771"/>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4</m:t>
                      </m:r>
                    </m:oMath>
                  </m:oMathPara>
                </a14:m>
                <a:endParaRPr lang="en-US" baseline="-25000" dirty="0"/>
              </a:p>
            </p:txBody>
          </p:sp>
        </mc:Choice>
        <mc:Fallback xmlns="">
          <p:sp>
            <p:nvSpPr>
              <p:cNvPr id="16" name="Oval 15">
                <a:extLst>
                  <a:ext uri="{FF2B5EF4-FFF2-40B4-BE49-F238E27FC236}">
                    <a16:creationId xmlns:a16="http://schemas.microsoft.com/office/drawing/2014/main" id="{783B8BE9-DA49-4C16-9ADD-F838993B342A}"/>
                  </a:ext>
                </a:extLst>
              </p:cNvPr>
              <p:cNvSpPr>
                <a:spLocks noRot="1" noChangeAspect="1" noMove="1" noResize="1" noEditPoints="1" noAdjustHandles="1" noChangeArrowheads="1" noChangeShapeType="1" noTextEdit="1"/>
              </p:cNvSpPr>
              <p:nvPr/>
            </p:nvSpPr>
            <p:spPr>
              <a:xfrm>
                <a:off x="6858000" y="4560771"/>
                <a:ext cx="609600" cy="609600"/>
              </a:xfrm>
              <a:prstGeom prst="ellipse">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0049A55D-4040-4A82-8AA7-8814D41A7A4F}"/>
                  </a:ext>
                </a:extLst>
              </p:cNvPr>
              <p:cNvSpPr/>
              <p:nvPr/>
            </p:nvSpPr>
            <p:spPr>
              <a:xfrm>
                <a:off x="8653993" y="4543429"/>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5</m:t>
                      </m:r>
                    </m:oMath>
                  </m:oMathPara>
                </a14:m>
                <a:endParaRPr lang="en-US" baseline="-25000" dirty="0"/>
              </a:p>
            </p:txBody>
          </p:sp>
        </mc:Choice>
        <mc:Fallback xmlns="">
          <p:sp>
            <p:nvSpPr>
              <p:cNvPr id="17" name="Oval 16">
                <a:extLst>
                  <a:ext uri="{FF2B5EF4-FFF2-40B4-BE49-F238E27FC236}">
                    <a16:creationId xmlns:a16="http://schemas.microsoft.com/office/drawing/2014/main" id="{0049A55D-4040-4A82-8AA7-8814D41A7A4F}"/>
                  </a:ext>
                </a:extLst>
              </p:cNvPr>
              <p:cNvSpPr>
                <a:spLocks noRot="1" noChangeAspect="1" noMove="1" noResize="1" noEditPoints="1" noAdjustHandles="1" noChangeArrowheads="1" noChangeShapeType="1" noTextEdit="1"/>
              </p:cNvSpPr>
              <p:nvPr/>
            </p:nvSpPr>
            <p:spPr>
              <a:xfrm>
                <a:off x="8653993" y="4543429"/>
                <a:ext cx="609600" cy="609600"/>
              </a:xfrm>
              <a:prstGeom prst="ellipse">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id="{A06E6A30-DA72-4D62-94C6-BC0E8C27DF5E}"/>
                  </a:ext>
                </a:extLst>
              </p:cNvPr>
              <p:cNvSpPr/>
              <p:nvPr/>
            </p:nvSpPr>
            <p:spPr>
              <a:xfrm>
                <a:off x="8653993" y="2971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6</m:t>
                      </m:r>
                    </m:oMath>
                  </m:oMathPara>
                </a14:m>
                <a:endParaRPr lang="en-US" baseline="-25000" dirty="0"/>
              </a:p>
            </p:txBody>
          </p:sp>
        </mc:Choice>
        <mc:Fallback xmlns="">
          <p:sp>
            <p:nvSpPr>
              <p:cNvPr id="18" name="Oval 17">
                <a:extLst>
                  <a:ext uri="{FF2B5EF4-FFF2-40B4-BE49-F238E27FC236}">
                    <a16:creationId xmlns:a16="http://schemas.microsoft.com/office/drawing/2014/main" id="{A06E6A30-DA72-4D62-94C6-BC0E8C27DF5E}"/>
                  </a:ext>
                </a:extLst>
              </p:cNvPr>
              <p:cNvSpPr>
                <a:spLocks noRot="1" noChangeAspect="1" noMove="1" noResize="1" noEditPoints="1" noAdjustHandles="1" noChangeArrowheads="1" noChangeShapeType="1" noTextEdit="1"/>
              </p:cNvSpPr>
              <p:nvPr/>
            </p:nvSpPr>
            <p:spPr>
              <a:xfrm>
                <a:off x="8653993" y="2971800"/>
                <a:ext cx="609600" cy="609600"/>
              </a:xfrm>
              <a:prstGeom prst="ellipse">
                <a:avLst/>
              </a:prstGeom>
              <a:blipFill>
                <a:blip r:embed="rId8"/>
                <a:stretch>
                  <a:fillRect/>
                </a:stretch>
              </a:blipFill>
            </p:spPr>
            <p:txBody>
              <a:bodyPr/>
              <a:lstStyle/>
              <a:p>
                <a:r>
                  <a:rPr lang="en-IN">
                    <a:noFill/>
                  </a:rPr>
                  <a:t> </a:t>
                </a:r>
              </a:p>
            </p:txBody>
          </p:sp>
        </mc:Fallback>
      </mc:AlternateContent>
      <p:cxnSp>
        <p:nvCxnSpPr>
          <p:cNvPr id="20" name="Straight Arrow Connector 19">
            <a:extLst>
              <a:ext uri="{FF2B5EF4-FFF2-40B4-BE49-F238E27FC236}">
                <a16:creationId xmlns:a16="http://schemas.microsoft.com/office/drawing/2014/main" id="{1D16D6D7-5548-4E51-985E-53DB956BF876}"/>
              </a:ext>
            </a:extLst>
          </p:cNvPr>
          <p:cNvCxnSpPr>
            <a:stCxn id="6" idx="6"/>
            <a:endCxn id="15" idx="2"/>
          </p:cNvCxnSpPr>
          <p:nvPr/>
        </p:nvCxnSpPr>
        <p:spPr>
          <a:xfrm>
            <a:off x="3962400" y="4876800"/>
            <a:ext cx="1066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9F6F04EB-3855-414D-BC52-9BD9EF65FEF2}"/>
              </a:ext>
            </a:extLst>
          </p:cNvPr>
          <p:cNvCxnSpPr>
            <a:stCxn id="15" idx="6"/>
            <a:endCxn id="16" idx="2"/>
          </p:cNvCxnSpPr>
          <p:nvPr/>
        </p:nvCxnSpPr>
        <p:spPr>
          <a:xfrm flipV="1">
            <a:off x="5638800" y="4865571"/>
            <a:ext cx="1219200" cy="112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E066D30-A3D2-42DE-9B57-0054CA8BDF46}"/>
              </a:ext>
            </a:extLst>
          </p:cNvPr>
          <p:cNvCxnSpPr>
            <a:stCxn id="16" idx="6"/>
            <a:endCxn id="17" idx="2"/>
          </p:cNvCxnSpPr>
          <p:nvPr/>
        </p:nvCxnSpPr>
        <p:spPr>
          <a:xfrm flipV="1">
            <a:off x="7467600" y="4848229"/>
            <a:ext cx="1186393" cy="173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BDF0C5D3-4340-4F14-AE9F-10AA1EA2010B}"/>
              </a:ext>
            </a:extLst>
          </p:cNvPr>
          <p:cNvCxnSpPr>
            <a:stCxn id="17" idx="0"/>
            <a:endCxn id="18" idx="4"/>
          </p:cNvCxnSpPr>
          <p:nvPr/>
        </p:nvCxnSpPr>
        <p:spPr>
          <a:xfrm flipV="1">
            <a:off x="8958793" y="3581400"/>
            <a:ext cx="0" cy="9620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5E6BCAC-B5DF-4B79-9C8C-7C42750F792A}"/>
              </a:ext>
            </a:extLst>
          </p:cNvPr>
          <p:cNvCxnSpPr>
            <a:stCxn id="18" idx="2"/>
            <a:endCxn id="15" idx="7"/>
          </p:cNvCxnSpPr>
          <p:nvPr/>
        </p:nvCxnSpPr>
        <p:spPr>
          <a:xfrm flipH="1">
            <a:off x="5549526" y="3276600"/>
            <a:ext cx="3104467" cy="13846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Oval 28">
            <a:extLst>
              <a:ext uri="{FF2B5EF4-FFF2-40B4-BE49-F238E27FC236}">
                <a16:creationId xmlns:a16="http://schemas.microsoft.com/office/drawing/2014/main" id="{426D2F57-D5F6-48AC-9D2E-68CBB2E48335}"/>
              </a:ext>
            </a:extLst>
          </p:cNvPr>
          <p:cNvSpPr/>
          <p:nvPr/>
        </p:nvSpPr>
        <p:spPr>
          <a:xfrm>
            <a:off x="6909114" y="4600868"/>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sp>
        <p:nvSpPr>
          <p:cNvPr id="31" name="TextBox 30">
            <a:extLst>
              <a:ext uri="{FF2B5EF4-FFF2-40B4-BE49-F238E27FC236}">
                <a16:creationId xmlns:a16="http://schemas.microsoft.com/office/drawing/2014/main" id="{C79FFB54-AB03-419B-A651-54564F9FC073}"/>
              </a:ext>
            </a:extLst>
          </p:cNvPr>
          <p:cNvSpPr txBox="1"/>
          <p:nvPr/>
        </p:nvSpPr>
        <p:spPr>
          <a:xfrm>
            <a:off x="6012740" y="4556557"/>
            <a:ext cx="527709" cy="369332"/>
          </a:xfrm>
          <a:prstGeom prst="rect">
            <a:avLst/>
          </a:prstGeom>
          <a:noFill/>
        </p:spPr>
        <p:txBody>
          <a:bodyPr wrap="none" rtlCol="0">
            <a:spAutoFit/>
          </a:bodyPr>
          <a:lstStyle/>
          <a:p>
            <a:r>
              <a:rPr lang="en-IN" dirty="0"/>
              <a:t>a, b</a:t>
            </a:r>
          </a:p>
        </p:txBody>
      </p:sp>
      <p:sp>
        <p:nvSpPr>
          <p:cNvPr id="32" name="TextBox 31">
            <a:extLst>
              <a:ext uri="{FF2B5EF4-FFF2-40B4-BE49-F238E27FC236}">
                <a16:creationId xmlns:a16="http://schemas.microsoft.com/office/drawing/2014/main" id="{CA8FFD9E-9D91-425A-824C-6618092B10C2}"/>
              </a:ext>
            </a:extLst>
          </p:cNvPr>
          <p:cNvSpPr txBox="1"/>
          <p:nvPr/>
        </p:nvSpPr>
        <p:spPr>
          <a:xfrm>
            <a:off x="7759649" y="4535745"/>
            <a:ext cx="527709" cy="369332"/>
          </a:xfrm>
          <a:prstGeom prst="rect">
            <a:avLst/>
          </a:prstGeom>
          <a:noFill/>
        </p:spPr>
        <p:txBody>
          <a:bodyPr wrap="none" rtlCol="0">
            <a:spAutoFit/>
          </a:bodyPr>
          <a:lstStyle/>
          <a:p>
            <a:r>
              <a:rPr lang="en-IN" dirty="0"/>
              <a:t>a, b</a:t>
            </a:r>
          </a:p>
        </p:txBody>
      </p:sp>
      <p:sp>
        <p:nvSpPr>
          <p:cNvPr id="33" name="TextBox 32">
            <a:extLst>
              <a:ext uri="{FF2B5EF4-FFF2-40B4-BE49-F238E27FC236}">
                <a16:creationId xmlns:a16="http://schemas.microsoft.com/office/drawing/2014/main" id="{ED1A683A-E793-4D85-8FCE-C70E97A3C812}"/>
              </a:ext>
            </a:extLst>
          </p:cNvPr>
          <p:cNvSpPr txBox="1"/>
          <p:nvPr/>
        </p:nvSpPr>
        <p:spPr>
          <a:xfrm>
            <a:off x="8958793" y="3933829"/>
            <a:ext cx="527709" cy="369332"/>
          </a:xfrm>
          <a:prstGeom prst="rect">
            <a:avLst/>
          </a:prstGeom>
          <a:noFill/>
        </p:spPr>
        <p:txBody>
          <a:bodyPr wrap="none" rtlCol="0">
            <a:spAutoFit/>
          </a:bodyPr>
          <a:lstStyle/>
          <a:p>
            <a:r>
              <a:rPr lang="en-IN" dirty="0"/>
              <a:t>a, b</a:t>
            </a:r>
          </a:p>
        </p:txBody>
      </p:sp>
      <p:sp>
        <p:nvSpPr>
          <p:cNvPr id="34" name="TextBox 33">
            <a:extLst>
              <a:ext uri="{FF2B5EF4-FFF2-40B4-BE49-F238E27FC236}">
                <a16:creationId xmlns:a16="http://schemas.microsoft.com/office/drawing/2014/main" id="{1DBC0520-B94D-47E6-9BEF-B8F814B6FF1D}"/>
              </a:ext>
            </a:extLst>
          </p:cNvPr>
          <p:cNvSpPr txBox="1"/>
          <p:nvPr/>
        </p:nvSpPr>
        <p:spPr>
          <a:xfrm>
            <a:off x="7315200" y="3785599"/>
            <a:ext cx="527709" cy="369332"/>
          </a:xfrm>
          <a:prstGeom prst="rect">
            <a:avLst/>
          </a:prstGeom>
          <a:noFill/>
        </p:spPr>
        <p:txBody>
          <a:bodyPr wrap="none" rtlCol="0">
            <a:spAutoFit/>
          </a:bodyPr>
          <a:lstStyle/>
          <a:p>
            <a:r>
              <a:rPr lang="en-IN" dirty="0"/>
              <a:t>a, b</a:t>
            </a:r>
          </a:p>
        </p:txBody>
      </p:sp>
      <p:cxnSp>
        <p:nvCxnSpPr>
          <p:cNvPr id="36" name="Connector: Curved 35">
            <a:extLst>
              <a:ext uri="{FF2B5EF4-FFF2-40B4-BE49-F238E27FC236}">
                <a16:creationId xmlns:a16="http://schemas.microsoft.com/office/drawing/2014/main" id="{C9D45ED8-6B45-4DBD-9818-228A3140C277}"/>
              </a:ext>
            </a:extLst>
          </p:cNvPr>
          <p:cNvCxnSpPr>
            <a:stCxn id="7" idx="3"/>
            <a:endCxn id="7" idx="5"/>
          </p:cNvCxnSpPr>
          <p:nvPr/>
        </p:nvCxnSpPr>
        <p:spPr>
          <a:xfrm rot="16200000" flipH="1">
            <a:off x="2514600" y="6096000"/>
            <a:ext cx="12700" cy="431052"/>
          </a:xfrm>
          <a:prstGeom prst="curvedConnector3">
            <a:avLst>
              <a:gd name="adj1" fmla="val 2502945"/>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DBBDCDA-DC61-4D9B-8BAF-6598ABFF9344}"/>
              </a:ext>
            </a:extLst>
          </p:cNvPr>
          <p:cNvSpPr txBox="1"/>
          <p:nvPr/>
        </p:nvSpPr>
        <p:spPr>
          <a:xfrm rot="21411202">
            <a:off x="2752871" y="6008757"/>
            <a:ext cx="527709" cy="369332"/>
          </a:xfrm>
          <a:prstGeom prst="rect">
            <a:avLst/>
          </a:prstGeom>
          <a:noFill/>
        </p:spPr>
        <p:txBody>
          <a:bodyPr wrap="none" rtlCol="0">
            <a:spAutoFit/>
          </a:bodyPr>
          <a:lstStyle/>
          <a:p>
            <a:r>
              <a:rPr lang="en-IN" dirty="0"/>
              <a:t>a, b</a:t>
            </a:r>
          </a:p>
        </p:txBody>
      </p:sp>
      <p:sp>
        <p:nvSpPr>
          <p:cNvPr id="38" name="TextBox 37">
            <a:extLst>
              <a:ext uri="{FF2B5EF4-FFF2-40B4-BE49-F238E27FC236}">
                <a16:creationId xmlns:a16="http://schemas.microsoft.com/office/drawing/2014/main" id="{49872BC7-8A31-4377-BC85-F318F2470215}"/>
              </a:ext>
            </a:extLst>
          </p:cNvPr>
          <p:cNvSpPr txBox="1"/>
          <p:nvPr/>
        </p:nvSpPr>
        <p:spPr>
          <a:xfrm>
            <a:off x="4134856" y="4539419"/>
            <a:ext cx="306494" cy="369332"/>
          </a:xfrm>
          <a:prstGeom prst="rect">
            <a:avLst/>
          </a:prstGeom>
          <a:noFill/>
        </p:spPr>
        <p:txBody>
          <a:bodyPr wrap="none" rtlCol="0">
            <a:spAutoFit/>
          </a:bodyPr>
          <a:lstStyle/>
          <a:p>
            <a:r>
              <a:rPr lang="en-IN" dirty="0"/>
              <a:t>b</a:t>
            </a:r>
          </a:p>
        </p:txBody>
      </p:sp>
    </p:spTree>
    <p:extLst>
      <p:ext uri="{BB962C8B-B14F-4D97-AF65-F5344CB8AC3E}">
        <p14:creationId xmlns:p14="http://schemas.microsoft.com/office/powerpoint/2010/main" val="93545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15" grpId="0" animBg="1"/>
      <p:bldP spid="16" grpId="0" animBg="1"/>
      <p:bldP spid="17" grpId="0" animBg="1"/>
      <p:bldP spid="18" grpId="0" animBg="1"/>
      <p:bldP spid="2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129381"/>
            <a:ext cx="11684000" cy="808037"/>
          </a:xfrm>
        </p:spPr>
        <p:txBody>
          <a:bodyPr/>
          <a:lstStyle/>
          <a:p>
            <a:r>
              <a:rPr lang="en-US" dirty="0"/>
              <a:t>DFA Examples: </a:t>
            </a:r>
            <a:r>
              <a:rPr lang="en-US" dirty="0">
                <a:solidFill>
                  <a:srgbClr val="C00000"/>
                </a:solidFill>
              </a:rPr>
              <a:t>even or odd occurrence </a:t>
            </a:r>
            <a:endParaRPr lang="en-US" dirty="0">
              <a:solidFill>
                <a:srgbClr val="C00000"/>
              </a:solidFill>
              <a:latin typeface="+mj-lt"/>
            </a:endParaRPr>
          </a:p>
        </p:txBody>
      </p:sp>
      <p:sp>
        <p:nvSpPr>
          <p:cNvPr id="3" name="Content Placeholder 2"/>
          <p:cNvSpPr>
            <a:spLocks noGrp="1"/>
          </p:cNvSpPr>
          <p:nvPr>
            <p:ph idx="1"/>
          </p:nvPr>
        </p:nvSpPr>
        <p:spPr>
          <a:xfrm>
            <a:off x="254000" y="990599"/>
            <a:ext cx="11684000" cy="5738019"/>
          </a:xfrm>
        </p:spPr>
        <p:txBody>
          <a:bodyPr>
            <a:normAutofit/>
          </a:bodyPr>
          <a:lstStyle/>
          <a:p>
            <a:pPr>
              <a:buFont typeface="Arial" panose="020B0604020202020204" pitchFamily="34" charset="0"/>
              <a:buChar char="•"/>
            </a:pPr>
            <a:r>
              <a:rPr lang="en-IN" dirty="0"/>
              <a:t>The string with number of 0’s and number of 1’s are even</a:t>
            </a:r>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marL="0" indent="0">
              <a:buNone/>
            </a:pPr>
            <a:endParaRPr lang="en-IN" dirty="0"/>
          </a:p>
          <a:p>
            <a:pPr marL="0" indent="0">
              <a:buNone/>
            </a:pPr>
            <a:endParaRPr lang="en-IN" dirty="0"/>
          </a:p>
          <a:p>
            <a:pPr>
              <a:buFont typeface="Arial" panose="020B0604020202020204" pitchFamily="34" charset="0"/>
              <a:buChar char="•"/>
            </a:pPr>
            <a:r>
              <a:rPr lang="en-IN" dirty="0"/>
              <a:t>The string with number of 0’s and number of 1’s are odd ?</a:t>
            </a:r>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p:txBody>
      </p:sp>
      <p:sp>
        <p:nvSpPr>
          <p:cNvPr id="4" name="Oval 3"/>
          <p:cNvSpPr/>
          <p:nvPr/>
        </p:nvSpPr>
        <p:spPr>
          <a:xfrm>
            <a:off x="4192948" y="1752600"/>
            <a:ext cx="11430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odd 0</a:t>
            </a:r>
            <a:br>
              <a:rPr lang="en-IN" dirty="0"/>
            </a:br>
            <a:r>
              <a:rPr lang="en-IN" dirty="0"/>
              <a:t>even 1</a:t>
            </a:r>
          </a:p>
        </p:txBody>
      </p:sp>
      <p:cxnSp>
        <p:nvCxnSpPr>
          <p:cNvPr id="17" name="Straight Arrow Connector 16"/>
          <p:cNvCxnSpPr>
            <a:stCxn id="29" idx="7"/>
            <a:endCxn id="4" idx="1"/>
          </p:cNvCxnSpPr>
          <p:nvPr/>
        </p:nvCxnSpPr>
        <p:spPr>
          <a:xfrm>
            <a:off x="1991532" y="1908829"/>
            <a:ext cx="2368805"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4192948" y="4191000"/>
            <a:ext cx="11430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even 1</a:t>
            </a:r>
            <a:br>
              <a:rPr lang="en-IN" dirty="0"/>
            </a:br>
            <a:r>
              <a:rPr lang="en-IN" dirty="0"/>
              <a:t>even 0</a:t>
            </a:r>
          </a:p>
        </p:txBody>
      </p:sp>
      <p:sp>
        <p:nvSpPr>
          <p:cNvPr id="28" name="Oval 27"/>
          <p:cNvSpPr/>
          <p:nvPr/>
        </p:nvSpPr>
        <p:spPr>
          <a:xfrm>
            <a:off x="1015919" y="4191000"/>
            <a:ext cx="11430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odd 1</a:t>
            </a:r>
            <a:br>
              <a:rPr lang="en-IN" dirty="0"/>
            </a:br>
            <a:r>
              <a:rPr lang="en-IN" dirty="0"/>
              <a:t>even 0</a:t>
            </a:r>
          </a:p>
        </p:txBody>
      </p:sp>
      <p:sp>
        <p:nvSpPr>
          <p:cNvPr id="29" name="Oval 28"/>
          <p:cNvSpPr/>
          <p:nvPr/>
        </p:nvSpPr>
        <p:spPr>
          <a:xfrm>
            <a:off x="1015919" y="1752600"/>
            <a:ext cx="11430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dirty="0"/>
              <a:t>odd 0</a:t>
            </a:r>
            <a:br>
              <a:rPr lang="en-IN" dirty="0"/>
            </a:br>
            <a:r>
              <a:rPr lang="en-IN" dirty="0"/>
              <a:t>odd 1</a:t>
            </a:r>
          </a:p>
        </p:txBody>
      </p:sp>
      <p:sp>
        <p:nvSpPr>
          <p:cNvPr id="31" name="Oval 30"/>
          <p:cNvSpPr/>
          <p:nvPr/>
        </p:nvSpPr>
        <p:spPr>
          <a:xfrm>
            <a:off x="1129470" y="1851660"/>
            <a:ext cx="915901" cy="868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a:t> </a:t>
            </a:r>
            <a:endParaRPr lang="en-IN" dirty="0"/>
          </a:p>
        </p:txBody>
      </p:sp>
      <p:cxnSp>
        <p:nvCxnSpPr>
          <p:cNvPr id="32" name="Straight Arrow Connector 31"/>
          <p:cNvCxnSpPr>
            <a:endCxn id="29" idx="2"/>
          </p:cNvCxnSpPr>
          <p:nvPr/>
        </p:nvCxnSpPr>
        <p:spPr>
          <a:xfrm>
            <a:off x="265229" y="2286000"/>
            <a:ext cx="750690" cy="1"/>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8" idx="5"/>
            <a:endCxn id="27" idx="3"/>
          </p:cNvCxnSpPr>
          <p:nvPr/>
        </p:nvCxnSpPr>
        <p:spPr>
          <a:xfrm>
            <a:off x="1991532" y="5101571"/>
            <a:ext cx="2368805"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8" idx="1"/>
            <a:endCxn id="29" idx="3"/>
          </p:cNvCxnSpPr>
          <p:nvPr/>
        </p:nvCxnSpPr>
        <p:spPr>
          <a:xfrm flipV="1">
            <a:off x="1183307" y="2663171"/>
            <a:ext cx="0" cy="168405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 idx="3"/>
            <a:endCxn id="27" idx="1"/>
          </p:cNvCxnSpPr>
          <p:nvPr/>
        </p:nvCxnSpPr>
        <p:spPr>
          <a:xfrm>
            <a:off x="4360336" y="2663171"/>
            <a:ext cx="0" cy="168405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9" idx="5"/>
            <a:endCxn id="28" idx="7"/>
          </p:cNvCxnSpPr>
          <p:nvPr/>
        </p:nvCxnSpPr>
        <p:spPr>
          <a:xfrm>
            <a:off x="1991531" y="2663171"/>
            <a:ext cx="0" cy="168405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7" idx="7"/>
            <a:endCxn id="4" idx="5"/>
          </p:cNvCxnSpPr>
          <p:nvPr/>
        </p:nvCxnSpPr>
        <p:spPr>
          <a:xfrm flipV="1">
            <a:off x="5168560" y="2663171"/>
            <a:ext cx="0" cy="168405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 idx="3"/>
            <a:endCxn id="29" idx="5"/>
          </p:cNvCxnSpPr>
          <p:nvPr/>
        </p:nvCxnSpPr>
        <p:spPr>
          <a:xfrm flipH="1">
            <a:off x="1991532" y="2663171"/>
            <a:ext cx="2368805"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7" idx="1"/>
            <a:endCxn id="28" idx="7"/>
          </p:cNvCxnSpPr>
          <p:nvPr/>
        </p:nvCxnSpPr>
        <p:spPr>
          <a:xfrm flipH="1">
            <a:off x="1991532" y="4347229"/>
            <a:ext cx="2368805"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907203" y="3325190"/>
            <a:ext cx="280169" cy="369332"/>
          </a:xfrm>
          <a:prstGeom prst="rect">
            <a:avLst/>
          </a:prstGeom>
          <a:noFill/>
        </p:spPr>
        <p:txBody>
          <a:bodyPr wrap="square" rtlCol="0">
            <a:spAutoFit/>
          </a:bodyPr>
          <a:lstStyle/>
          <a:p>
            <a:r>
              <a:rPr lang="en-IN" dirty="0"/>
              <a:t>0</a:t>
            </a:r>
          </a:p>
        </p:txBody>
      </p:sp>
      <p:sp>
        <p:nvSpPr>
          <p:cNvPr id="60" name="TextBox 59"/>
          <p:cNvSpPr txBox="1"/>
          <p:nvPr/>
        </p:nvSpPr>
        <p:spPr>
          <a:xfrm>
            <a:off x="1968760" y="3325190"/>
            <a:ext cx="280169" cy="369332"/>
          </a:xfrm>
          <a:prstGeom prst="rect">
            <a:avLst/>
          </a:prstGeom>
          <a:noFill/>
        </p:spPr>
        <p:txBody>
          <a:bodyPr wrap="square" rtlCol="0">
            <a:spAutoFit/>
          </a:bodyPr>
          <a:lstStyle/>
          <a:p>
            <a:r>
              <a:rPr lang="en-IN" dirty="0"/>
              <a:t>0</a:t>
            </a:r>
          </a:p>
        </p:txBody>
      </p:sp>
      <p:sp>
        <p:nvSpPr>
          <p:cNvPr id="61" name="TextBox 60"/>
          <p:cNvSpPr txBox="1"/>
          <p:nvPr/>
        </p:nvSpPr>
        <p:spPr>
          <a:xfrm>
            <a:off x="4094650" y="3325190"/>
            <a:ext cx="280169" cy="369332"/>
          </a:xfrm>
          <a:prstGeom prst="rect">
            <a:avLst/>
          </a:prstGeom>
          <a:noFill/>
        </p:spPr>
        <p:txBody>
          <a:bodyPr wrap="square" rtlCol="0">
            <a:spAutoFit/>
          </a:bodyPr>
          <a:lstStyle/>
          <a:p>
            <a:r>
              <a:rPr lang="en-IN" dirty="0"/>
              <a:t>0</a:t>
            </a:r>
          </a:p>
        </p:txBody>
      </p:sp>
      <p:sp>
        <p:nvSpPr>
          <p:cNvPr id="62" name="TextBox 61"/>
          <p:cNvSpPr txBox="1"/>
          <p:nvPr/>
        </p:nvSpPr>
        <p:spPr>
          <a:xfrm>
            <a:off x="5168561" y="3325190"/>
            <a:ext cx="280169" cy="369332"/>
          </a:xfrm>
          <a:prstGeom prst="rect">
            <a:avLst/>
          </a:prstGeom>
          <a:noFill/>
        </p:spPr>
        <p:txBody>
          <a:bodyPr wrap="square" rtlCol="0">
            <a:spAutoFit/>
          </a:bodyPr>
          <a:lstStyle/>
          <a:p>
            <a:r>
              <a:rPr lang="en-IN" dirty="0"/>
              <a:t>0</a:t>
            </a:r>
          </a:p>
        </p:txBody>
      </p:sp>
      <p:sp>
        <p:nvSpPr>
          <p:cNvPr id="63" name="TextBox 62"/>
          <p:cNvSpPr txBox="1"/>
          <p:nvPr/>
        </p:nvSpPr>
        <p:spPr>
          <a:xfrm>
            <a:off x="3035850" y="1586159"/>
            <a:ext cx="280169" cy="369332"/>
          </a:xfrm>
          <a:prstGeom prst="rect">
            <a:avLst/>
          </a:prstGeom>
          <a:noFill/>
        </p:spPr>
        <p:txBody>
          <a:bodyPr wrap="square" rtlCol="0">
            <a:spAutoFit/>
          </a:bodyPr>
          <a:lstStyle/>
          <a:p>
            <a:r>
              <a:rPr lang="en-IN" dirty="0"/>
              <a:t>1</a:t>
            </a:r>
          </a:p>
        </p:txBody>
      </p:sp>
      <p:sp>
        <p:nvSpPr>
          <p:cNvPr id="64" name="TextBox 63"/>
          <p:cNvSpPr txBox="1"/>
          <p:nvPr/>
        </p:nvSpPr>
        <p:spPr>
          <a:xfrm>
            <a:off x="3039546" y="2329305"/>
            <a:ext cx="280169" cy="369332"/>
          </a:xfrm>
          <a:prstGeom prst="rect">
            <a:avLst/>
          </a:prstGeom>
          <a:noFill/>
        </p:spPr>
        <p:txBody>
          <a:bodyPr wrap="square" rtlCol="0">
            <a:spAutoFit/>
          </a:bodyPr>
          <a:lstStyle/>
          <a:p>
            <a:r>
              <a:rPr lang="en-IN" dirty="0"/>
              <a:t>1</a:t>
            </a:r>
          </a:p>
        </p:txBody>
      </p:sp>
      <p:sp>
        <p:nvSpPr>
          <p:cNvPr id="65" name="TextBox 64"/>
          <p:cNvSpPr txBox="1"/>
          <p:nvPr/>
        </p:nvSpPr>
        <p:spPr>
          <a:xfrm>
            <a:off x="3037271" y="3960516"/>
            <a:ext cx="280169" cy="369332"/>
          </a:xfrm>
          <a:prstGeom prst="rect">
            <a:avLst/>
          </a:prstGeom>
          <a:noFill/>
        </p:spPr>
        <p:txBody>
          <a:bodyPr wrap="square" rtlCol="0">
            <a:spAutoFit/>
          </a:bodyPr>
          <a:lstStyle/>
          <a:p>
            <a:r>
              <a:rPr lang="en-IN" dirty="0"/>
              <a:t>1</a:t>
            </a:r>
          </a:p>
        </p:txBody>
      </p:sp>
      <p:sp>
        <p:nvSpPr>
          <p:cNvPr id="66" name="TextBox 65"/>
          <p:cNvSpPr txBox="1"/>
          <p:nvPr/>
        </p:nvSpPr>
        <p:spPr>
          <a:xfrm>
            <a:off x="3039719" y="4732239"/>
            <a:ext cx="280169" cy="369332"/>
          </a:xfrm>
          <a:prstGeom prst="rect">
            <a:avLst/>
          </a:prstGeom>
          <a:noFill/>
        </p:spPr>
        <p:txBody>
          <a:bodyPr wrap="square" rtlCol="0">
            <a:spAutoFit/>
          </a:bodyPr>
          <a:lstStyle/>
          <a:p>
            <a:r>
              <a:rPr lang="en-IN" dirty="0"/>
              <a:t>1</a:t>
            </a:r>
          </a:p>
        </p:txBody>
      </p:sp>
    </p:spTree>
    <p:extLst>
      <p:ext uri="{BB962C8B-B14F-4D97-AF65-F5344CB8AC3E}">
        <p14:creationId xmlns:p14="http://schemas.microsoft.com/office/powerpoint/2010/main" val="423355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0" end="10"/>
                                            </p:txEl>
                                          </p:spTgt>
                                        </p:tgtEl>
                                        <p:attrNameLst>
                                          <p:attrName>style.visibility</p:attrName>
                                        </p:attrNameLst>
                                      </p:cBhvr>
                                      <p:to>
                                        <p:strVal val="visible"/>
                                      </p:to>
                                    </p:set>
                                    <p:animEffect transition="in" filter="fade">
                                      <p:cBhvr>
                                        <p:cTn id="12" dur="500"/>
                                        <p:tgtEl>
                                          <p:spTgt spid="3">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up)">
                                      <p:cBhvr>
                                        <p:cTn id="27" dur="500"/>
                                        <p:tgtEl>
                                          <p:spTgt spid="4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wipe(down)">
                                      <p:cBhvr>
                                        <p:cTn id="30" dur="500"/>
                                        <p:tgtEl>
                                          <p:spTgt spid="6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wipe(down)">
                                      <p:cBhvr>
                                        <p:cTn id="41" dur="500"/>
                                        <p:tgtEl>
                                          <p:spTgt spid="6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down)">
                                      <p:cBhvr>
                                        <p:cTn id="49" dur="500"/>
                                        <p:tgtEl>
                                          <p:spTgt spid="4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wipe(down)">
                                      <p:cBhvr>
                                        <p:cTn id="52" dur="5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left)">
                                      <p:cBhvr>
                                        <p:cTn id="57" dur="500"/>
                                        <p:tgtEl>
                                          <p:spTgt spid="42"/>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66"/>
                                        </p:tgtEl>
                                        <p:attrNameLst>
                                          <p:attrName>style.visibility</p:attrName>
                                        </p:attrNameLst>
                                      </p:cBhvr>
                                      <p:to>
                                        <p:strVal val="visible"/>
                                      </p:to>
                                    </p:set>
                                    <p:animEffect transition="in" filter="wipe(down)">
                                      <p:cBhvr>
                                        <p:cTn id="60" dur="500"/>
                                        <p:tgtEl>
                                          <p:spTgt spid="6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wipe(up)">
                                      <p:cBhvr>
                                        <p:cTn id="68" dur="500"/>
                                        <p:tgtEl>
                                          <p:spTgt spid="4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down)">
                                      <p:cBhvr>
                                        <p:cTn id="71" dur="500"/>
                                        <p:tgtEl>
                                          <p:spTgt spid="6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nodeType="click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wipe(right)">
                                      <p:cBhvr>
                                        <p:cTn id="76" dur="500"/>
                                        <p:tgtEl>
                                          <p:spTgt spid="53"/>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down)">
                                      <p:cBhvr>
                                        <p:cTn id="79" dur="500"/>
                                        <p:tgtEl>
                                          <p:spTgt spid="64"/>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48"/>
                                        </p:tgtEl>
                                        <p:attrNameLst>
                                          <p:attrName>style.visibility</p:attrName>
                                        </p:attrNameLst>
                                      </p:cBhvr>
                                      <p:to>
                                        <p:strVal val="visible"/>
                                      </p:to>
                                    </p:set>
                                    <p:animEffect transition="in" filter="wipe(down)">
                                      <p:cBhvr>
                                        <p:cTn id="84" dur="500"/>
                                        <p:tgtEl>
                                          <p:spTgt spid="48"/>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wipe(down)">
                                      <p:cBhvr>
                                        <p:cTn id="87" dur="500"/>
                                        <p:tgtEl>
                                          <p:spTgt spid="6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nodeType="click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wipe(right)">
                                      <p:cBhvr>
                                        <p:cTn id="92" dur="500"/>
                                        <p:tgtEl>
                                          <p:spTgt spid="56"/>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animEffect transition="in" filter="wipe(down)">
                                      <p:cBhvr>
                                        <p:cTn id="95" dur="500"/>
                                        <p:tgtEl>
                                          <p:spTgt spid="65"/>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wipe(down)">
                                      <p:cBhvr>
                                        <p:cTn id="10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27" grpId="0" animBg="1"/>
      <p:bldP spid="28" grpId="0" animBg="1"/>
      <p:bldP spid="29" grpId="0" animBg="1"/>
      <p:bldP spid="31" grpId="0" animBg="1"/>
      <p:bldP spid="59" grpId="0"/>
      <p:bldP spid="60" grpId="0"/>
      <p:bldP spid="61" grpId="0"/>
      <p:bldP spid="62" grpId="0"/>
      <p:bldP spid="63" grpId="0"/>
      <p:bldP spid="64" grpId="0"/>
      <p:bldP spid="65" grpId="0"/>
      <p:bldP spid="6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7F0EF-C393-4E9D-84E6-73E8FFCA431B}"/>
              </a:ext>
            </a:extLst>
          </p:cNvPr>
          <p:cNvSpPr>
            <a:spLocks noGrp="1"/>
          </p:cNvSpPr>
          <p:nvPr>
            <p:ph type="title"/>
          </p:nvPr>
        </p:nvSpPr>
        <p:spPr/>
        <p:txBody>
          <a:bodyPr/>
          <a:lstStyle/>
          <a:p>
            <a:r>
              <a:rPr lang="en-IN" dirty="0"/>
              <a:t>Design…</a:t>
            </a:r>
          </a:p>
        </p:txBody>
      </p:sp>
      <p:sp>
        <p:nvSpPr>
          <p:cNvPr id="4" name="Content Placeholder 3">
            <a:extLst>
              <a:ext uri="{FF2B5EF4-FFF2-40B4-BE49-F238E27FC236}">
                <a16:creationId xmlns:a16="http://schemas.microsoft.com/office/drawing/2014/main" id="{6F646013-472B-461C-BDE5-50FA72A1AA58}"/>
              </a:ext>
            </a:extLst>
          </p:cNvPr>
          <p:cNvSpPr txBox="1">
            <a:spLocks noGrp="1"/>
          </p:cNvSpPr>
          <p:nvPr>
            <p:ph idx="1"/>
          </p:nvPr>
        </p:nvSpPr>
        <p:spPr>
          <a:xfrm>
            <a:off x="254000" y="990600"/>
            <a:ext cx="11684000" cy="3896067"/>
          </a:xfrm>
          <a:prstGeom prst="rect">
            <a:avLst/>
          </a:prstGeom>
          <a:noFill/>
        </p:spPr>
        <p:txBody>
          <a:bodyPr wrap="square">
            <a:spAutoFit/>
          </a:bodyPr>
          <a:lstStyle/>
          <a:p>
            <a:pPr algn="l" fontAlgn="base"/>
            <a:r>
              <a:rPr lang="en-US" dirty="0">
                <a:latin typeface="urw-din"/>
              </a:rPr>
              <a:t>F</a:t>
            </a:r>
            <a:r>
              <a:rPr lang="en-US" b="0" i="0" dirty="0">
                <a:effectLst/>
                <a:latin typeface="urw-din"/>
              </a:rPr>
              <a:t>irst design two separate machines for the two conditions:</a:t>
            </a:r>
          </a:p>
          <a:p>
            <a:pPr lvl="1" fontAlgn="base"/>
            <a:r>
              <a:rPr lang="en-US" b="0" i="0" dirty="0">
                <a:effectLst/>
                <a:latin typeface="urw-din"/>
              </a:rPr>
              <a:t>Accepting only </a:t>
            </a:r>
            <a:r>
              <a:rPr lang="en-US" dirty="0">
                <a:latin typeface="urw-din"/>
              </a:rPr>
              <a:t>even</a:t>
            </a:r>
            <a:r>
              <a:rPr lang="en-US" b="0" i="0" dirty="0">
                <a:effectLst/>
                <a:latin typeface="urw-din"/>
              </a:rPr>
              <a:t> number of 0’s</a:t>
            </a:r>
          </a:p>
          <a:p>
            <a:pPr lvl="1" fontAlgn="base"/>
            <a:r>
              <a:rPr lang="en-US" b="0" i="0" dirty="0">
                <a:effectLst/>
                <a:latin typeface="urw-din"/>
              </a:rPr>
              <a:t>Accepting only even number of 1’s</a:t>
            </a:r>
          </a:p>
          <a:p>
            <a:pPr algn="l" fontAlgn="base"/>
            <a:r>
              <a:rPr lang="en-US" dirty="0">
                <a:latin typeface="urw-din"/>
              </a:rPr>
              <a:t>Merge these two and then find the required final states.</a:t>
            </a:r>
          </a:p>
          <a:p>
            <a:pPr lvl="1" fontAlgn="base"/>
            <a:r>
              <a:rPr lang="en-US" b="0" i="0" dirty="0">
                <a:effectLst/>
                <a:latin typeface="urw-din"/>
              </a:rPr>
              <a:t>To merge these two machines, we will take the Cartesian product of the states of these two machines:</a:t>
            </a:r>
          </a:p>
          <a:p>
            <a:pPr lvl="1" fontAlgn="base"/>
            <a:r>
              <a:rPr lang="en-US" dirty="0">
                <a:latin typeface="urw-din"/>
              </a:rPr>
              <a:t>Initial state of these DFA will be the state which contains the initial states of those two separate machines.</a:t>
            </a:r>
          </a:p>
          <a:p>
            <a:pPr algn="l" fontAlgn="base"/>
            <a:endParaRPr lang="en-US" b="0" i="0" dirty="0">
              <a:effectLst/>
              <a:latin typeface="urw-din"/>
            </a:endParaRPr>
          </a:p>
          <a:p>
            <a:pPr lvl="1" fontAlgn="base"/>
            <a:endParaRPr lang="en-US" dirty="0">
              <a:latin typeface="urw-din"/>
            </a:endParaRPr>
          </a:p>
        </p:txBody>
      </p:sp>
    </p:spTree>
    <p:extLst>
      <p:ext uri="{BB962C8B-B14F-4D97-AF65-F5344CB8AC3E}">
        <p14:creationId xmlns:p14="http://schemas.microsoft.com/office/powerpoint/2010/main" val="473271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FCA61-1278-42A6-B607-9A7C0BBDA813}"/>
              </a:ext>
            </a:extLst>
          </p:cNvPr>
          <p:cNvSpPr>
            <a:spLocks noGrp="1"/>
          </p:cNvSpPr>
          <p:nvPr>
            <p:ph type="title"/>
          </p:nvPr>
        </p:nvSpPr>
        <p:spPr/>
        <p:txBody>
          <a:bodyPr>
            <a:normAutofit fontScale="90000"/>
          </a:bodyPr>
          <a:lstStyle/>
          <a:p>
            <a:r>
              <a:rPr lang="en-IN" dirty="0"/>
              <a:t>The string with number of 0’s and number of 1’s are even</a:t>
            </a:r>
            <a:br>
              <a:rPr lang="en-IN" dirty="0"/>
            </a:br>
            <a:r>
              <a:rPr lang="en-IN" sz="2700" dirty="0"/>
              <a:t>L={^, 00, 11, 0011, 1100, 0101, 1010, 1001, 0110….}</a:t>
            </a:r>
            <a:endParaRPr lang="en-IN" dirty="0"/>
          </a:p>
        </p:txBody>
      </p:sp>
      <p:sp>
        <p:nvSpPr>
          <p:cNvPr id="3" name="Content Placeholder 2">
            <a:extLst>
              <a:ext uri="{FF2B5EF4-FFF2-40B4-BE49-F238E27FC236}">
                <a16:creationId xmlns:a16="http://schemas.microsoft.com/office/drawing/2014/main" id="{A2CD67C8-E58A-48A1-8A34-3F87FA872EF6}"/>
              </a:ext>
            </a:extLst>
          </p:cNvPr>
          <p:cNvSpPr>
            <a:spLocks noGrp="1"/>
          </p:cNvSpPr>
          <p:nvPr>
            <p:ph idx="1"/>
          </p:nvPr>
        </p:nvSpPr>
        <p:spPr/>
        <p:txBody>
          <a:bodyPr/>
          <a:lstStyle/>
          <a:p>
            <a:r>
              <a:rPr lang="en-IN" dirty="0"/>
              <a:t>Accepting only even no of 1                                                               Accepting only even no of 0</a:t>
            </a:r>
          </a:p>
          <a:p>
            <a:endParaRPr lang="en-IN" dirty="0"/>
          </a:p>
          <a:p>
            <a:endParaRPr lang="en-IN" dirty="0"/>
          </a:p>
          <a:p>
            <a:endParaRPr lang="en-IN" dirty="0"/>
          </a:p>
          <a:p>
            <a:r>
              <a:rPr lang="en-US" dirty="0">
                <a:latin typeface="urw-din"/>
              </a:rPr>
              <a:t>we will take the Cartesian product of the states of these two machines</a:t>
            </a:r>
          </a:p>
          <a:p>
            <a:r>
              <a:rPr lang="en-US" dirty="0">
                <a:latin typeface="urw-din"/>
              </a:rPr>
              <a:t>{q</a:t>
            </a:r>
            <a:r>
              <a:rPr lang="en-US" baseline="-25000" dirty="0">
                <a:latin typeface="urw-din"/>
              </a:rPr>
              <a:t>0</a:t>
            </a:r>
            <a:r>
              <a:rPr lang="en-US" dirty="0">
                <a:latin typeface="urw-din"/>
              </a:rPr>
              <a:t>,q</a:t>
            </a:r>
            <a:r>
              <a:rPr lang="en-US" baseline="-25000" dirty="0">
                <a:latin typeface="urw-din"/>
              </a:rPr>
              <a:t>1</a:t>
            </a:r>
            <a:r>
              <a:rPr lang="en-US" dirty="0">
                <a:latin typeface="urw-din"/>
              </a:rPr>
              <a:t>} and {q</a:t>
            </a:r>
            <a:r>
              <a:rPr lang="en-US" baseline="-25000" dirty="0">
                <a:latin typeface="urw-din"/>
              </a:rPr>
              <a:t>2</a:t>
            </a:r>
            <a:r>
              <a:rPr lang="en-US" dirty="0">
                <a:latin typeface="urw-din"/>
              </a:rPr>
              <a:t>,q</a:t>
            </a:r>
            <a:r>
              <a:rPr lang="en-US" baseline="-25000" dirty="0">
                <a:latin typeface="urw-din"/>
              </a:rPr>
              <a:t>3</a:t>
            </a:r>
            <a:r>
              <a:rPr lang="en-US" dirty="0">
                <a:latin typeface="urw-din"/>
              </a:rPr>
              <a:t>} =&gt; {(q</a:t>
            </a:r>
            <a:r>
              <a:rPr lang="en-US" baseline="-25000" dirty="0">
                <a:latin typeface="urw-din"/>
              </a:rPr>
              <a:t>0</a:t>
            </a:r>
            <a:r>
              <a:rPr lang="en-US" dirty="0">
                <a:latin typeface="urw-din"/>
              </a:rPr>
              <a:t>q</a:t>
            </a:r>
            <a:r>
              <a:rPr lang="en-US" baseline="-25000" dirty="0">
                <a:latin typeface="urw-din"/>
              </a:rPr>
              <a:t>2</a:t>
            </a:r>
            <a:r>
              <a:rPr lang="en-US" dirty="0">
                <a:latin typeface="urw-din"/>
              </a:rPr>
              <a:t>),(q</a:t>
            </a:r>
            <a:r>
              <a:rPr lang="en-US" baseline="-25000" dirty="0">
                <a:latin typeface="urw-din"/>
              </a:rPr>
              <a:t>0</a:t>
            </a:r>
            <a:r>
              <a:rPr lang="en-US" dirty="0">
                <a:latin typeface="urw-din"/>
              </a:rPr>
              <a:t>q</a:t>
            </a:r>
            <a:r>
              <a:rPr lang="en-US" baseline="-25000" dirty="0">
                <a:latin typeface="urw-din"/>
              </a:rPr>
              <a:t>3</a:t>
            </a:r>
            <a:r>
              <a:rPr lang="en-US" dirty="0">
                <a:latin typeface="urw-din"/>
              </a:rPr>
              <a:t>),(q</a:t>
            </a:r>
            <a:r>
              <a:rPr lang="en-US" baseline="-25000" dirty="0">
                <a:latin typeface="urw-din"/>
              </a:rPr>
              <a:t>1</a:t>
            </a:r>
            <a:r>
              <a:rPr lang="en-US" dirty="0">
                <a:latin typeface="urw-din"/>
              </a:rPr>
              <a:t>q</a:t>
            </a:r>
            <a:r>
              <a:rPr lang="en-US" baseline="-25000" dirty="0">
                <a:latin typeface="urw-din"/>
              </a:rPr>
              <a:t>2</a:t>
            </a:r>
            <a:r>
              <a:rPr lang="en-US" dirty="0">
                <a:latin typeface="urw-din"/>
              </a:rPr>
              <a:t>),(q</a:t>
            </a:r>
            <a:r>
              <a:rPr lang="en-US" baseline="-25000" dirty="0">
                <a:latin typeface="urw-din"/>
              </a:rPr>
              <a:t>1</a:t>
            </a:r>
            <a:r>
              <a:rPr lang="en-US" dirty="0">
                <a:latin typeface="urw-din"/>
              </a:rPr>
              <a:t>q</a:t>
            </a:r>
            <a:r>
              <a:rPr lang="en-US" baseline="-25000" dirty="0">
                <a:latin typeface="urw-din"/>
              </a:rPr>
              <a:t>3</a:t>
            </a:r>
            <a:r>
              <a:rPr lang="en-US" dirty="0">
                <a:latin typeface="urw-din"/>
              </a:rPr>
              <a:t>)}</a:t>
            </a:r>
            <a:endParaRPr lang="en-IN" dirty="0"/>
          </a:p>
          <a:p>
            <a:endParaRPr lang="en-IN" dirty="0"/>
          </a:p>
          <a:p>
            <a:endParaRPr lang="en-IN" dirty="0"/>
          </a:p>
          <a:p>
            <a:endParaRPr lang="en-IN" dirty="0"/>
          </a:p>
          <a:p>
            <a:endParaRPr lang="en-IN" dirty="0"/>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D3511D8C-8909-4830-BBF0-710A9F74AE29}"/>
                  </a:ext>
                </a:extLst>
              </p:cNvPr>
              <p:cNvSpPr/>
              <p:nvPr/>
            </p:nvSpPr>
            <p:spPr>
              <a:xfrm>
                <a:off x="767542" y="2241724"/>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0</m:t>
                      </m:r>
                    </m:oMath>
                  </m:oMathPara>
                </a14:m>
                <a:endParaRPr lang="en-US" baseline="-25000" dirty="0"/>
              </a:p>
            </p:txBody>
          </p:sp>
        </mc:Choice>
        <mc:Fallback xmlns="">
          <p:sp>
            <p:nvSpPr>
              <p:cNvPr id="4" name="Oval 3">
                <a:extLst>
                  <a:ext uri="{FF2B5EF4-FFF2-40B4-BE49-F238E27FC236}">
                    <a16:creationId xmlns:a16="http://schemas.microsoft.com/office/drawing/2014/main" id="{D3511D8C-8909-4830-BBF0-710A9F74AE29}"/>
                  </a:ext>
                </a:extLst>
              </p:cNvPr>
              <p:cNvSpPr>
                <a:spLocks noRot="1" noChangeAspect="1" noMove="1" noResize="1" noEditPoints="1" noAdjustHandles="1" noChangeArrowheads="1" noChangeShapeType="1" noTextEdit="1"/>
              </p:cNvSpPr>
              <p:nvPr/>
            </p:nvSpPr>
            <p:spPr>
              <a:xfrm>
                <a:off x="767542" y="2241724"/>
                <a:ext cx="609600" cy="609600"/>
              </a:xfrm>
              <a:prstGeom prst="ellipse">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6C344402-8643-40E6-84EC-44069526B4E3}"/>
                  </a:ext>
                </a:extLst>
              </p:cNvPr>
              <p:cNvSpPr/>
              <p:nvPr/>
            </p:nvSpPr>
            <p:spPr>
              <a:xfrm>
                <a:off x="3629990" y="2248141"/>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1</m:t>
                      </m:r>
                    </m:oMath>
                  </m:oMathPara>
                </a14:m>
                <a:endParaRPr lang="en-US" baseline="-25000" dirty="0"/>
              </a:p>
            </p:txBody>
          </p:sp>
        </mc:Choice>
        <mc:Fallback xmlns="">
          <p:sp>
            <p:nvSpPr>
              <p:cNvPr id="5" name="Oval 4">
                <a:extLst>
                  <a:ext uri="{FF2B5EF4-FFF2-40B4-BE49-F238E27FC236}">
                    <a16:creationId xmlns:a16="http://schemas.microsoft.com/office/drawing/2014/main" id="{6C344402-8643-40E6-84EC-44069526B4E3}"/>
                  </a:ext>
                </a:extLst>
              </p:cNvPr>
              <p:cNvSpPr>
                <a:spLocks noRot="1" noChangeAspect="1" noMove="1" noResize="1" noEditPoints="1" noAdjustHandles="1" noChangeArrowheads="1" noChangeShapeType="1" noTextEdit="1"/>
              </p:cNvSpPr>
              <p:nvPr/>
            </p:nvSpPr>
            <p:spPr>
              <a:xfrm>
                <a:off x="3629990" y="2248141"/>
                <a:ext cx="609600" cy="609600"/>
              </a:xfrm>
              <a:prstGeom prst="ellipse">
                <a:avLst/>
              </a:prstGeom>
              <a:blipFill>
                <a:blip r:embed="rId3"/>
                <a:stretch>
                  <a:fillRect/>
                </a:stretch>
              </a:blipFill>
            </p:spPr>
            <p:txBody>
              <a:bodyPr/>
              <a:lstStyle/>
              <a:p>
                <a:r>
                  <a:rPr lang="en-IN">
                    <a:noFill/>
                  </a:rPr>
                  <a:t> </a:t>
                </a:r>
              </a:p>
            </p:txBody>
          </p:sp>
        </mc:Fallback>
      </mc:AlternateContent>
      <p:cxnSp>
        <p:nvCxnSpPr>
          <p:cNvPr id="6" name="Straight Arrow Connector 5">
            <a:extLst>
              <a:ext uri="{FF2B5EF4-FFF2-40B4-BE49-F238E27FC236}">
                <a16:creationId xmlns:a16="http://schemas.microsoft.com/office/drawing/2014/main" id="{A6292AB5-3F35-48A1-9FB2-D76BFD0E9ACE}"/>
              </a:ext>
            </a:extLst>
          </p:cNvPr>
          <p:cNvCxnSpPr/>
          <p:nvPr/>
        </p:nvCxnSpPr>
        <p:spPr>
          <a:xfrm>
            <a:off x="81742" y="2546524"/>
            <a:ext cx="685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Connector: Curved 7">
            <a:extLst>
              <a:ext uri="{FF2B5EF4-FFF2-40B4-BE49-F238E27FC236}">
                <a16:creationId xmlns:a16="http://schemas.microsoft.com/office/drawing/2014/main" id="{3A52A9C1-3185-4195-95E8-6FC0C391A3E1}"/>
              </a:ext>
            </a:extLst>
          </p:cNvPr>
          <p:cNvCxnSpPr>
            <a:stCxn id="4" idx="6"/>
            <a:endCxn id="5" idx="2"/>
          </p:cNvCxnSpPr>
          <p:nvPr/>
        </p:nvCxnSpPr>
        <p:spPr>
          <a:xfrm>
            <a:off x="1377142" y="2546524"/>
            <a:ext cx="2252848" cy="6417"/>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Connector: Curved 12">
            <a:extLst>
              <a:ext uri="{FF2B5EF4-FFF2-40B4-BE49-F238E27FC236}">
                <a16:creationId xmlns:a16="http://schemas.microsoft.com/office/drawing/2014/main" id="{7999693B-1867-4060-B440-EDE4C728A440}"/>
              </a:ext>
            </a:extLst>
          </p:cNvPr>
          <p:cNvCxnSpPr>
            <a:stCxn id="5" idx="1"/>
            <a:endCxn id="4" idx="7"/>
          </p:cNvCxnSpPr>
          <p:nvPr/>
        </p:nvCxnSpPr>
        <p:spPr>
          <a:xfrm rot="16200000" flipV="1">
            <a:off x="2500358" y="1118509"/>
            <a:ext cx="6417" cy="2431396"/>
          </a:xfrm>
          <a:prstGeom prst="curvedConnector3">
            <a:avLst>
              <a:gd name="adj1" fmla="val 565357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Connector: Curved 15">
            <a:extLst>
              <a:ext uri="{FF2B5EF4-FFF2-40B4-BE49-F238E27FC236}">
                <a16:creationId xmlns:a16="http://schemas.microsoft.com/office/drawing/2014/main" id="{D726DF93-47D4-4D45-9552-BBF9E57D04DC}"/>
              </a:ext>
            </a:extLst>
          </p:cNvPr>
          <p:cNvCxnSpPr>
            <a:stCxn id="4" idx="1"/>
            <a:endCxn id="4" idx="7"/>
          </p:cNvCxnSpPr>
          <p:nvPr/>
        </p:nvCxnSpPr>
        <p:spPr>
          <a:xfrm rot="5400000" flipH="1" flipV="1">
            <a:off x="1072342" y="2115472"/>
            <a:ext cx="12700" cy="431052"/>
          </a:xfrm>
          <a:prstGeom prst="curvedConnector3">
            <a:avLst>
              <a:gd name="adj1" fmla="val 401873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Connector: Curved 18">
            <a:extLst>
              <a:ext uri="{FF2B5EF4-FFF2-40B4-BE49-F238E27FC236}">
                <a16:creationId xmlns:a16="http://schemas.microsoft.com/office/drawing/2014/main" id="{BFD9FBA3-2B0C-450A-89CE-99690DE4A5D7}"/>
              </a:ext>
            </a:extLst>
          </p:cNvPr>
          <p:cNvCxnSpPr>
            <a:stCxn id="5" idx="1"/>
            <a:endCxn id="5" idx="7"/>
          </p:cNvCxnSpPr>
          <p:nvPr/>
        </p:nvCxnSpPr>
        <p:spPr>
          <a:xfrm rot="5400000" flipH="1" flipV="1">
            <a:off x="3934790" y="2121889"/>
            <a:ext cx="12700" cy="431052"/>
          </a:xfrm>
          <a:prstGeom prst="curvedConnector3">
            <a:avLst>
              <a:gd name="adj1" fmla="val 4018732"/>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775B85EA-FFB6-4499-AB74-BB29EB9DBC6D}"/>
              </a:ext>
            </a:extLst>
          </p:cNvPr>
          <p:cNvSpPr txBox="1"/>
          <p:nvPr/>
        </p:nvSpPr>
        <p:spPr>
          <a:xfrm>
            <a:off x="921499" y="1454183"/>
            <a:ext cx="301686" cy="369332"/>
          </a:xfrm>
          <a:prstGeom prst="rect">
            <a:avLst/>
          </a:prstGeom>
          <a:noFill/>
        </p:spPr>
        <p:txBody>
          <a:bodyPr wrap="none" rtlCol="0">
            <a:spAutoFit/>
          </a:bodyPr>
          <a:lstStyle/>
          <a:p>
            <a:r>
              <a:rPr lang="en-IN" dirty="0"/>
              <a:t>0</a:t>
            </a:r>
          </a:p>
        </p:txBody>
      </p:sp>
      <p:sp>
        <p:nvSpPr>
          <p:cNvPr id="25" name="TextBox 24">
            <a:extLst>
              <a:ext uri="{FF2B5EF4-FFF2-40B4-BE49-F238E27FC236}">
                <a16:creationId xmlns:a16="http://schemas.microsoft.com/office/drawing/2014/main" id="{A0FE5094-939F-4C2F-9A58-0773B71C8601}"/>
              </a:ext>
            </a:extLst>
          </p:cNvPr>
          <p:cNvSpPr txBox="1"/>
          <p:nvPr/>
        </p:nvSpPr>
        <p:spPr>
          <a:xfrm>
            <a:off x="3790297" y="1454183"/>
            <a:ext cx="301686" cy="369332"/>
          </a:xfrm>
          <a:prstGeom prst="rect">
            <a:avLst/>
          </a:prstGeom>
          <a:noFill/>
        </p:spPr>
        <p:txBody>
          <a:bodyPr wrap="none" rtlCol="0">
            <a:spAutoFit/>
          </a:bodyPr>
          <a:lstStyle/>
          <a:p>
            <a:r>
              <a:rPr lang="en-IN" dirty="0"/>
              <a:t>0</a:t>
            </a:r>
          </a:p>
        </p:txBody>
      </p:sp>
      <p:sp>
        <p:nvSpPr>
          <p:cNvPr id="26" name="TextBox 25">
            <a:extLst>
              <a:ext uri="{FF2B5EF4-FFF2-40B4-BE49-F238E27FC236}">
                <a16:creationId xmlns:a16="http://schemas.microsoft.com/office/drawing/2014/main" id="{2823CEC0-228A-4B05-9975-2FCADC70B136}"/>
              </a:ext>
            </a:extLst>
          </p:cNvPr>
          <p:cNvSpPr txBox="1"/>
          <p:nvPr/>
        </p:nvSpPr>
        <p:spPr>
          <a:xfrm>
            <a:off x="2355898" y="1674180"/>
            <a:ext cx="301686" cy="369332"/>
          </a:xfrm>
          <a:prstGeom prst="rect">
            <a:avLst/>
          </a:prstGeom>
          <a:noFill/>
        </p:spPr>
        <p:txBody>
          <a:bodyPr wrap="none" rtlCol="0">
            <a:spAutoFit/>
          </a:bodyPr>
          <a:lstStyle/>
          <a:p>
            <a:r>
              <a:rPr lang="en-IN" dirty="0"/>
              <a:t>1</a:t>
            </a:r>
          </a:p>
        </p:txBody>
      </p:sp>
      <p:sp>
        <p:nvSpPr>
          <p:cNvPr id="27" name="TextBox 26">
            <a:extLst>
              <a:ext uri="{FF2B5EF4-FFF2-40B4-BE49-F238E27FC236}">
                <a16:creationId xmlns:a16="http://schemas.microsoft.com/office/drawing/2014/main" id="{6E40FED2-2B5E-4E6B-B0CE-1469032E1084}"/>
              </a:ext>
            </a:extLst>
          </p:cNvPr>
          <p:cNvSpPr txBox="1"/>
          <p:nvPr/>
        </p:nvSpPr>
        <p:spPr>
          <a:xfrm>
            <a:off x="2352723" y="2212991"/>
            <a:ext cx="301686" cy="369332"/>
          </a:xfrm>
          <a:prstGeom prst="rect">
            <a:avLst/>
          </a:prstGeom>
          <a:noFill/>
        </p:spPr>
        <p:txBody>
          <a:bodyPr wrap="none" rtlCol="0">
            <a:spAutoFit/>
          </a:bodyPr>
          <a:lstStyle/>
          <a:p>
            <a:r>
              <a:rPr lang="en-IN" dirty="0"/>
              <a:t>1</a:t>
            </a:r>
          </a:p>
        </p:txBody>
      </p:sp>
      <p:sp>
        <p:nvSpPr>
          <p:cNvPr id="28" name="Oval 27">
            <a:extLst>
              <a:ext uri="{FF2B5EF4-FFF2-40B4-BE49-F238E27FC236}">
                <a16:creationId xmlns:a16="http://schemas.microsoft.com/office/drawing/2014/main" id="{5CE17100-2AE7-476E-99C5-BC7333641611}"/>
              </a:ext>
            </a:extLst>
          </p:cNvPr>
          <p:cNvSpPr/>
          <p:nvPr/>
        </p:nvSpPr>
        <p:spPr>
          <a:xfrm>
            <a:off x="825006" y="2290492"/>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757E11C3-1B1F-4935-83C7-F8A707F5055E}"/>
                  </a:ext>
                </a:extLst>
              </p:cNvPr>
              <p:cNvSpPr/>
              <p:nvPr/>
            </p:nvSpPr>
            <p:spPr>
              <a:xfrm>
                <a:off x="8482796" y="2314733"/>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2</a:t>
                </a:r>
              </a:p>
            </p:txBody>
          </p:sp>
        </mc:Choice>
        <mc:Fallback xmlns="">
          <p:sp>
            <p:nvSpPr>
              <p:cNvPr id="29" name="Oval 28">
                <a:extLst>
                  <a:ext uri="{FF2B5EF4-FFF2-40B4-BE49-F238E27FC236}">
                    <a16:creationId xmlns:a16="http://schemas.microsoft.com/office/drawing/2014/main" id="{757E11C3-1B1F-4935-83C7-F8A707F5055E}"/>
                  </a:ext>
                </a:extLst>
              </p:cNvPr>
              <p:cNvSpPr>
                <a:spLocks noRot="1" noChangeAspect="1" noMove="1" noResize="1" noEditPoints="1" noAdjustHandles="1" noChangeArrowheads="1" noChangeShapeType="1" noTextEdit="1"/>
              </p:cNvSpPr>
              <p:nvPr/>
            </p:nvSpPr>
            <p:spPr>
              <a:xfrm>
                <a:off x="8482796" y="2314733"/>
                <a:ext cx="609600" cy="609600"/>
              </a:xfrm>
              <a:prstGeom prst="ellipse">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182015F7-523E-4838-B60C-EFA775F7A009}"/>
                  </a:ext>
                </a:extLst>
              </p:cNvPr>
              <p:cNvSpPr/>
              <p:nvPr/>
            </p:nvSpPr>
            <p:spPr>
              <a:xfrm>
                <a:off x="11345244" y="232115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3</a:t>
                </a:r>
              </a:p>
            </p:txBody>
          </p:sp>
        </mc:Choice>
        <mc:Fallback xmlns="">
          <p:sp>
            <p:nvSpPr>
              <p:cNvPr id="30" name="Oval 29">
                <a:extLst>
                  <a:ext uri="{FF2B5EF4-FFF2-40B4-BE49-F238E27FC236}">
                    <a16:creationId xmlns:a16="http://schemas.microsoft.com/office/drawing/2014/main" id="{182015F7-523E-4838-B60C-EFA775F7A009}"/>
                  </a:ext>
                </a:extLst>
              </p:cNvPr>
              <p:cNvSpPr>
                <a:spLocks noRot="1" noChangeAspect="1" noMove="1" noResize="1" noEditPoints="1" noAdjustHandles="1" noChangeArrowheads="1" noChangeShapeType="1" noTextEdit="1"/>
              </p:cNvSpPr>
              <p:nvPr/>
            </p:nvSpPr>
            <p:spPr>
              <a:xfrm>
                <a:off x="11345244" y="2321150"/>
                <a:ext cx="609600" cy="609600"/>
              </a:xfrm>
              <a:prstGeom prst="ellipse">
                <a:avLst/>
              </a:prstGeom>
              <a:blipFill>
                <a:blip r:embed="rId5"/>
                <a:stretch>
                  <a:fillRect/>
                </a:stretch>
              </a:blipFill>
            </p:spPr>
            <p:txBody>
              <a:bodyPr/>
              <a:lstStyle/>
              <a:p>
                <a:r>
                  <a:rPr lang="en-IN">
                    <a:noFill/>
                  </a:rPr>
                  <a:t> </a:t>
                </a:r>
              </a:p>
            </p:txBody>
          </p:sp>
        </mc:Fallback>
      </mc:AlternateContent>
      <p:cxnSp>
        <p:nvCxnSpPr>
          <p:cNvPr id="31" name="Straight Arrow Connector 30">
            <a:extLst>
              <a:ext uri="{FF2B5EF4-FFF2-40B4-BE49-F238E27FC236}">
                <a16:creationId xmlns:a16="http://schemas.microsoft.com/office/drawing/2014/main" id="{0FA2E6F6-4666-4577-B0AB-73A7008EFEC3}"/>
              </a:ext>
            </a:extLst>
          </p:cNvPr>
          <p:cNvCxnSpPr/>
          <p:nvPr/>
        </p:nvCxnSpPr>
        <p:spPr>
          <a:xfrm>
            <a:off x="7796996" y="2619533"/>
            <a:ext cx="685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Connector: Curved 31">
            <a:extLst>
              <a:ext uri="{FF2B5EF4-FFF2-40B4-BE49-F238E27FC236}">
                <a16:creationId xmlns:a16="http://schemas.microsoft.com/office/drawing/2014/main" id="{C38ED6F9-5D80-467E-9499-C0B045001451}"/>
              </a:ext>
            </a:extLst>
          </p:cNvPr>
          <p:cNvCxnSpPr>
            <a:stCxn id="29" idx="6"/>
            <a:endCxn id="30" idx="2"/>
          </p:cNvCxnSpPr>
          <p:nvPr/>
        </p:nvCxnSpPr>
        <p:spPr>
          <a:xfrm>
            <a:off x="9092396" y="2619533"/>
            <a:ext cx="2252848" cy="6417"/>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Connector: Curved 32">
            <a:extLst>
              <a:ext uri="{FF2B5EF4-FFF2-40B4-BE49-F238E27FC236}">
                <a16:creationId xmlns:a16="http://schemas.microsoft.com/office/drawing/2014/main" id="{41FA59FE-29E8-4C65-A89F-E0438F0AE28D}"/>
              </a:ext>
            </a:extLst>
          </p:cNvPr>
          <p:cNvCxnSpPr>
            <a:stCxn id="30" idx="1"/>
            <a:endCxn id="29" idx="7"/>
          </p:cNvCxnSpPr>
          <p:nvPr/>
        </p:nvCxnSpPr>
        <p:spPr>
          <a:xfrm rot="16200000" flipV="1">
            <a:off x="10215612" y="1191518"/>
            <a:ext cx="6417" cy="2431396"/>
          </a:xfrm>
          <a:prstGeom prst="curvedConnector3">
            <a:avLst>
              <a:gd name="adj1" fmla="val 565357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Curved 33">
            <a:extLst>
              <a:ext uri="{FF2B5EF4-FFF2-40B4-BE49-F238E27FC236}">
                <a16:creationId xmlns:a16="http://schemas.microsoft.com/office/drawing/2014/main" id="{72CEAAE8-3E36-4C51-8728-6627FEEA5196}"/>
              </a:ext>
            </a:extLst>
          </p:cNvPr>
          <p:cNvCxnSpPr>
            <a:stCxn id="29" idx="1"/>
            <a:endCxn id="29" idx="7"/>
          </p:cNvCxnSpPr>
          <p:nvPr/>
        </p:nvCxnSpPr>
        <p:spPr>
          <a:xfrm rot="5400000" flipH="1" flipV="1">
            <a:off x="8787596" y="2188481"/>
            <a:ext cx="12700" cy="431052"/>
          </a:xfrm>
          <a:prstGeom prst="curvedConnector3">
            <a:avLst>
              <a:gd name="adj1" fmla="val 401873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Connector: Curved 34">
            <a:extLst>
              <a:ext uri="{FF2B5EF4-FFF2-40B4-BE49-F238E27FC236}">
                <a16:creationId xmlns:a16="http://schemas.microsoft.com/office/drawing/2014/main" id="{E0B07C04-7405-41B5-B94B-915FB8F9C8B1}"/>
              </a:ext>
            </a:extLst>
          </p:cNvPr>
          <p:cNvCxnSpPr>
            <a:stCxn id="30" idx="1"/>
            <a:endCxn id="30" idx="7"/>
          </p:cNvCxnSpPr>
          <p:nvPr/>
        </p:nvCxnSpPr>
        <p:spPr>
          <a:xfrm rot="5400000" flipH="1" flipV="1">
            <a:off x="11650044" y="2194898"/>
            <a:ext cx="12700" cy="431052"/>
          </a:xfrm>
          <a:prstGeom prst="curvedConnector3">
            <a:avLst>
              <a:gd name="adj1" fmla="val 4018732"/>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BEDA8B58-7973-4541-8557-8002606FE57F}"/>
              </a:ext>
            </a:extLst>
          </p:cNvPr>
          <p:cNvSpPr txBox="1"/>
          <p:nvPr/>
        </p:nvSpPr>
        <p:spPr>
          <a:xfrm>
            <a:off x="8629975" y="1597519"/>
            <a:ext cx="301686" cy="369332"/>
          </a:xfrm>
          <a:prstGeom prst="rect">
            <a:avLst/>
          </a:prstGeom>
          <a:noFill/>
        </p:spPr>
        <p:txBody>
          <a:bodyPr wrap="none" rtlCol="0">
            <a:spAutoFit/>
          </a:bodyPr>
          <a:lstStyle/>
          <a:p>
            <a:r>
              <a:rPr lang="en-IN" dirty="0"/>
              <a:t>1</a:t>
            </a:r>
          </a:p>
        </p:txBody>
      </p:sp>
      <p:sp>
        <p:nvSpPr>
          <p:cNvPr id="37" name="TextBox 36">
            <a:extLst>
              <a:ext uri="{FF2B5EF4-FFF2-40B4-BE49-F238E27FC236}">
                <a16:creationId xmlns:a16="http://schemas.microsoft.com/office/drawing/2014/main" id="{A4836F51-0284-4D08-A930-50ECEAFD6A5B}"/>
              </a:ext>
            </a:extLst>
          </p:cNvPr>
          <p:cNvSpPr txBox="1"/>
          <p:nvPr/>
        </p:nvSpPr>
        <p:spPr>
          <a:xfrm>
            <a:off x="11498773" y="1597519"/>
            <a:ext cx="301686" cy="369332"/>
          </a:xfrm>
          <a:prstGeom prst="rect">
            <a:avLst/>
          </a:prstGeom>
          <a:noFill/>
        </p:spPr>
        <p:txBody>
          <a:bodyPr wrap="none" rtlCol="0">
            <a:spAutoFit/>
          </a:bodyPr>
          <a:lstStyle/>
          <a:p>
            <a:r>
              <a:rPr lang="en-IN" dirty="0"/>
              <a:t>1</a:t>
            </a:r>
          </a:p>
        </p:txBody>
      </p:sp>
      <p:sp>
        <p:nvSpPr>
          <p:cNvPr id="38" name="TextBox 37">
            <a:extLst>
              <a:ext uri="{FF2B5EF4-FFF2-40B4-BE49-F238E27FC236}">
                <a16:creationId xmlns:a16="http://schemas.microsoft.com/office/drawing/2014/main" id="{DFC6C31B-6300-43CC-92C0-468601B372BC}"/>
              </a:ext>
            </a:extLst>
          </p:cNvPr>
          <p:cNvSpPr txBox="1"/>
          <p:nvPr/>
        </p:nvSpPr>
        <p:spPr>
          <a:xfrm>
            <a:off x="10071152" y="1747189"/>
            <a:ext cx="301686" cy="369332"/>
          </a:xfrm>
          <a:prstGeom prst="rect">
            <a:avLst/>
          </a:prstGeom>
          <a:noFill/>
        </p:spPr>
        <p:txBody>
          <a:bodyPr wrap="none" rtlCol="0">
            <a:spAutoFit/>
          </a:bodyPr>
          <a:lstStyle/>
          <a:p>
            <a:r>
              <a:rPr lang="en-IN" dirty="0"/>
              <a:t>0</a:t>
            </a:r>
          </a:p>
        </p:txBody>
      </p:sp>
      <p:sp>
        <p:nvSpPr>
          <p:cNvPr id="39" name="TextBox 38">
            <a:extLst>
              <a:ext uri="{FF2B5EF4-FFF2-40B4-BE49-F238E27FC236}">
                <a16:creationId xmlns:a16="http://schemas.microsoft.com/office/drawing/2014/main" id="{D4ACF143-3AD7-4A1F-95B9-E64290084006}"/>
              </a:ext>
            </a:extLst>
          </p:cNvPr>
          <p:cNvSpPr txBox="1"/>
          <p:nvPr/>
        </p:nvSpPr>
        <p:spPr>
          <a:xfrm>
            <a:off x="10067977" y="2286000"/>
            <a:ext cx="301686" cy="369332"/>
          </a:xfrm>
          <a:prstGeom prst="rect">
            <a:avLst/>
          </a:prstGeom>
          <a:noFill/>
        </p:spPr>
        <p:txBody>
          <a:bodyPr wrap="none" rtlCol="0">
            <a:spAutoFit/>
          </a:bodyPr>
          <a:lstStyle/>
          <a:p>
            <a:r>
              <a:rPr lang="en-IN" dirty="0"/>
              <a:t>0</a:t>
            </a:r>
          </a:p>
        </p:txBody>
      </p:sp>
      <p:sp>
        <p:nvSpPr>
          <p:cNvPr id="40" name="Oval 39">
            <a:extLst>
              <a:ext uri="{FF2B5EF4-FFF2-40B4-BE49-F238E27FC236}">
                <a16:creationId xmlns:a16="http://schemas.microsoft.com/office/drawing/2014/main" id="{6352911E-5A9F-4F12-B87D-0DC3234D9753}"/>
              </a:ext>
            </a:extLst>
          </p:cNvPr>
          <p:cNvSpPr/>
          <p:nvPr/>
        </p:nvSpPr>
        <p:spPr>
          <a:xfrm>
            <a:off x="8540260" y="2363501"/>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98547FFD-B7F2-4B43-B923-DF77E8856687}"/>
                  </a:ext>
                </a:extLst>
              </p:cNvPr>
              <p:cNvSpPr/>
              <p:nvPr/>
            </p:nvSpPr>
            <p:spPr>
              <a:xfrm>
                <a:off x="8320236" y="4343400"/>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02</m:t>
                      </m:r>
                    </m:oMath>
                  </m:oMathPara>
                </a14:m>
                <a:endParaRPr lang="en-US" baseline="-25000" dirty="0"/>
              </a:p>
            </p:txBody>
          </p:sp>
        </mc:Choice>
        <mc:Fallback xmlns="">
          <p:sp>
            <p:nvSpPr>
              <p:cNvPr id="41" name="Oval 40">
                <a:extLst>
                  <a:ext uri="{FF2B5EF4-FFF2-40B4-BE49-F238E27FC236}">
                    <a16:creationId xmlns:a16="http://schemas.microsoft.com/office/drawing/2014/main" id="{98547FFD-B7F2-4B43-B923-DF77E8856687}"/>
                  </a:ext>
                </a:extLst>
              </p:cNvPr>
              <p:cNvSpPr>
                <a:spLocks noRot="1" noChangeAspect="1" noMove="1" noResize="1" noEditPoints="1" noAdjustHandles="1" noChangeArrowheads="1" noChangeShapeType="1" noTextEdit="1"/>
              </p:cNvSpPr>
              <p:nvPr/>
            </p:nvSpPr>
            <p:spPr>
              <a:xfrm>
                <a:off x="8320236" y="4343400"/>
                <a:ext cx="685800" cy="685800"/>
              </a:xfrm>
              <a:prstGeom prst="ellipse">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5F94CA36-31E6-4AD3-A09A-92B60FFDA617}"/>
                  </a:ext>
                </a:extLst>
              </p:cNvPr>
              <p:cNvSpPr/>
              <p:nvPr/>
            </p:nvSpPr>
            <p:spPr>
              <a:xfrm>
                <a:off x="11049000" y="4267200"/>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0</m:t>
                    </m:r>
                  </m:oMath>
                </a14:m>
                <a:r>
                  <a:rPr lang="en-US" baseline="-25000" dirty="0"/>
                  <a:t>3</a:t>
                </a:r>
              </a:p>
            </p:txBody>
          </p:sp>
        </mc:Choice>
        <mc:Fallback xmlns="">
          <p:sp>
            <p:nvSpPr>
              <p:cNvPr id="42" name="Oval 41">
                <a:extLst>
                  <a:ext uri="{FF2B5EF4-FFF2-40B4-BE49-F238E27FC236}">
                    <a16:creationId xmlns:a16="http://schemas.microsoft.com/office/drawing/2014/main" id="{5F94CA36-31E6-4AD3-A09A-92B60FFDA617}"/>
                  </a:ext>
                </a:extLst>
              </p:cNvPr>
              <p:cNvSpPr>
                <a:spLocks noRot="1" noChangeAspect="1" noMove="1" noResize="1" noEditPoints="1" noAdjustHandles="1" noChangeArrowheads="1" noChangeShapeType="1" noTextEdit="1"/>
              </p:cNvSpPr>
              <p:nvPr/>
            </p:nvSpPr>
            <p:spPr>
              <a:xfrm>
                <a:off x="11049000" y="4267200"/>
                <a:ext cx="685800" cy="685800"/>
              </a:xfrm>
              <a:prstGeom prst="ellipse">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Oval 42">
                <a:extLst>
                  <a:ext uri="{FF2B5EF4-FFF2-40B4-BE49-F238E27FC236}">
                    <a16:creationId xmlns:a16="http://schemas.microsoft.com/office/drawing/2014/main" id="{112EA67F-21E4-4A2D-92FE-2C680B4D504C}"/>
                  </a:ext>
                </a:extLst>
              </p:cNvPr>
              <p:cNvSpPr/>
              <p:nvPr/>
            </p:nvSpPr>
            <p:spPr>
              <a:xfrm>
                <a:off x="8320236" y="6040169"/>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12</m:t>
                      </m:r>
                    </m:oMath>
                  </m:oMathPara>
                </a14:m>
                <a:endParaRPr lang="en-US" baseline="-25000" dirty="0"/>
              </a:p>
            </p:txBody>
          </p:sp>
        </mc:Choice>
        <mc:Fallback xmlns="">
          <p:sp>
            <p:nvSpPr>
              <p:cNvPr id="43" name="Oval 42">
                <a:extLst>
                  <a:ext uri="{FF2B5EF4-FFF2-40B4-BE49-F238E27FC236}">
                    <a16:creationId xmlns:a16="http://schemas.microsoft.com/office/drawing/2014/main" id="{112EA67F-21E4-4A2D-92FE-2C680B4D504C}"/>
                  </a:ext>
                </a:extLst>
              </p:cNvPr>
              <p:cNvSpPr>
                <a:spLocks noRot="1" noChangeAspect="1" noMove="1" noResize="1" noEditPoints="1" noAdjustHandles="1" noChangeArrowheads="1" noChangeShapeType="1" noTextEdit="1"/>
              </p:cNvSpPr>
              <p:nvPr/>
            </p:nvSpPr>
            <p:spPr>
              <a:xfrm>
                <a:off x="8320236" y="6040169"/>
                <a:ext cx="685800" cy="685800"/>
              </a:xfrm>
              <a:prstGeom prst="ellipse">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Oval 43">
                <a:extLst>
                  <a:ext uri="{FF2B5EF4-FFF2-40B4-BE49-F238E27FC236}">
                    <a16:creationId xmlns:a16="http://schemas.microsoft.com/office/drawing/2014/main" id="{BCB6A388-2E08-413E-A0F5-6F4A168AEFAF}"/>
                  </a:ext>
                </a:extLst>
              </p:cNvPr>
              <p:cNvSpPr/>
              <p:nvPr/>
            </p:nvSpPr>
            <p:spPr>
              <a:xfrm>
                <a:off x="11049000" y="6057899"/>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13</a:t>
                </a:r>
              </a:p>
            </p:txBody>
          </p:sp>
        </mc:Choice>
        <mc:Fallback xmlns="">
          <p:sp>
            <p:nvSpPr>
              <p:cNvPr id="44" name="Oval 43">
                <a:extLst>
                  <a:ext uri="{FF2B5EF4-FFF2-40B4-BE49-F238E27FC236}">
                    <a16:creationId xmlns:a16="http://schemas.microsoft.com/office/drawing/2014/main" id="{BCB6A388-2E08-413E-A0F5-6F4A168AEFAF}"/>
                  </a:ext>
                </a:extLst>
              </p:cNvPr>
              <p:cNvSpPr>
                <a:spLocks noRot="1" noChangeAspect="1" noMove="1" noResize="1" noEditPoints="1" noAdjustHandles="1" noChangeArrowheads="1" noChangeShapeType="1" noTextEdit="1"/>
              </p:cNvSpPr>
              <p:nvPr/>
            </p:nvSpPr>
            <p:spPr>
              <a:xfrm>
                <a:off x="11049000" y="6057899"/>
                <a:ext cx="685800" cy="685800"/>
              </a:xfrm>
              <a:prstGeom prst="ellipse">
                <a:avLst/>
              </a:prstGeom>
              <a:blipFill>
                <a:blip r:embed="rId9"/>
                <a:stretch>
                  <a:fillRect/>
                </a:stretch>
              </a:blipFill>
            </p:spPr>
            <p:txBody>
              <a:bodyPr/>
              <a:lstStyle/>
              <a:p>
                <a:r>
                  <a:rPr lang="en-IN">
                    <a:noFill/>
                  </a:rPr>
                  <a:t> </a:t>
                </a:r>
              </a:p>
            </p:txBody>
          </p:sp>
        </mc:Fallback>
      </mc:AlternateContent>
      <p:cxnSp>
        <p:nvCxnSpPr>
          <p:cNvPr id="48" name="Connector: Curved 47">
            <a:extLst>
              <a:ext uri="{FF2B5EF4-FFF2-40B4-BE49-F238E27FC236}">
                <a16:creationId xmlns:a16="http://schemas.microsoft.com/office/drawing/2014/main" id="{2AA827D2-3229-4865-A287-CD2BC3814D39}"/>
              </a:ext>
            </a:extLst>
          </p:cNvPr>
          <p:cNvCxnSpPr>
            <a:stCxn id="41" idx="3"/>
            <a:endCxn id="43" idx="1"/>
          </p:cNvCxnSpPr>
          <p:nvPr/>
        </p:nvCxnSpPr>
        <p:spPr>
          <a:xfrm rot="5400000">
            <a:off x="7814752" y="5534684"/>
            <a:ext cx="1211835"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Connector: Curved 50">
            <a:extLst>
              <a:ext uri="{FF2B5EF4-FFF2-40B4-BE49-F238E27FC236}">
                <a16:creationId xmlns:a16="http://schemas.microsoft.com/office/drawing/2014/main" id="{F2DE2EFD-97BA-468F-AB6B-FF5E9DF128FE}"/>
              </a:ext>
            </a:extLst>
          </p:cNvPr>
          <p:cNvCxnSpPr>
            <a:stCxn id="43" idx="7"/>
            <a:endCxn id="41" idx="5"/>
          </p:cNvCxnSpPr>
          <p:nvPr/>
        </p:nvCxnSpPr>
        <p:spPr>
          <a:xfrm rot="5400000" flipH="1" flipV="1">
            <a:off x="8299686" y="5534685"/>
            <a:ext cx="1211835"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Connector: Curved 51">
            <a:extLst>
              <a:ext uri="{FF2B5EF4-FFF2-40B4-BE49-F238E27FC236}">
                <a16:creationId xmlns:a16="http://schemas.microsoft.com/office/drawing/2014/main" id="{B0F6C11C-732E-4DBD-96D2-FAB79927CE34}"/>
              </a:ext>
            </a:extLst>
          </p:cNvPr>
          <p:cNvCxnSpPr>
            <a:cxnSpLocks/>
          </p:cNvCxnSpPr>
          <p:nvPr/>
        </p:nvCxnSpPr>
        <p:spPr>
          <a:xfrm>
            <a:off x="8975553" y="4864100"/>
            <a:ext cx="2087883"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Connector: Curved 53">
            <a:extLst>
              <a:ext uri="{FF2B5EF4-FFF2-40B4-BE49-F238E27FC236}">
                <a16:creationId xmlns:a16="http://schemas.microsoft.com/office/drawing/2014/main" id="{6D3D32B9-6E98-4EAB-8794-FC76D95C8E4D}"/>
              </a:ext>
            </a:extLst>
          </p:cNvPr>
          <p:cNvCxnSpPr>
            <a:cxnSpLocks/>
          </p:cNvCxnSpPr>
          <p:nvPr/>
        </p:nvCxnSpPr>
        <p:spPr>
          <a:xfrm rot="10800000">
            <a:off x="8925248" y="4423294"/>
            <a:ext cx="2164880"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Connector: Curved 55">
            <a:extLst>
              <a:ext uri="{FF2B5EF4-FFF2-40B4-BE49-F238E27FC236}">
                <a16:creationId xmlns:a16="http://schemas.microsoft.com/office/drawing/2014/main" id="{2485B690-8B2D-43E9-8ACD-BCF04B888DBB}"/>
              </a:ext>
            </a:extLst>
          </p:cNvPr>
          <p:cNvCxnSpPr>
            <a:cxnSpLocks/>
          </p:cNvCxnSpPr>
          <p:nvPr/>
        </p:nvCxnSpPr>
        <p:spPr>
          <a:xfrm>
            <a:off x="8992119" y="6588202"/>
            <a:ext cx="2087883"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Connector: Curved 56">
            <a:extLst>
              <a:ext uri="{FF2B5EF4-FFF2-40B4-BE49-F238E27FC236}">
                <a16:creationId xmlns:a16="http://schemas.microsoft.com/office/drawing/2014/main" id="{0EC8C324-6320-4AD4-B093-E1D780499E51}"/>
              </a:ext>
            </a:extLst>
          </p:cNvPr>
          <p:cNvCxnSpPr>
            <a:cxnSpLocks/>
          </p:cNvCxnSpPr>
          <p:nvPr/>
        </p:nvCxnSpPr>
        <p:spPr>
          <a:xfrm rot="10800000">
            <a:off x="8941814" y="6147396"/>
            <a:ext cx="2164880"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Connector: Curved 57">
            <a:extLst>
              <a:ext uri="{FF2B5EF4-FFF2-40B4-BE49-F238E27FC236}">
                <a16:creationId xmlns:a16="http://schemas.microsoft.com/office/drawing/2014/main" id="{973FBC6D-C1C5-4823-B77D-A35676A2368F}"/>
              </a:ext>
            </a:extLst>
          </p:cNvPr>
          <p:cNvCxnSpPr/>
          <p:nvPr/>
        </p:nvCxnSpPr>
        <p:spPr>
          <a:xfrm rot="5400000">
            <a:off x="10555480" y="5476368"/>
            <a:ext cx="1211835"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Connector: Curved 58">
            <a:extLst>
              <a:ext uri="{FF2B5EF4-FFF2-40B4-BE49-F238E27FC236}">
                <a16:creationId xmlns:a16="http://schemas.microsoft.com/office/drawing/2014/main" id="{C04C6423-DB50-4F96-94DD-E03B5C551AA6}"/>
              </a:ext>
            </a:extLst>
          </p:cNvPr>
          <p:cNvCxnSpPr/>
          <p:nvPr/>
        </p:nvCxnSpPr>
        <p:spPr>
          <a:xfrm rot="5400000" flipH="1" flipV="1">
            <a:off x="11040414" y="5476369"/>
            <a:ext cx="1211835"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Oval 59">
            <a:extLst>
              <a:ext uri="{FF2B5EF4-FFF2-40B4-BE49-F238E27FC236}">
                <a16:creationId xmlns:a16="http://schemas.microsoft.com/office/drawing/2014/main" id="{C5561133-DEA4-4F93-9BB7-39F14D34A3BC}"/>
              </a:ext>
            </a:extLst>
          </p:cNvPr>
          <p:cNvSpPr/>
          <p:nvPr/>
        </p:nvSpPr>
        <p:spPr>
          <a:xfrm>
            <a:off x="8398576" y="4435995"/>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cxnSp>
        <p:nvCxnSpPr>
          <p:cNvPr id="63" name="Straight Arrow Connector 62">
            <a:extLst>
              <a:ext uri="{FF2B5EF4-FFF2-40B4-BE49-F238E27FC236}">
                <a16:creationId xmlns:a16="http://schemas.microsoft.com/office/drawing/2014/main" id="{AA03FB75-CED2-433B-A6D0-480DE9D88C33}"/>
              </a:ext>
            </a:extLst>
          </p:cNvPr>
          <p:cNvCxnSpPr/>
          <p:nvPr/>
        </p:nvCxnSpPr>
        <p:spPr>
          <a:xfrm>
            <a:off x="7619901" y="4686300"/>
            <a:ext cx="685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E09A2953-BCC9-463F-8556-CE94DD5D4A88}"/>
              </a:ext>
            </a:extLst>
          </p:cNvPr>
          <p:cNvSpPr txBox="1"/>
          <p:nvPr/>
        </p:nvSpPr>
        <p:spPr>
          <a:xfrm>
            <a:off x="8139445" y="5251738"/>
            <a:ext cx="301686" cy="369332"/>
          </a:xfrm>
          <a:prstGeom prst="rect">
            <a:avLst/>
          </a:prstGeom>
          <a:noFill/>
        </p:spPr>
        <p:txBody>
          <a:bodyPr wrap="none" rtlCol="0">
            <a:spAutoFit/>
          </a:bodyPr>
          <a:lstStyle/>
          <a:p>
            <a:r>
              <a:rPr lang="en-IN" dirty="0"/>
              <a:t>1</a:t>
            </a:r>
          </a:p>
        </p:txBody>
      </p:sp>
      <p:sp>
        <p:nvSpPr>
          <p:cNvPr id="66" name="TextBox 65">
            <a:extLst>
              <a:ext uri="{FF2B5EF4-FFF2-40B4-BE49-F238E27FC236}">
                <a16:creationId xmlns:a16="http://schemas.microsoft.com/office/drawing/2014/main" id="{53CD05C9-4890-4B43-9988-43D758C6C7EB}"/>
              </a:ext>
            </a:extLst>
          </p:cNvPr>
          <p:cNvSpPr txBox="1"/>
          <p:nvPr/>
        </p:nvSpPr>
        <p:spPr>
          <a:xfrm>
            <a:off x="8662078" y="5251738"/>
            <a:ext cx="301686" cy="369332"/>
          </a:xfrm>
          <a:prstGeom prst="rect">
            <a:avLst/>
          </a:prstGeom>
          <a:noFill/>
        </p:spPr>
        <p:txBody>
          <a:bodyPr wrap="none" rtlCol="0">
            <a:spAutoFit/>
          </a:bodyPr>
          <a:lstStyle/>
          <a:p>
            <a:r>
              <a:rPr lang="en-IN" dirty="0"/>
              <a:t>1</a:t>
            </a:r>
          </a:p>
        </p:txBody>
      </p:sp>
      <p:sp>
        <p:nvSpPr>
          <p:cNvPr id="67" name="TextBox 66">
            <a:extLst>
              <a:ext uri="{FF2B5EF4-FFF2-40B4-BE49-F238E27FC236}">
                <a16:creationId xmlns:a16="http://schemas.microsoft.com/office/drawing/2014/main" id="{AADB69C5-30C1-46B7-8A40-A75EE3F4031A}"/>
              </a:ext>
            </a:extLst>
          </p:cNvPr>
          <p:cNvSpPr txBox="1"/>
          <p:nvPr/>
        </p:nvSpPr>
        <p:spPr>
          <a:xfrm>
            <a:off x="10912593" y="5301283"/>
            <a:ext cx="301686" cy="369332"/>
          </a:xfrm>
          <a:prstGeom prst="rect">
            <a:avLst/>
          </a:prstGeom>
          <a:noFill/>
        </p:spPr>
        <p:txBody>
          <a:bodyPr wrap="none" rtlCol="0">
            <a:spAutoFit/>
          </a:bodyPr>
          <a:lstStyle/>
          <a:p>
            <a:r>
              <a:rPr lang="en-IN" dirty="0"/>
              <a:t>1</a:t>
            </a:r>
          </a:p>
        </p:txBody>
      </p:sp>
      <p:sp>
        <p:nvSpPr>
          <p:cNvPr id="68" name="TextBox 67">
            <a:extLst>
              <a:ext uri="{FF2B5EF4-FFF2-40B4-BE49-F238E27FC236}">
                <a16:creationId xmlns:a16="http://schemas.microsoft.com/office/drawing/2014/main" id="{035D04F9-DF26-4408-AC16-2ACA7B15E30B}"/>
              </a:ext>
            </a:extLst>
          </p:cNvPr>
          <p:cNvSpPr txBox="1"/>
          <p:nvPr/>
        </p:nvSpPr>
        <p:spPr>
          <a:xfrm>
            <a:off x="11421038" y="5301283"/>
            <a:ext cx="301686" cy="369332"/>
          </a:xfrm>
          <a:prstGeom prst="rect">
            <a:avLst/>
          </a:prstGeom>
          <a:noFill/>
        </p:spPr>
        <p:txBody>
          <a:bodyPr wrap="none" rtlCol="0">
            <a:spAutoFit/>
          </a:bodyPr>
          <a:lstStyle/>
          <a:p>
            <a:r>
              <a:rPr lang="en-IN" dirty="0"/>
              <a:t>1</a:t>
            </a:r>
          </a:p>
        </p:txBody>
      </p:sp>
      <p:sp>
        <p:nvSpPr>
          <p:cNvPr id="70" name="TextBox 69">
            <a:extLst>
              <a:ext uri="{FF2B5EF4-FFF2-40B4-BE49-F238E27FC236}">
                <a16:creationId xmlns:a16="http://schemas.microsoft.com/office/drawing/2014/main" id="{9BBFEABC-D181-42BE-9D11-527CB1FAE79E}"/>
              </a:ext>
            </a:extLst>
          </p:cNvPr>
          <p:cNvSpPr txBox="1"/>
          <p:nvPr/>
        </p:nvSpPr>
        <p:spPr>
          <a:xfrm>
            <a:off x="9868651" y="4385336"/>
            <a:ext cx="301686" cy="369332"/>
          </a:xfrm>
          <a:prstGeom prst="rect">
            <a:avLst/>
          </a:prstGeom>
          <a:noFill/>
        </p:spPr>
        <p:txBody>
          <a:bodyPr wrap="none" rtlCol="0">
            <a:spAutoFit/>
          </a:bodyPr>
          <a:lstStyle/>
          <a:p>
            <a:r>
              <a:rPr lang="en-IN" dirty="0"/>
              <a:t>0</a:t>
            </a:r>
          </a:p>
        </p:txBody>
      </p:sp>
      <p:sp>
        <p:nvSpPr>
          <p:cNvPr id="71" name="TextBox 70">
            <a:extLst>
              <a:ext uri="{FF2B5EF4-FFF2-40B4-BE49-F238E27FC236}">
                <a16:creationId xmlns:a16="http://schemas.microsoft.com/office/drawing/2014/main" id="{25DBA17A-112D-4FC8-B00F-45AB4992AB71}"/>
              </a:ext>
            </a:extLst>
          </p:cNvPr>
          <p:cNvSpPr txBox="1"/>
          <p:nvPr/>
        </p:nvSpPr>
        <p:spPr>
          <a:xfrm>
            <a:off x="9865327" y="4870129"/>
            <a:ext cx="301686" cy="369332"/>
          </a:xfrm>
          <a:prstGeom prst="rect">
            <a:avLst/>
          </a:prstGeom>
          <a:noFill/>
        </p:spPr>
        <p:txBody>
          <a:bodyPr wrap="none" rtlCol="0">
            <a:spAutoFit/>
          </a:bodyPr>
          <a:lstStyle/>
          <a:p>
            <a:r>
              <a:rPr lang="en-IN" dirty="0"/>
              <a:t>0</a:t>
            </a:r>
          </a:p>
        </p:txBody>
      </p:sp>
      <p:sp>
        <p:nvSpPr>
          <p:cNvPr id="72" name="TextBox 71">
            <a:extLst>
              <a:ext uri="{FF2B5EF4-FFF2-40B4-BE49-F238E27FC236}">
                <a16:creationId xmlns:a16="http://schemas.microsoft.com/office/drawing/2014/main" id="{E65D6934-23CB-4FAA-942D-EF57A5FA594B}"/>
              </a:ext>
            </a:extLst>
          </p:cNvPr>
          <p:cNvSpPr txBox="1"/>
          <p:nvPr/>
        </p:nvSpPr>
        <p:spPr>
          <a:xfrm rot="10800000">
            <a:off x="9873410" y="6249594"/>
            <a:ext cx="301686" cy="369332"/>
          </a:xfrm>
          <a:prstGeom prst="rect">
            <a:avLst/>
          </a:prstGeom>
          <a:noFill/>
        </p:spPr>
        <p:txBody>
          <a:bodyPr wrap="none" rtlCol="0">
            <a:spAutoFit/>
          </a:bodyPr>
          <a:lstStyle/>
          <a:p>
            <a:r>
              <a:rPr lang="en-IN" dirty="0"/>
              <a:t>0</a:t>
            </a:r>
          </a:p>
        </p:txBody>
      </p:sp>
      <p:sp>
        <p:nvSpPr>
          <p:cNvPr id="73" name="TextBox 72">
            <a:extLst>
              <a:ext uri="{FF2B5EF4-FFF2-40B4-BE49-F238E27FC236}">
                <a16:creationId xmlns:a16="http://schemas.microsoft.com/office/drawing/2014/main" id="{B123F6AD-1DC5-4487-9352-1679777307D0}"/>
              </a:ext>
            </a:extLst>
          </p:cNvPr>
          <p:cNvSpPr txBox="1"/>
          <p:nvPr/>
        </p:nvSpPr>
        <p:spPr>
          <a:xfrm rot="10800000">
            <a:off x="9891798" y="5796384"/>
            <a:ext cx="301686" cy="369332"/>
          </a:xfrm>
          <a:prstGeom prst="rect">
            <a:avLst/>
          </a:prstGeom>
          <a:noFill/>
        </p:spPr>
        <p:txBody>
          <a:bodyPr wrap="none" rtlCol="0">
            <a:spAutoFit/>
          </a:bodyPr>
          <a:lstStyle/>
          <a:p>
            <a:r>
              <a:rPr lang="en-IN" dirty="0"/>
              <a:t>0</a:t>
            </a:r>
          </a:p>
        </p:txBody>
      </p:sp>
      <p:sp>
        <p:nvSpPr>
          <p:cNvPr id="75" name="TextBox 74">
            <a:extLst>
              <a:ext uri="{FF2B5EF4-FFF2-40B4-BE49-F238E27FC236}">
                <a16:creationId xmlns:a16="http://schemas.microsoft.com/office/drawing/2014/main" id="{BD1BE0C6-5E6B-4B03-8054-77035ABEC429}"/>
              </a:ext>
            </a:extLst>
          </p:cNvPr>
          <p:cNvSpPr txBox="1"/>
          <p:nvPr/>
        </p:nvSpPr>
        <p:spPr>
          <a:xfrm>
            <a:off x="77985" y="4230469"/>
            <a:ext cx="6562072" cy="923330"/>
          </a:xfrm>
          <a:prstGeom prst="rect">
            <a:avLst/>
          </a:prstGeom>
          <a:noFill/>
        </p:spPr>
        <p:txBody>
          <a:bodyPr wrap="square">
            <a:spAutoFit/>
          </a:bodyPr>
          <a:lstStyle/>
          <a:p>
            <a:r>
              <a:rPr lang="en-IN" b="1" dirty="0"/>
              <a:t>Initial state</a:t>
            </a:r>
            <a:r>
              <a:rPr lang="en-IN" dirty="0"/>
              <a:t>: group of state from both machine</a:t>
            </a:r>
          </a:p>
          <a:p>
            <a:r>
              <a:rPr lang="en-IN" b="1" dirty="0"/>
              <a:t>Final state: </a:t>
            </a:r>
            <a:r>
              <a:rPr lang="en-IN" dirty="0"/>
              <a:t>group that contain at both final state from the machine</a:t>
            </a:r>
          </a:p>
          <a:p>
            <a:r>
              <a:rPr lang="en-IN" dirty="0"/>
              <a:t>                    i.e. q</a:t>
            </a:r>
            <a:r>
              <a:rPr lang="en-IN" baseline="-25000" dirty="0"/>
              <a:t>0</a:t>
            </a:r>
            <a:r>
              <a:rPr lang="en-IN" dirty="0"/>
              <a:t> and q</a:t>
            </a:r>
            <a:r>
              <a:rPr lang="en-IN" baseline="-25000" dirty="0"/>
              <a:t>2</a:t>
            </a:r>
            <a:r>
              <a:rPr lang="en-IN" dirty="0"/>
              <a:t> together</a:t>
            </a:r>
          </a:p>
        </p:txBody>
      </p:sp>
    </p:spTree>
    <p:extLst>
      <p:ext uri="{BB962C8B-B14F-4D97-AF65-F5344CB8AC3E}">
        <p14:creationId xmlns:p14="http://schemas.microsoft.com/office/powerpoint/2010/main" val="312870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Effect transition="in" filter="fade">
                                      <p:cBhvr>
                                        <p:cTn id="64" dur="500"/>
                                        <p:tgtEl>
                                          <p:spTgt spid="3">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
                                            <p:txEl>
                                              <p:pRg st="5" end="5"/>
                                            </p:txEl>
                                          </p:spTgt>
                                        </p:tgtEl>
                                        <p:attrNameLst>
                                          <p:attrName>style.visibility</p:attrName>
                                        </p:attrNameLst>
                                      </p:cBhvr>
                                      <p:to>
                                        <p:strVal val="visible"/>
                                      </p:to>
                                    </p:set>
                                    <p:animEffect transition="in" filter="fade">
                                      <p:cBhvr>
                                        <p:cTn id="69" dur="500"/>
                                        <p:tgtEl>
                                          <p:spTgt spid="3">
                                            <p:txEl>
                                              <p:pRg st="5" end="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4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3"/>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4"/>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48"/>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52"/>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54"/>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56"/>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57"/>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58"/>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59"/>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60"/>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63"/>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5"/>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66"/>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7"/>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68"/>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70"/>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71"/>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72"/>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73"/>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24" grpId="0"/>
      <p:bldP spid="25" grpId="0"/>
      <p:bldP spid="26" grpId="0"/>
      <p:bldP spid="27" grpId="0"/>
      <p:bldP spid="28" grpId="0" animBg="1"/>
      <p:bldP spid="29" grpId="0" animBg="1"/>
      <p:bldP spid="30" grpId="0" animBg="1"/>
      <p:bldP spid="36" grpId="0"/>
      <p:bldP spid="37" grpId="0"/>
      <p:bldP spid="38" grpId="0"/>
      <p:bldP spid="39" grpId="0"/>
      <p:bldP spid="40" grpId="0" animBg="1"/>
      <p:bldP spid="41" grpId="0" animBg="1"/>
      <p:bldP spid="42" grpId="0" animBg="1"/>
      <p:bldP spid="43" grpId="0" animBg="1"/>
      <p:bldP spid="44" grpId="0" animBg="1"/>
      <p:bldP spid="60" grpId="0" animBg="1"/>
      <p:bldP spid="65" grpId="0"/>
      <p:bldP spid="66" grpId="0"/>
      <p:bldP spid="67" grpId="0"/>
      <p:bldP spid="68" grpId="0"/>
      <p:bldP spid="70" grpId="0"/>
      <p:bldP spid="71" grpId="0"/>
      <p:bldP spid="72" grpId="0"/>
      <p:bldP spid="73" grpId="0"/>
      <p:bldP spid="7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FCA61-1278-42A6-B607-9A7C0BBDA813}"/>
              </a:ext>
            </a:extLst>
          </p:cNvPr>
          <p:cNvSpPr>
            <a:spLocks noGrp="1"/>
          </p:cNvSpPr>
          <p:nvPr>
            <p:ph type="title"/>
          </p:nvPr>
        </p:nvSpPr>
        <p:spPr/>
        <p:txBody>
          <a:bodyPr>
            <a:normAutofit fontScale="90000"/>
          </a:bodyPr>
          <a:lstStyle/>
          <a:p>
            <a:r>
              <a:rPr lang="en-IN" dirty="0"/>
              <a:t>The string with number of 0’s or number of 1’s are even</a:t>
            </a:r>
            <a:br>
              <a:rPr lang="en-IN" dirty="0"/>
            </a:br>
            <a:r>
              <a:rPr lang="en-IN" sz="2700" dirty="0"/>
              <a:t>L={^, 00, 11, 0011, 1100, 0101, 1010, 1001, 0110….}</a:t>
            </a:r>
            <a:endParaRPr lang="en-IN" dirty="0"/>
          </a:p>
        </p:txBody>
      </p:sp>
      <p:sp>
        <p:nvSpPr>
          <p:cNvPr id="3" name="Content Placeholder 2">
            <a:extLst>
              <a:ext uri="{FF2B5EF4-FFF2-40B4-BE49-F238E27FC236}">
                <a16:creationId xmlns:a16="http://schemas.microsoft.com/office/drawing/2014/main" id="{A2CD67C8-E58A-48A1-8A34-3F87FA872EF6}"/>
              </a:ext>
            </a:extLst>
          </p:cNvPr>
          <p:cNvSpPr>
            <a:spLocks noGrp="1"/>
          </p:cNvSpPr>
          <p:nvPr>
            <p:ph idx="1"/>
          </p:nvPr>
        </p:nvSpPr>
        <p:spPr/>
        <p:txBody>
          <a:bodyPr/>
          <a:lstStyle/>
          <a:p>
            <a:r>
              <a:rPr lang="en-IN" dirty="0"/>
              <a:t>Accepting only even no of 1                                                               Accepting only even no of 0</a:t>
            </a:r>
          </a:p>
          <a:p>
            <a:endParaRPr lang="en-IN" dirty="0"/>
          </a:p>
          <a:p>
            <a:endParaRPr lang="en-IN" dirty="0"/>
          </a:p>
          <a:p>
            <a:endParaRPr lang="en-IN" dirty="0"/>
          </a:p>
          <a:p>
            <a:r>
              <a:rPr lang="en-US" dirty="0">
                <a:latin typeface="urw-din"/>
              </a:rPr>
              <a:t>we will take the Cartesian product of the states of these two machines</a:t>
            </a:r>
          </a:p>
          <a:p>
            <a:r>
              <a:rPr lang="en-US" dirty="0">
                <a:latin typeface="urw-din"/>
              </a:rPr>
              <a:t>{q</a:t>
            </a:r>
            <a:r>
              <a:rPr lang="en-US" baseline="-25000" dirty="0">
                <a:latin typeface="urw-din"/>
              </a:rPr>
              <a:t>0</a:t>
            </a:r>
            <a:r>
              <a:rPr lang="en-US" dirty="0">
                <a:latin typeface="urw-din"/>
              </a:rPr>
              <a:t>,q</a:t>
            </a:r>
            <a:r>
              <a:rPr lang="en-US" baseline="-25000" dirty="0">
                <a:latin typeface="urw-din"/>
              </a:rPr>
              <a:t>1</a:t>
            </a:r>
            <a:r>
              <a:rPr lang="en-US" dirty="0">
                <a:latin typeface="urw-din"/>
              </a:rPr>
              <a:t>} and {q</a:t>
            </a:r>
            <a:r>
              <a:rPr lang="en-US" baseline="-25000" dirty="0">
                <a:latin typeface="urw-din"/>
              </a:rPr>
              <a:t>2</a:t>
            </a:r>
            <a:r>
              <a:rPr lang="en-US" dirty="0">
                <a:latin typeface="urw-din"/>
              </a:rPr>
              <a:t>,q</a:t>
            </a:r>
            <a:r>
              <a:rPr lang="en-US" baseline="-25000" dirty="0">
                <a:latin typeface="urw-din"/>
              </a:rPr>
              <a:t>3</a:t>
            </a:r>
            <a:r>
              <a:rPr lang="en-US" dirty="0">
                <a:latin typeface="urw-din"/>
              </a:rPr>
              <a:t>} =&gt; {(q</a:t>
            </a:r>
            <a:r>
              <a:rPr lang="en-US" baseline="-25000" dirty="0">
                <a:latin typeface="urw-din"/>
              </a:rPr>
              <a:t>0</a:t>
            </a:r>
            <a:r>
              <a:rPr lang="en-US" dirty="0">
                <a:latin typeface="urw-din"/>
              </a:rPr>
              <a:t>q</a:t>
            </a:r>
            <a:r>
              <a:rPr lang="en-US" baseline="-25000" dirty="0">
                <a:latin typeface="urw-din"/>
              </a:rPr>
              <a:t>2</a:t>
            </a:r>
            <a:r>
              <a:rPr lang="en-US" dirty="0">
                <a:latin typeface="urw-din"/>
              </a:rPr>
              <a:t>),(q</a:t>
            </a:r>
            <a:r>
              <a:rPr lang="en-US" baseline="-25000" dirty="0">
                <a:latin typeface="urw-din"/>
              </a:rPr>
              <a:t>0</a:t>
            </a:r>
            <a:r>
              <a:rPr lang="en-US" dirty="0">
                <a:latin typeface="urw-din"/>
              </a:rPr>
              <a:t>q</a:t>
            </a:r>
            <a:r>
              <a:rPr lang="en-US" baseline="-25000" dirty="0">
                <a:latin typeface="urw-din"/>
              </a:rPr>
              <a:t>3</a:t>
            </a:r>
            <a:r>
              <a:rPr lang="en-US" dirty="0">
                <a:latin typeface="urw-din"/>
              </a:rPr>
              <a:t>),(q</a:t>
            </a:r>
            <a:r>
              <a:rPr lang="en-US" baseline="-25000" dirty="0">
                <a:latin typeface="urw-din"/>
              </a:rPr>
              <a:t>1</a:t>
            </a:r>
            <a:r>
              <a:rPr lang="en-US" dirty="0">
                <a:latin typeface="urw-din"/>
              </a:rPr>
              <a:t>q</a:t>
            </a:r>
            <a:r>
              <a:rPr lang="en-US" baseline="-25000" dirty="0">
                <a:latin typeface="urw-din"/>
              </a:rPr>
              <a:t>2</a:t>
            </a:r>
            <a:r>
              <a:rPr lang="en-US" dirty="0">
                <a:latin typeface="urw-din"/>
              </a:rPr>
              <a:t>),(q</a:t>
            </a:r>
            <a:r>
              <a:rPr lang="en-US" baseline="-25000" dirty="0">
                <a:latin typeface="urw-din"/>
              </a:rPr>
              <a:t>1</a:t>
            </a:r>
            <a:r>
              <a:rPr lang="en-US" dirty="0">
                <a:latin typeface="urw-din"/>
              </a:rPr>
              <a:t>q</a:t>
            </a:r>
            <a:r>
              <a:rPr lang="en-US" baseline="-25000" dirty="0">
                <a:latin typeface="urw-din"/>
              </a:rPr>
              <a:t>3</a:t>
            </a:r>
            <a:r>
              <a:rPr lang="en-US" dirty="0">
                <a:latin typeface="urw-din"/>
              </a:rPr>
              <a:t>)}</a:t>
            </a:r>
            <a:endParaRPr lang="en-IN" dirty="0"/>
          </a:p>
          <a:p>
            <a:endParaRPr lang="en-IN" dirty="0"/>
          </a:p>
          <a:p>
            <a:endParaRPr lang="en-IN" dirty="0"/>
          </a:p>
          <a:p>
            <a:endParaRPr lang="en-IN" dirty="0"/>
          </a:p>
          <a:p>
            <a:endParaRPr lang="en-IN" dirty="0"/>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D3511D8C-8909-4830-BBF0-710A9F74AE29}"/>
                  </a:ext>
                </a:extLst>
              </p:cNvPr>
              <p:cNvSpPr/>
              <p:nvPr/>
            </p:nvSpPr>
            <p:spPr>
              <a:xfrm>
                <a:off x="767542" y="2241724"/>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0</m:t>
                      </m:r>
                    </m:oMath>
                  </m:oMathPara>
                </a14:m>
                <a:endParaRPr lang="en-US" baseline="-25000" dirty="0"/>
              </a:p>
            </p:txBody>
          </p:sp>
        </mc:Choice>
        <mc:Fallback xmlns="">
          <p:sp>
            <p:nvSpPr>
              <p:cNvPr id="4" name="Oval 3">
                <a:extLst>
                  <a:ext uri="{FF2B5EF4-FFF2-40B4-BE49-F238E27FC236}">
                    <a16:creationId xmlns:a16="http://schemas.microsoft.com/office/drawing/2014/main" id="{D3511D8C-8909-4830-BBF0-710A9F74AE29}"/>
                  </a:ext>
                </a:extLst>
              </p:cNvPr>
              <p:cNvSpPr>
                <a:spLocks noRot="1" noChangeAspect="1" noMove="1" noResize="1" noEditPoints="1" noAdjustHandles="1" noChangeArrowheads="1" noChangeShapeType="1" noTextEdit="1"/>
              </p:cNvSpPr>
              <p:nvPr/>
            </p:nvSpPr>
            <p:spPr>
              <a:xfrm>
                <a:off x="767542" y="2241724"/>
                <a:ext cx="609600" cy="609600"/>
              </a:xfrm>
              <a:prstGeom prst="ellipse">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6C344402-8643-40E6-84EC-44069526B4E3}"/>
                  </a:ext>
                </a:extLst>
              </p:cNvPr>
              <p:cNvSpPr/>
              <p:nvPr/>
            </p:nvSpPr>
            <p:spPr>
              <a:xfrm>
                <a:off x="3629990" y="2248141"/>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1</m:t>
                      </m:r>
                    </m:oMath>
                  </m:oMathPara>
                </a14:m>
                <a:endParaRPr lang="en-US" baseline="-25000" dirty="0"/>
              </a:p>
            </p:txBody>
          </p:sp>
        </mc:Choice>
        <mc:Fallback xmlns="">
          <p:sp>
            <p:nvSpPr>
              <p:cNvPr id="5" name="Oval 4">
                <a:extLst>
                  <a:ext uri="{FF2B5EF4-FFF2-40B4-BE49-F238E27FC236}">
                    <a16:creationId xmlns:a16="http://schemas.microsoft.com/office/drawing/2014/main" id="{6C344402-8643-40E6-84EC-44069526B4E3}"/>
                  </a:ext>
                </a:extLst>
              </p:cNvPr>
              <p:cNvSpPr>
                <a:spLocks noRot="1" noChangeAspect="1" noMove="1" noResize="1" noEditPoints="1" noAdjustHandles="1" noChangeArrowheads="1" noChangeShapeType="1" noTextEdit="1"/>
              </p:cNvSpPr>
              <p:nvPr/>
            </p:nvSpPr>
            <p:spPr>
              <a:xfrm>
                <a:off x="3629990" y="2248141"/>
                <a:ext cx="609600" cy="609600"/>
              </a:xfrm>
              <a:prstGeom prst="ellipse">
                <a:avLst/>
              </a:prstGeom>
              <a:blipFill>
                <a:blip r:embed="rId3"/>
                <a:stretch>
                  <a:fillRect/>
                </a:stretch>
              </a:blipFill>
            </p:spPr>
            <p:txBody>
              <a:bodyPr/>
              <a:lstStyle/>
              <a:p>
                <a:r>
                  <a:rPr lang="en-IN">
                    <a:noFill/>
                  </a:rPr>
                  <a:t> </a:t>
                </a:r>
              </a:p>
            </p:txBody>
          </p:sp>
        </mc:Fallback>
      </mc:AlternateContent>
      <p:cxnSp>
        <p:nvCxnSpPr>
          <p:cNvPr id="6" name="Straight Arrow Connector 5">
            <a:extLst>
              <a:ext uri="{FF2B5EF4-FFF2-40B4-BE49-F238E27FC236}">
                <a16:creationId xmlns:a16="http://schemas.microsoft.com/office/drawing/2014/main" id="{A6292AB5-3F35-48A1-9FB2-D76BFD0E9ACE}"/>
              </a:ext>
            </a:extLst>
          </p:cNvPr>
          <p:cNvCxnSpPr/>
          <p:nvPr/>
        </p:nvCxnSpPr>
        <p:spPr>
          <a:xfrm>
            <a:off x="81742" y="2546524"/>
            <a:ext cx="685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Connector: Curved 7">
            <a:extLst>
              <a:ext uri="{FF2B5EF4-FFF2-40B4-BE49-F238E27FC236}">
                <a16:creationId xmlns:a16="http://schemas.microsoft.com/office/drawing/2014/main" id="{3A52A9C1-3185-4195-95E8-6FC0C391A3E1}"/>
              </a:ext>
            </a:extLst>
          </p:cNvPr>
          <p:cNvCxnSpPr>
            <a:stCxn id="4" idx="6"/>
            <a:endCxn id="5" idx="2"/>
          </p:cNvCxnSpPr>
          <p:nvPr/>
        </p:nvCxnSpPr>
        <p:spPr>
          <a:xfrm>
            <a:off x="1377142" y="2546524"/>
            <a:ext cx="2252848" cy="6417"/>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Connector: Curved 12">
            <a:extLst>
              <a:ext uri="{FF2B5EF4-FFF2-40B4-BE49-F238E27FC236}">
                <a16:creationId xmlns:a16="http://schemas.microsoft.com/office/drawing/2014/main" id="{7999693B-1867-4060-B440-EDE4C728A440}"/>
              </a:ext>
            </a:extLst>
          </p:cNvPr>
          <p:cNvCxnSpPr>
            <a:stCxn id="5" idx="1"/>
            <a:endCxn id="4" idx="7"/>
          </p:cNvCxnSpPr>
          <p:nvPr/>
        </p:nvCxnSpPr>
        <p:spPr>
          <a:xfrm rot="16200000" flipV="1">
            <a:off x="2500358" y="1118509"/>
            <a:ext cx="6417" cy="2431396"/>
          </a:xfrm>
          <a:prstGeom prst="curvedConnector3">
            <a:avLst>
              <a:gd name="adj1" fmla="val 565357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Connector: Curved 15">
            <a:extLst>
              <a:ext uri="{FF2B5EF4-FFF2-40B4-BE49-F238E27FC236}">
                <a16:creationId xmlns:a16="http://schemas.microsoft.com/office/drawing/2014/main" id="{D726DF93-47D4-4D45-9552-BBF9E57D04DC}"/>
              </a:ext>
            </a:extLst>
          </p:cNvPr>
          <p:cNvCxnSpPr>
            <a:stCxn id="4" idx="1"/>
            <a:endCxn id="4" idx="7"/>
          </p:cNvCxnSpPr>
          <p:nvPr/>
        </p:nvCxnSpPr>
        <p:spPr>
          <a:xfrm rot="5400000" flipH="1" flipV="1">
            <a:off x="1072342" y="2115472"/>
            <a:ext cx="12700" cy="431052"/>
          </a:xfrm>
          <a:prstGeom prst="curvedConnector3">
            <a:avLst>
              <a:gd name="adj1" fmla="val 401873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Connector: Curved 18">
            <a:extLst>
              <a:ext uri="{FF2B5EF4-FFF2-40B4-BE49-F238E27FC236}">
                <a16:creationId xmlns:a16="http://schemas.microsoft.com/office/drawing/2014/main" id="{BFD9FBA3-2B0C-450A-89CE-99690DE4A5D7}"/>
              </a:ext>
            </a:extLst>
          </p:cNvPr>
          <p:cNvCxnSpPr>
            <a:stCxn id="5" idx="1"/>
            <a:endCxn id="5" idx="7"/>
          </p:cNvCxnSpPr>
          <p:nvPr/>
        </p:nvCxnSpPr>
        <p:spPr>
          <a:xfrm rot="5400000" flipH="1" flipV="1">
            <a:off x="3934790" y="2121889"/>
            <a:ext cx="12700" cy="431052"/>
          </a:xfrm>
          <a:prstGeom prst="curvedConnector3">
            <a:avLst>
              <a:gd name="adj1" fmla="val 4018732"/>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775B85EA-FFB6-4499-AB74-BB29EB9DBC6D}"/>
              </a:ext>
            </a:extLst>
          </p:cNvPr>
          <p:cNvSpPr txBox="1"/>
          <p:nvPr/>
        </p:nvSpPr>
        <p:spPr>
          <a:xfrm>
            <a:off x="921499" y="1454183"/>
            <a:ext cx="301686" cy="369332"/>
          </a:xfrm>
          <a:prstGeom prst="rect">
            <a:avLst/>
          </a:prstGeom>
          <a:noFill/>
        </p:spPr>
        <p:txBody>
          <a:bodyPr wrap="none" rtlCol="0">
            <a:spAutoFit/>
          </a:bodyPr>
          <a:lstStyle/>
          <a:p>
            <a:r>
              <a:rPr lang="en-IN" dirty="0"/>
              <a:t>0</a:t>
            </a:r>
          </a:p>
        </p:txBody>
      </p:sp>
      <p:sp>
        <p:nvSpPr>
          <p:cNvPr id="25" name="TextBox 24">
            <a:extLst>
              <a:ext uri="{FF2B5EF4-FFF2-40B4-BE49-F238E27FC236}">
                <a16:creationId xmlns:a16="http://schemas.microsoft.com/office/drawing/2014/main" id="{A0FE5094-939F-4C2F-9A58-0773B71C8601}"/>
              </a:ext>
            </a:extLst>
          </p:cNvPr>
          <p:cNvSpPr txBox="1"/>
          <p:nvPr/>
        </p:nvSpPr>
        <p:spPr>
          <a:xfrm>
            <a:off x="3790297" y="1454183"/>
            <a:ext cx="301686" cy="369332"/>
          </a:xfrm>
          <a:prstGeom prst="rect">
            <a:avLst/>
          </a:prstGeom>
          <a:noFill/>
        </p:spPr>
        <p:txBody>
          <a:bodyPr wrap="none" rtlCol="0">
            <a:spAutoFit/>
          </a:bodyPr>
          <a:lstStyle/>
          <a:p>
            <a:r>
              <a:rPr lang="en-IN" dirty="0"/>
              <a:t>0</a:t>
            </a:r>
          </a:p>
        </p:txBody>
      </p:sp>
      <p:sp>
        <p:nvSpPr>
          <p:cNvPr id="26" name="TextBox 25">
            <a:extLst>
              <a:ext uri="{FF2B5EF4-FFF2-40B4-BE49-F238E27FC236}">
                <a16:creationId xmlns:a16="http://schemas.microsoft.com/office/drawing/2014/main" id="{2823CEC0-228A-4B05-9975-2FCADC70B136}"/>
              </a:ext>
            </a:extLst>
          </p:cNvPr>
          <p:cNvSpPr txBox="1"/>
          <p:nvPr/>
        </p:nvSpPr>
        <p:spPr>
          <a:xfrm>
            <a:off x="2355898" y="1674180"/>
            <a:ext cx="301686" cy="369332"/>
          </a:xfrm>
          <a:prstGeom prst="rect">
            <a:avLst/>
          </a:prstGeom>
          <a:noFill/>
        </p:spPr>
        <p:txBody>
          <a:bodyPr wrap="none" rtlCol="0">
            <a:spAutoFit/>
          </a:bodyPr>
          <a:lstStyle/>
          <a:p>
            <a:r>
              <a:rPr lang="en-IN" dirty="0"/>
              <a:t>1</a:t>
            </a:r>
          </a:p>
        </p:txBody>
      </p:sp>
      <p:sp>
        <p:nvSpPr>
          <p:cNvPr id="27" name="TextBox 26">
            <a:extLst>
              <a:ext uri="{FF2B5EF4-FFF2-40B4-BE49-F238E27FC236}">
                <a16:creationId xmlns:a16="http://schemas.microsoft.com/office/drawing/2014/main" id="{6E40FED2-2B5E-4E6B-B0CE-1469032E1084}"/>
              </a:ext>
            </a:extLst>
          </p:cNvPr>
          <p:cNvSpPr txBox="1"/>
          <p:nvPr/>
        </p:nvSpPr>
        <p:spPr>
          <a:xfrm>
            <a:off x="2352723" y="2212991"/>
            <a:ext cx="301686" cy="369332"/>
          </a:xfrm>
          <a:prstGeom prst="rect">
            <a:avLst/>
          </a:prstGeom>
          <a:noFill/>
        </p:spPr>
        <p:txBody>
          <a:bodyPr wrap="none" rtlCol="0">
            <a:spAutoFit/>
          </a:bodyPr>
          <a:lstStyle/>
          <a:p>
            <a:r>
              <a:rPr lang="en-IN" dirty="0"/>
              <a:t>1</a:t>
            </a:r>
          </a:p>
        </p:txBody>
      </p:sp>
      <p:sp>
        <p:nvSpPr>
          <p:cNvPr id="28" name="Oval 27">
            <a:extLst>
              <a:ext uri="{FF2B5EF4-FFF2-40B4-BE49-F238E27FC236}">
                <a16:creationId xmlns:a16="http://schemas.microsoft.com/office/drawing/2014/main" id="{5CE17100-2AE7-476E-99C5-BC7333641611}"/>
              </a:ext>
            </a:extLst>
          </p:cNvPr>
          <p:cNvSpPr/>
          <p:nvPr/>
        </p:nvSpPr>
        <p:spPr>
          <a:xfrm>
            <a:off x="825006" y="2290492"/>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757E11C3-1B1F-4935-83C7-F8A707F5055E}"/>
                  </a:ext>
                </a:extLst>
              </p:cNvPr>
              <p:cNvSpPr/>
              <p:nvPr/>
            </p:nvSpPr>
            <p:spPr>
              <a:xfrm>
                <a:off x="8482796" y="2314733"/>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2</a:t>
                </a:r>
              </a:p>
            </p:txBody>
          </p:sp>
        </mc:Choice>
        <mc:Fallback xmlns="">
          <p:sp>
            <p:nvSpPr>
              <p:cNvPr id="29" name="Oval 28">
                <a:extLst>
                  <a:ext uri="{FF2B5EF4-FFF2-40B4-BE49-F238E27FC236}">
                    <a16:creationId xmlns:a16="http://schemas.microsoft.com/office/drawing/2014/main" id="{757E11C3-1B1F-4935-83C7-F8A707F5055E}"/>
                  </a:ext>
                </a:extLst>
              </p:cNvPr>
              <p:cNvSpPr>
                <a:spLocks noRot="1" noChangeAspect="1" noMove="1" noResize="1" noEditPoints="1" noAdjustHandles="1" noChangeArrowheads="1" noChangeShapeType="1" noTextEdit="1"/>
              </p:cNvSpPr>
              <p:nvPr/>
            </p:nvSpPr>
            <p:spPr>
              <a:xfrm>
                <a:off x="8482796" y="2314733"/>
                <a:ext cx="609600" cy="609600"/>
              </a:xfrm>
              <a:prstGeom prst="ellipse">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182015F7-523E-4838-B60C-EFA775F7A009}"/>
                  </a:ext>
                </a:extLst>
              </p:cNvPr>
              <p:cNvSpPr/>
              <p:nvPr/>
            </p:nvSpPr>
            <p:spPr>
              <a:xfrm>
                <a:off x="11345244" y="232115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3</a:t>
                </a:r>
              </a:p>
            </p:txBody>
          </p:sp>
        </mc:Choice>
        <mc:Fallback xmlns="">
          <p:sp>
            <p:nvSpPr>
              <p:cNvPr id="30" name="Oval 29">
                <a:extLst>
                  <a:ext uri="{FF2B5EF4-FFF2-40B4-BE49-F238E27FC236}">
                    <a16:creationId xmlns:a16="http://schemas.microsoft.com/office/drawing/2014/main" id="{182015F7-523E-4838-B60C-EFA775F7A009}"/>
                  </a:ext>
                </a:extLst>
              </p:cNvPr>
              <p:cNvSpPr>
                <a:spLocks noRot="1" noChangeAspect="1" noMove="1" noResize="1" noEditPoints="1" noAdjustHandles="1" noChangeArrowheads="1" noChangeShapeType="1" noTextEdit="1"/>
              </p:cNvSpPr>
              <p:nvPr/>
            </p:nvSpPr>
            <p:spPr>
              <a:xfrm>
                <a:off x="11345244" y="2321150"/>
                <a:ext cx="609600" cy="609600"/>
              </a:xfrm>
              <a:prstGeom prst="ellipse">
                <a:avLst/>
              </a:prstGeom>
              <a:blipFill>
                <a:blip r:embed="rId5"/>
                <a:stretch>
                  <a:fillRect/>
                </a:stretch>
              </a:blipFill>
            </p:spPr>
            <p:txBody>
              <a:bodyPr/>
              <a:lstStyle/>
              <a:p>
                <a:r>
                  <a:rPr lang="en-IN">
                    <a:noFill/>
                  </a:rPr>
                  <a:t> </a:t>
                </a:r>
              </a:p>
            </p:txBody>
          </p:sp>
        </mc:Fallback>
      </mc:AlternateContent>
      <p:cxnSp>
        <p:nvCxnSpPr>
          <p:cNvPr id="31" name="Straight Arrow Connector 30">
            <a:extLst>
              <a:ext uri="{FF2B5EF4-FFF2-40B4-BE49-F238E27FC236}">
                <a16:creationId xmlns:a16="http://schemas.microsoft.com/office/drawing/2014/main" id="{0FA2E6F6-4666-4577-B0AB-73A7008EFEC3}"/>
              </a:ext>
            </a:extLst>
          </p:cNvPr>
          <p:cNvCxnSpPr/>
          <p:nvPr/>
        </p:nvCxnSpPr>
        <p:spPr>
          <a:xfrm>
            <a:off x="7796996" y="2619533"/>
            <a:ext cx="685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Connector: Curved 31">
            <a:extLst>
              <a:ext uri="{FF2B5EF4-FFF2-40B4-BE49-F238E27FC236}">
                <a16:creationId xmlns:a16="http://schemas.microsoft.com/office/drawing/2014/main" id="{C38ED6F9-5D80-467E-9499-C0B045001451}"/>
              </a:ext>
            </a:extLst>
          </p:cNvPr>
          <p:cNvCxnSpPr>
            <a:stCxn id="29" idx="6"/>
            <a:endCxn id="30" idx="2"/>
          </p:cNvCxnSpPr>
          <p:nvPr/>
        </p:nvCxnSpPr>
        <p:spPr>
          <a:xfrm>
            <a:off x="9092396" y="2619533"/>
            <a:ext cx="2252848" cy="6417"/>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Connector: Curved 32">
            <a:extLst>
              <a:ext uri="{FF2B5EF4-FFF2-40B4-BE49-F238E27FC236}">
                <a16:creationId xmlns:a16="http://schemas.microsoft.com/office/drawing/2014/main" id="{41FA59FE-29E8-4C65-A89F-E0438F0AE28D}"/>
              </a:ext>
            </a:extLst>
          </p:cNvPr>
          <p:cNvCxnSpPr>
            <a:stCxn id="30" idx="1"/>
            <a:endCxn id="29" idx="7"/>
          </p:cNvCxnSpPr>
          <p:nvPr/>
        </p:nvCxnSpPr>
        <p:spPr>
          <a:xfrm rot="16200000" flipV="1">
            <a:off x="10215612" y="1191518"/>
            <a:ext cx="6417" cy="2431396"/>
          </a:xfrm>
          <a:prstGeom prst="curvedConnector3">
            <a:avLst>
              <a:gd name="adj1" fmla="val 565357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Curved 33">
            <a:extLst>
              <a:ext uri="{FF2B5EF4-FFF2-40B4-BE49-F238E27FC236}">
                <a16:creationId xmlns:a16="http://schemas.microsoft.com/office/drawing/2014/main" id="{72CEAAE8-3E36-4C51-8728-6627FEEA5196}"/>
              </a:ext>
            </a:extLst>
          </p:cNvPr>
          <p:cNvCxnSpPr>
            <a:stCxn id="29" idx="1"/>
            <a:endCxn id="29" idx="7"/>
          </p:cNvCxnSpPr>
          <p:nvPr/>
        </p:nvCxnSpPr>
        <p:spPr>
          <a:xfrm rot="5400000" flipH="1" flipV="1">
            <a:off x="8787596" y="2188481"/>
            <a:ext cx="12700" cy="431052"/>
          </a:xfrm>
          <a:prstGeom prst="curvedConnector3">
            <a:avLst>
              <a:gd name="adj1" fmla="val 401873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Connector: Curved 34">
            <a:extLst>
              <a:ext uri="{FF2B5EF4-FFF2-40B4-BE49-F238E27FC236}">
                <a16:creationId xmlns:a16="http://schemas.microsoft.com/office/drawing/2014/main" id="{E0B07C04-7405-41B5-B94B-915FB8F9C8B1}"/>
              </a:ext>
            </a:extLst>
          </p:cNvPr>
          <p:cNvCxnSpPr>
            <a:stCxn id="30" idx="1"/>
            <a:endCxn id="30" idx="7"/>
          </p:cNvCxnSpPr>
          <p:nvPr/>
        </p:nvCxnSpPr>
        <p:spPr>
          <a:xfrm rot="5400000" flipH="1" flipV="1">
            <a:off x="11650044" y="2194898"/>
            <a:ext cx="12700" cy="431052"/>
          </a:xfrm>
          <a:prstGeom prst="curvedConnector3">
            <a:avLst>
              <a:gd name="adj1" fmla="val 4018732"/>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BEDA8B58-7973-4541-8557-8002606FE57F}"/>
              </a:ext>
            </a:extLst>
          </p:cNvPr>
          <p:cNvSpPr txBox="1"/>
          <p:nvPr/>
        </p:nvSpPr>
        <p:spPr>
          <a:xfrm>
            <a:off x="8629975" y="1597519"/>
            <a:ext cx="301686" cy="369332"/>
          </a:xfrm>
          <a:prstGeom prst="rect">
            <a:avLst/>
          </a:prstGeom>
          <a:noFill/>
        </p:spPr>
        <p:txBody>
          <a:bodyPr wrap="none" rtlCol="0">
            <a:spAutoFit/>
          </a:bodyPr>
          <a:lstStyle/>
          <a:p>
            <a:r>
              <a:rPr lang="en-IN" dirty="0"/>
              <a:t>1</a:t>
            </a:r>
          </a:p>
        </p:txBody>
      </p:sp>
      <p:sp>
        <p:nvSpPr>
          <p:cNvPr id="37" name="TextBox 36">
            <a:extLst>
              <a:ext uri="{FF2B5EF4-FFF2-40B4-BE49-F238E27FC236}">
                <a16:creationId xmlns:a16="http://schemas.microsoft.com/office/drawing/2014/main" id="{A4836F51-0284-4D08-A930-50ECEAFD6A5B}"/>
              </a:ext>
            </a:extLst>
          </p:cNvPr>
          <p:cNvSpPr txBox="1"/>
          <p:nvPr/>
        </p:nvSpPr>
        <p:spPr>
          <a:xfrm>
            <a:off x="11498773" y="1597519"/>
            <a:ext cx="301686" cy="369332"/>
          </a:xfrm>
          <a:prstGeom prst="rect">
            <a:avLst/>
          </a:prstGeom>
          <a:noFill/>
        </p:spPr>
        <p:txBody>
          <a:bodyPr wrap="none" rtlCol="0">
            <a:spAutoFit/>
          </a:bodyPr>
          <a:lstStyle/>
          <a:p>
            <a:r>
              <a:rPr lang="en-IN" dirty="0"/>
              <a:t>1</a:t>
            </a:r>
          </a:p>
        </p:txBody>
      </p:sp>
      <p:sp>
        <p:nvSpPr>
          <p:cNvPr id="38" name="TextBox 37">
            <a:extLst>
              <a:ext uri="{FF2B5EF4-FFF2-40B4-BE49-F238E27FC236}">
                <a16:creationId xmlns:a16="http://schemas.microsoft.com/office/drawing/2014/main" id="{DFC6C31B-6300-43CC-92C0-468601B372BC}"/>
              </a:ext>
            </a:extLst>
          </p:cNvPr>
          <p:cNvSpPr txBox="1"/>
          <p:nvPr/>
        </p:nvSpPr>
        <p:spPr>
          <a:xfrm>
            <a:off x="10071152" y="1747189"/>
            <a:ext cx="301686" cy="369332"/>
          </a:xfrm>
          <a:prstGeom prst="rect">
            <a:avLst/>
          </a:prstGeom>
          <a:noFill/>
        </p:spPr>
        <p:txBody>
          <a:bodyPr wrap="none" rtlCol="0">
            <a:spAutoFit/>
          </a:bodyPr>
          <a:lstStyle/>
          <a:p>
            <a:r>
              <a:rPr lang="en-IN" dirty="0"/>
              <a:t>0</a:t>
            </a:r>
          </a:p>
        </p:txBody>
      </p:sp>
      <p:sp>
        <p:nvSpPr>
          <p:cNvPr id="39" name="TextBox 38">
            <a:extLst>
              <a:ext uri="{FF2B5EF4-FFF2-40B4-BE49-F238E27FC236}">
                <a16:creationId xmlns:a16="http://schemas.microsoft.com/office/drawing/2014/main" id="{D4ACF143-3AD7-4A1F-95B9-E64290084006}"/>
              </a:ext>
            </a:extLst>
          </p:cNvPr>
          <p:cNvSpPr txBox="1"/>
          <p:nvPr/>
        </p:nvSpPr>
        <p:spPr>
          <a:xfrm>
            <a:off x="10067977" y="2286000"/>
            <a:ext cx="301686" cy="369332"/>
          </a:xfrm>
          <a:prstGeom prst="rect">
            <a:avLst/>
          </a:prstGeom>
          <a:noFill/>
        </p:spPr>
        <p:txBody>
          <a:bodyPr wrap="none" rtlCol="0">
            <a:spAutoFit/>
          </a:bodyPr>
          <a:lstStyle/>
          <a:p>
            <a:r>
              <a:rPr lang="en-IN" dirty="0"/>
              <a:t>0</a:t>
            </a:r>
          </a:p>
        </p:txBody>
      </p:sp>
      <p:sp>
        <p:nvSpPr>
          <p:cNvPr id="40" name="Oval 39">
            <a:extLst>
              <a:ext uri="{FF2B5EF4-FFF2-40B4-BE49-F238E27FC236}">
                <a16:creationId xmlns:a16="http://schemas.microsoft.com/office/drawing/2014/main" id="{6352911E-5A9F-4F12-B87D-0DC3234D9753}"/>
              </a:ext>
            </a:extLst>
          </p:cNvPr>
          <p:cNvSpPr/>
          <p:nvPr/>
        </p:nvSpPr>
        <p:spPr>
          <a:xfrm>
            <a:off x="8540260" y="2363501"/>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98547FFD-B7F2-4B43-B923-DF77E8856687}"/>
                  </a:ext>
                </a:extLst>
              </p:cNvPr>
              <p:cNvSpPr/>
              <p:nvPr/>
            </p:nvSpPr>
            <p:spPr>
              <a:xfrm>
                <a:off x="7405836" y="4343400"/>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02</m:t>
                      </m:r>
                    </m:oMath>
                  </m:oMathPara>
                </a14:m>
                <a:endParaRPr lang="en-US" baseline="-25000" dirty="0"/>
              </a:p>
            </p:txBody>
          </p:sp>
        </mc:Choice>
        <mc:Fallback xmlns="">
          <p:sp>
            <p:nvSpPr>
              <p:cNvPr id="41" name="Oval 40">
                <a:extLst>
                  <a:ext uri="{FF2B5EF4-FFF2-40B4-BE49-F238E27FC236}">
                    <a16:creationId xmlns:a16="http://schemas.microsoft.com/office/drawing/2014/main" id="{98547FFD-B7F2-4B43-B923-DF77E8856687}"/>
                  </a:ext>
                </a:extLst>
              </p:cNvPr>
              <p:cNvSpPr>
                <a:spLocks noRot="1" noChangeAspect="1" noMove="1" noResize="1" noEditPoints="1" noAdjustHandles="1" noChangeArrowheads="1" noChangeShapeType="1" noTextEdit="1"/>
              </p:cNvSpPr>
              <p:nvPr/>
            </p:nvSpPr>
            <p:spPr>
              <a:xfrm>
                <a:off x="7405836" y="4343400"/>
                <a:ext cx="685800" cy="685800"/>
              </a:xfrm>
              <a:prstGeom prst="ellipse">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5F94CA36-31E6-4AD3-A09A-92B60FFDA617}"/>
                  </a:ext>
                </a:extLst>
              </p:cNvPr>
              <p:cNvSpPr/>
              <p:nvPr/>
            </p:nvSpPr>
            <p:spPr>
              <a:xfrm>
                <a:off x="10134600" y="4267200"/>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0</m:t>
                    </m:r>
                  </m:oMath>
                </a14:m>
                <a:r>
                  <a:rPr lang="en-US" baseline="-25000" dirty="0"/>
                  <a:t>3</a:t>
                </a:r>
              </a:p>
            </p:txBody>
          </p:sp>
        </mc:Choice>
        <mc:Fallback xmlns="">
          <p:sp>
            <p:nvSpPr>
              <p:cNvPr id="42" name="Oval 41">
                <a:extLst>
                  <a:ext uri="{FF2B5EF4-FFF2-40B4-BE49-F238E27FC236}">
                    <a16:creationId xmlns:a16="http://schemas.microsoft.com/office/drawing/2014/main" id="{5F94CA36-31E6-4AD3-A09A-92B60FFDA617}"/>
                  </a:ext>
                </a:extLst>
              </p:cNvPr>
              <p:cNvSpPr>
                <a:spLocks noRot="1" noChangeAspect="1" noMove="1" noResize="1" noEditPoints="1" noAdjustHandles="1" noChangeArrowheads="1" noChangeShapeType="1" noTextEdit="1"/>
              </p:cNvSpPr>
              <p:nvPr/>
            </p:nvSpPr>
            <p:spPr>
              <a:xfrm>
                <a:off x="10134600" y="4267200"/>
                <a:ext cx="685800" cy="685800"/>
              </a:xfrm>
              <a:prstGeom prst="ellipse">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Oval 42">
                <a:extLst>
                  <a:ext uri="{FF2B5EF4-FFF2-40B4-BE49-F238E27FC236}">
                    <a16:creationId xmlns:a16="http://schemas.microsoft.com/office/drawing/2014/main" id="{112EA67F-21E4-4A2D-92FE-2C680B4D504C}"/>
                  </a:ext>
                </a:extLst>
              </p:cNvPr>
              <p:cNvSpPr/>
              <p:nvPr/>
            </p:nvSpPr>
            <p:spPr>
              <a:xfrm>
                <a:off x="7405836" y="6040169"/>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IN" b="0" i="1" baseline="-25000" smtClean="0">
                          <a:latin typeface="Cambria Math" panose="02040503050406030204" pitchFamily="18" charset="0"/>
                        </a:rPr>
                        <m:t>12</m:t>
                      </m:r>
                    </m:oMath>
                  </m:oMathPara>
                </a14:m>
                <a:endParaRPr lang="en-US" baseline="-25000" dirty="0"/>
              </a:p>
            </p:txBody>
          </p:sp>
        </mc:Choice>
        <mc:Fallback xmlns="">
          <p:sp>
            <p:nvSpPr>
              <p:cNvPr id="43" name="Oval 42">
                <a:extLst>
                  <a:ext uri="{FF2B5EF4-FFF2-40B4-BE49-F238E27FC236}">
                    <a16:creationId xmlns:a16="http://schemas.microsoft.com/office/drawing/2014/main" id="{112EA67F-21E4-4A2D-92FE-2C680B4D504C}"/>
                  </a:ext>
                </a:extLst>
              </p:cNvPr>
              <p:cNvSpPr>
                <a:spLocks noRot="1" noChangeAspect="1" noMove="1" noResize="1" noEditPoints="1" noAdjustHandles="1" noChangeArrowheads="1" noChangeShapeType="1" noTextEdit="1"/>
              </p:cNvSpPr>
              <p:nvPr/>
            </p:nvSpPr>
            <p:spPr>
              <a:xfrm>
                <a:off x="7405836" y="6040169"/>
                <a:ext cx="685800" cy="685800"/>
              </a:xfrm>
              <a:prstGeom prst="ellipse">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Oval 43">
                <a:extLst>
                  <a:ext uri="{FF2B5EF4-FFF2-40B4-BE49-F238E27FC236}">
                    <a16:creationId xmlns:a16="http://schemas.microsoft.com/office/drawing/2014/main" id="{BCB6A388-2E08-413E-A0F5-6F4A168AEFAF}"/>
                  </a:ext>
                </a:extLst>
              </p:cNvPr>
              <p:cNvSpPr/>
              <p:nvPr/>
            </p:nvSpPr>
            <p:spPr>
              <a:xfrm>
                <a:off x="10134600" y="6057899"/>
                <a:ext cx="6858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13</a:t>
                </a:r>
              </a:p>
            </p:txBody>
          </p:sp>
        </mc:Choice>
        <mc:Fallback xmlns="">
          <p:sp>
            <p:nvSpPr>
              <p:cNvPr id="44" name="Oval 43">
                <a:extLst>
                  <a:ext uri="{FF2B5EF4-FFF2-40B4-BE49-F238E27FC236}">
                    <a16:creationId xmlns:a16="http://schemas.microsoft.com/office/drawing/2014/main" id="{BCB6A388-2E08-413E-A0F5-6F4A168AEFAF}"/>
                  </a:ext>
                </a:extLst>
              </p:cNvPr>
              <p:cNvSpPr>
                <a:spLocks noRot="1" noChangeAspect="1" noMove="1" noResize="1" noEditPoints="1" noAdjustHandles="1" noChangeArrowheads="1" noChangeShapeType="1" noTextEdit="1"/>
              </p:cNvSpPr>
              <p:nvPr/>
            </p:nvSpPr>
            <p:spPr>
              <a:xfrm>
                <a:off x="10134600" y="6057899"/>
                <a:ext cx="685800" cy="685800"/>
              </a:xfrm>
              <a:prstGeom prst="ellipse">
                <a:avLst/>
              </a:prstGeom>
              <a:blipFill>
                <a:blip r:embed="rId9"/>
                <a:stretch>
                  <a:fillRect/>
                </a:stretch>
              </a:blipFill>
            </p:spPr>
            <p:txBody>
              <a:bodyPr/>
              <a:lstStyle/>
              <a:p>
                <a:r>
                  <a:rPr lang="en-IN">
                    <a:noFill/>
                  </a:rPr>
                  <a:t> </a:t>
                </a:r>
              </a:p>
            </p:txBody>
          </p:sp>
        </mc:Fallback>
      </mc:AlternateContent>
      <p:cxnSp>
        <p:nvCxnSpPr>
          <p:cNvPr id="48" name="Connector: Curved 47">
            <a:extLst>
              <a:ext uri="{FF2B5EF4-FFF2-40B4-BE49-F238E27FC236}">
                <a16:creationId xmlns:a16="http://schemas.microsoft.com/office/drawing/2014/main" id="{2AA827D2-3229-4865-A287-CD2BC3814D39}"/>
              </a:ext>
            </a:extLst>
          </p:cNvPr>
          <p:cNvCxnSpPr>
            <a:stCxn id="41" idx="3"/>
            <a:endCxn id="43" idx="1"/>
          </p:cNvCxnSpPr>
          <p:nvPr/>
        </p:nvCxnSpPr>
        <p:spPr>
          <a:xfrm rot="5400000">
            <a:off x="6900352" y="5534684"/>
            <a:ext cx="1211835"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Connector: Curved 50">
            <a:extLst>
              <a:ext uri="{FF2B5EF4-FFF2-40B4-BE49-F238E27FC236}">
                <a16:creationId xmlns:a16="http://schemas.microsoft.com/office/drawing/2014/main" id="{F2DE2EFD-97BA-468F-AB6B-FF5E9DF128FE}"/>
              </a:ext>
            </a:extLst>
          </p:cNvPr>
          <p:cNvCxnSpPr>
            <a:stCxn id="43" idx="7"/>
            <a:endCxn id="41" idx="5"/>
          </p:cNvCxnSpPr>
          <p:nvPr/>
        </p:nvCxnSpPr>
        <p:spPr>
          <a:xfrm rot="5400000" flipH="1" flipV="1">
            <a:off x="7385286" y="5534685"/>
            <a:ext cx="1211835"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Connector: Curved 51">
            <a:extLst>
              <a:ext uri="{FF2B5EF4-FFF2-40B4-BE49-F238E27FC236}">
                <a16:creationId xmlns:a16="http://schemas.microsoft.com/office/drawing/2014/main" id="{B0F6C11C-732E-4DBD-96D2-FAB79927CE34}"/>
              </a:ext>
            </a:extLst>
          </p:cNvPr>
          <p:cNvCxnSpPr>
            <a:cxnSpLocks/>
          </p:cNvCxnSpPr>
          <p:nvPr/>
        </p:nvCxnSpPr>
        <p:spPr>
          <a:xfrm>
            <a:off x="8061153" y="4864100"/>
            <a:ext cx="2087883"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Connector: Curved 53">
            <a:extLst>
              <a:ext uri="{FF2B5EF4-FFF2-40B4-BE49-F238E27FC236}">
                <a16:creationId xmlns:a16="http://schemas.microsoft.com/office/drawing/2014/main" id="{6D3D32B9-6E98-4EAB-8794-FC76D95C8E4D}"/>
              </a:ext>
            </a:extLst>
          </p:cNvPr>
          <p:cNvCxnSpPr>
            <a:cxnSpLocks/>
          </p:cNvCxnSpPr>
          <p:nvPr/>
        </p:nvCxnSpPr>
        <p:spPr>
          <a:xfrm rot="10800000">
            <a:off x="8010848" y="4423294"/>
            <a:ext cx="2164880"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Connector: Curved 55">
            <a:extLst>
              <a:ext uri="{FF2B5EF4-FFF2-40B4-BE49-F238E27FC236}">
                <a16:creationId xmlns:a16="http://schemas.microsoft.com/office/drawing/2014/main" id="{2485B690-8B2D-43E9-8ACD-BCF04B888DBB}"/>
              </a:ext>
            </a:extLst>
          </p:cNvPr>
          <p:cNvCxnSpPr>
            <a:cxnSpLocks/>
          </p:cNvCxnSpPr>
          <p:nvPr/>
        </p:nvCxnSpPr>
        <p:spPr>
          <a:xfrm>
            <a:off x="8077719" y="6588202"/>
            <a:ext cx="2087883"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Connector: Curved 56">
            <a:extLst>
              <a:ext uri="{FF2B5EF4-FFF2-40B4-BE49-F238E27FC236}">
                <a16:creationId xmlns:a16="http://schemas.microsoft.com/office/drawing/2014/main" id="{0EC8C324-6320-4AD4-B093-E1D780499E51}"/>
              </a:ext>
            </a:extLst>
          </p:cNvPr>
          <p:cNvCxnSpPr>
            <a:cxnSpLocks/>
          </p:cNvCxnSpPr>
          <p:nvPr/>
        </p:nvCxnSpPr>
        <p:spPr>
          <a:xfrm rot="10800000">
            <a:off x="8027414" y="6147396"/>
            <a:ext cx="2164880"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Connector: Curved 57">
            <a:extLst>
              <a:ext uri="{FF2B5EF4-FFF2-40B4-BE49-F238E27FC236}">
                <a16:creationId xmlns:a16="http://schemas.microsoft.com/office/drawing/2014/main" id="{973FBC6D-C1C5-4823-B77D-A35676A2368F}"/>
              </a:ext>
            </a:extLst>
          </p:cNvPr>
          <p:cNvCxnSpPr/>
          <p:nvPr/>
        </p:nvCxnSpPr>
        <p:spPr>
          <a:xfrm rot="5400000">
            <a:off x="9641080" y="5476368"/>
            <a:ext cx="1211835"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Connector: Curved 58">
            <a:extLst>
              <a:ext uri="{FF2B5EF4-FFF2-40B4-BE49-F238E27FC236}">
                <a16:creationId xmlns:a16="http://schemas.microsoft.com/office/drawing/2014/main" id="{C04C6423-DB50-4F96-94DD-E03B5C551AA6}"/>
              </a:ext>
            </a:extLst>
          </p:cNvPr>
          <p:cNvCxnSpPr/>
          <p:nvPr/>
        </p:nvCxnSpPr>
        <p:spPr>
          <a:xfrm rot="5400000" flipH="1" flipV="1">
            <a:off x="10126014" y="5476369"/>
            <a:ext cx="1211835"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Oval 59">
            <a:extLst>
              <a:ext uri="{FF2B5EF4-FFF2-40B4-BE49-F238E27FC236}">
                <a16:creationId xmlns:a16="http://schemas.microsoft.com/office/drawing/2014/main" id="{C5561133-DEA4-4F93-9BB7-39F14D34A3BC}"/>
              </a:ext>
            </a:extLst>
          </p:cNvPr>
          <p:cNvSpPr/>
          <p:nvPr/>
        </p:nvSpPr>
        <p:spPr>
          <a:xfrm>
            <a:off x="7484176" y="4435995"/>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sp>
        <p:nvSpPr>
          <p:cNvPr id="61" name="Oval 60">
            <a:extLst>
              <a:ext uri="{FF2B5EF4-FFF2-40B4-BE49-F238E27FC236}">
                <a16:creationId xmlns:a16="http://schemas.microsoft.com/office/drawing/2014/main" id="{69DA43B8-86F5-4223-81E9-26AB576C6915}"/>
              </a:ext>
            </a:extLst>
          </p:cNvPr>
          <p:cNvSpPr/>
          <p:nvPr/>
        </p:nvSpPr>
        <p:spPr>
          <a:xfrm rot="10582640">
            <a:off x="7495050" y="6144767"/>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sp>
        <p:nvSpPr>
          <p:cNvPr id="62" name="Oval 61">
            <a:extLst>
              <a:ext uri="{FF2B5EF4-FFF2-40B4-BE49-F238E27FC236}">
                <a16:creationId xmlns:a16="http://schemas.microsoft.com/office/drawing/2014/main" id="{BA887578-58B3-425D-B264-E8A0B164268B}"/>
              </a:ext>
            </a:extLst>
          </p:cNvPr>
          <p:cNvSpPr/>
          <p:nvPr/>
        </p:nvSpPr>
        <p:spPr>
          <a:xfrm rot="11022993">
            <a:off x="10230035" y="4362644"/>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cxnSp>
        <p:nvCxnSpPr>
          <p:cNvPr id="63" name="Straight Arrow Connector 62">
            <a:extLst>
              <a:ext uri="{FF2B5EF4-FFF2-40B4-BE49-F238E27FC236}">
                <a16:creationId xmlns:a16="http://schemas.microsoft.com/office/drawing/2014/main" id="{AA03FB75-CED2-433B-A6D0-480DE9D88C33}"/>
              </a:ext>
            </a:extLst>
          </p:cNvPr>
          <p:cNvCxnSpPr/>
          <p:nvPr/>
        </p:nvCxnSpPr>
        <p:spPr>
          <a:xfrm>
            <a:off x="6705501" y="4686300"/>
            <a:ext cx="685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E09A2953-BCC9-463F-8556-CE94DD5D4A88}"/>
              </a:ext>
            </a:extLst>
          </p:cNvPr>
          <p:cNvSpPr txBox="1"/>
          <p:nvPr/>
        </p:nvSpPr>
        <p:spPr>
          <a:xfrm>
            <a:off x="7225045" y="5251738"/>
            <a:ext cx="301686" cy="369332"/>
          </a:xfrm>
          <a:prstGeom prst="rect">
            <a:avLst/>
          </a:prstGeom>
          <a:noFill/>
        </p:spPr>
        <p:txBody>
          <a:bodyPr wrap="none" rtlCol="0">
            <a:spAutoFit/>
          </a:bodyPr>
          <a:lstStyle/>
          <a:p>
            <a:r>
              <a:rPr lang="en-IN" dirty="0"/>
              <a:t>1</a:t>
            </a:r>
          </a:p>
        </p:txBody>
      </p:sp>
      <p:sp>
        <p:nvSpPr>
          <p:cNvPr id="66" name="TextBox 65">
            <a:extLst>
              <a:ext uri="{FF2B5EF4-FFF2-40B4-BE49-F238E27FC236}">
                <a16:creationId xmlns:a16="http://schemas.microsoft.com/office/drawing/2014/main" id="{53CD05C9-4890-4B43-9988-43D758C6C7EB}"/>
              </a:ext>
            </a:extLst>
          </p:cNvPr>
          <p:cNvSpPr txBox="1"/>
          <p:nvPr/>
        </p:nvSpPr>
        <p:spPr>
          <a:xfrm>
            <a:off x="7747678" y="5251738"/>
            <a:ext cx="301686" cy="369332"/>
          </a:xfrm>
          <a:prstGeom prst="rect">
            <a:avLst/>
          </a:prstGeom>
          <a:noFill/>
        </p:spPr>
        <p:txBody>
          <a:bodyPr wrap="none" rtlCol="0">
            <a:spAutoFit/>
          </a:bodyPr>
          <a:lstStyle/>
          <a:p>
            <a:r>
              <a:rPr lang="en-IN" dirty="0"/>
              <a:t>1</a:t>
            </a:r>
          </a:p>
        </p:txBody>
      </p:sp>
      <p:sp>
        <p:nvSpPr>
          <p:cNvPr id="67" name="TextBox 66">
            <a:extLst>
              <a:ext uri="{FF2B5EF4-FFF2-40B4-BE49-F238E27FC236}">
                <a16:creationId xmlns:a16="http://schemas.microsoft.com/office/drawing/2014/main" id="{AADB69C5-30C1-46B7-8A40-A75EE3F4031A}"/>
              </a:ext>
            </a:extLst>
          </p:cNvPr>
          <p:cNvSpPr txBox="1"/>
          <p:nvPr/>
        </p:nvSpPr>
        <p:spPr>
          <a:xfrm>
            <a:off x="9998193" y="5301283"/>
            <a:ext cx="301686" cy="369332"/>
          </a:xfrm>
          <a:prstGeom prst="rect">
            <a:avLst/>
          </a:prstGeom>
          <a:noFill/>
        </p:spPr>
        <p:txBody>
          <a:bodyPr wrap="none" rtlCol="0">
            <a:spAutoFit/>
          </a:bodyPr>
          <a:lstStyle/>
          <a:p>
            <a:r>
              <a:rPr lang="en-IN" dirty="0"/>
              <a:t>1</a:t>
            </a:r>
          </a:p>
        </p:txBody>
      </p:sp>
      <p:sp>
        <p:nvSpPr>
          <p:cNvPr id="68" name="TextBox 67">
            <a:extLst>
              <a:ext uri="{FF2B5EF4-FFF2-40B4-BE49-F238E27FC236}">
                <a16:creationId xmlns:a16="http://schemas.microsoft.com/office/drawing/2014/main" id="{035D04F9-DF26-4408-AC16-2ACA7B15E30B}"/>
              </a:ext>
            </a:extLst>
          </p:cNvPr>
          <p:cNvSpPr txBox="1"/>
          <p:nvPr/>
        </p:nvSpPr>
        <p:spPr>
          <a:xfrm>
            <a:off x="10506638" y="5301283"/>
            <a:ext cx="301686" cy="369332"/>
          </a:xfrm>
          <a:prstGeom prst="rect">
            <a:avLst/>
          </a:prstGeom>
          <a:noFill/>
        </p:spPr>
        <p:txBody>
          <a:bodyPr wrap="none" rtlCol="0">
            <a:spAutoFit/>
          </a:bodyPr>
          <a:lstStyle/>
          <a:p>
            <a:r>
              <a:rPr lang="en-IN" dirty="0"/>
              <a:t>1</a:t>
            </a:r>
          </a:p>
        </p:txBody>
      </p:sp>
      <p:sp>
        <p:nvSpPr>
          <p:cNvPr id="70" name="TextBox 69">
            <a:extLst>
              <a:ext uri="{FF2B5EF4-FFF2-40B4-BE49-F238E27FC236}">
                <a16:creationId xmlns:a16="http://schemas.microsoft.com/office/drawing/2014/main" id="{9BBFEABC-D181-42BE-9D11-527CB1FAE79E}"/>
              </a:ext>
            </a:extLst>
          </p:cNvPr>
          <p:cNvSpPr txBox="1"/>
          <p:nvPr/>
        </p:nvSpPr>
        <p:spPr>
          <a:xfrm>
            <a:off x="8954251" y="4385336"/>
            <a:ext cx="301686" cy="369332"/>
          </a:xfrm>
          <a:prstGeom prst="rect">
            <a:avLst/>
          </a:prstGeom>
          <a:noFill/>
        </p:spPr>
        <p:txBody>
          <a:bodyPr wrap="none" rtlCol="0">
            <a:spAutoFit/>
          </a:bodyPr>
          <a:lstStyle/>
          <a:p>
            <a:r>
              <a:rPr lang="en-IN" dirty="0"/>
              <a:t>0</a:t>
            </a:r>
          </a:p>
        </p:txBody>
      </p:sp>
      <p:sp>
        <p:nvSpPr>
          <p:cNvPr id="71" name="TextBox 70">
            <a:extLst>
              <a:ext uri="{FF2B5EF4-FFF2-40B4-BE49-F238E27FC236}">
                <a16:creationId xmlns:a16="http://schemas.microsoft.com/office/drawing/2014/main" id="{25DBA17A-112D-4FC8-B00F-45AB4992AB71}"/>
              </a:ext>
            </a:extLst>
          </p:cNvPr>
          <p:cNvSpPr txBox="1"/>
          <p:nvPr/>
        </p:nvSpPr>
        <p:spPr>
          <a:xfrm>
            <a:off x="8950927" y="4870129"/>
            <a:ext cx="301686" cy="369332"/>
          </a:xfrm>
          <a:prstGeom prst="rect">
            <a:avLst/>
          </a:prstGeom>
          <a:noFill/>
        </p:spPr>
        <p:txBody>
          <a:bodyPr wrap="none" rtlCol="0">
            <a:spAutoFit/>
          </a:bodyPr>
          <a:lstStyle/>
          <a:p>
            <a:r>
              <a:rPr lang="en-IN" dirty="0"/>
              <a:t>0</a:t>
            </a:r>
          </a:p>
        </p:txBody>
      </p:sp>
      <p:sp>
        <p:nvSpPr>
          <p:cNvPr id="72" name="TextBox 71">
            <a:extLst>
              <a:ext uri="{FF2B5EF4-FFF2-40B4-BE49-F238E27FC236}">
                <a16:creationId xmlns:a16="http://schemas.microsoft.com/office/drawing/2014/main" id="{E65D6934-23CB-4FAA-942D-EF57A5FA594B}"/>
              </a:ext>
            </a:extLst>
          </p:cNvPr>
          <p:cNvSpPr txBox="1"/>
          <p:nvPr/>
        </p:nvSpPr>
        <p:spPr>
          <a:xfrm rot="10800000">
            <a:off x="8959010" y="6249594"/>
            <a:ext cx="301686" cy="369332"/>
          </a:xfrm>
          <a:prstGeom prst="rect">
            <a:avLst/>
          </a:prstGeom>
          <a:noFill/>
        </p:spPr>
        <p:txBody>
          <a:bodyPr wrap="none" rtlCol="0">
            <a:spAutoFit/>
          </a:bodyPr>
          <a:lstStyle/>
          <a:p>
            <a:r>
              <a:rPr lang="en-IN" dirty="0"/>
              <a:t>0</a:t>
            </a:r>
          </a:p>
        </p:txBody>
      </p:sp>
      <p:sp>
        <p:nvSpPr>
          <p:cNvPr id="73" name="TextBox 72">
            <a:extLst>
              <a:ext uri="{FF2B5EF4-FFF2-40B4-BE49-F238E27FC236}">
                <a16:creationId xmlns:a16="http://schemas.microsoft.com/office/drawing/2014/main" id="{B123F6AD-1DC5-4487-9352-1679777307D0}"/>
              </a:ext>
            </a:extLst>
          </p:cNvPr>
          <p:cNvSpPr txBox="1"/>
          <p:nvPr/>
        </p:nvSpPr>
        <p:spPr>
          <a:xfrm rot="10800000">
            <a:off x="8977398" y="5796384"/>
            <a:ext cx="301686" cy="369332"/>
          </a:xfrm>
          <a:prstGeom prst="rect">
            <a:avLst/>
          </a:prstGeom>
          <a:noFill/>
        </p:spPr>
        <p:txBody>
          <a:bodyPr wrap="none" rtlCol="0">
            <a:spAutoFit/>
          </a:bodyPr>
          <a:lstStyle/>
          <a:p>
            <a:r>
              <a:rPr lang="en-IN" dirty="0"/>
              <a:t>0</a:t>
            </a:r>
          </a:p>
        </p:txBody>
      </p:sp>
      <p:sp>
        <p:nvSpPr>
          <p:cNvPr id="75" name="TextBox 74">
            <a:extLst>
              <a:ext uri="{FF2B5EF4-FFF2-40B4-BE49-F238E27FC236}">
                <a16:creationId xmlns:a16="http://schemas.microsoft.com/office/drawing/2014/main" id="{BD1BE0C6-5E6B-4B03-8054-77035ABEC429}"/>
              </a:ext>
            </a:extLst>
          </p:cNvPr>
          <p:cNvSpPr txBox="1"/>
          <p:nvPr/>
        </p:nvSpPr>
        <p:spPr>
          <a:xfrm>
            <a:off x="77985" y="4230469"/>
            <a:ext cx="6449188" cy="923330"/>
          </a:xfrm>
          <a:prstGeom prst="rect">
            <a:avLst/>
          </a:prstGeom>
          <a:noFill/>
        </p:spPr>
        <p:txBody>
          <a:bodyPr wrap="square">
            <a:spAutoFit/>
          </a:bodyPr>
          <a:lstStyle/>
          <a:p>
            <a:r>
              <a:rPr lang="en-IN" b="1" dirty="0"/>
              <a:t>Initial state: </a:t>
            </a:r>
            <a:r>
              <a:rPr lang="en-IN" dirty="0"/>
              <a:t>Where initial state of both machine comes together.</a:t>
            </a:r>
          </a:p>
          <a:p>
            <a:r>
              <a:rPr lang="en-IN" b="1" dirty="0"/>
              <a:t>Final state: </a:t>
            </a:r>
            <a:r>
              <a:rPr lang="en-IN" dirty="0"/>
              <a:t>final state of contain either q</a:t>
            </a:r>
            <a:r>
              <a:rPr lang="en-IN" baseline="-25000" dirty="0"/>
              <a:t>0</a:t>
            </a:r>
            <a:r>
              <a:rPr lang="en-IN" dirty="0"/>
              <a:t> or q</a:t>
            </a:r>
            <a:r>
              <a:rPr lang="en-IN" baseline="-25000" dirty="0"/>
              <a:t>2</a:t>
            </a:r>
          </a:p>
          <a:p>
            <a:r>
              <a:rPr lang="en-IN" baseline="-25000" dirty="0"/>
              <a:t>                               </a:t>
            </a:r>
            <a:r>
              <a:rPr lang="en-IN" dirty="0"/>
              <a:t>{all the state which have either </a:t>
            </a:r>
            <a:r>
              <a:rPr lang="en-IN" dirty="0" err="1"/>
              <a:t>q</a:t>
            </a:r>
            <a:r>
              <a:rPr lang="en-IN" baseline="-25000" dirty="0" err="1"/>
              <a:t>o</a:t>
            </a:r>
            <a:r>
              <a:rPr lang="en-IN" dirty="0"/>
              <a:t> or q</a:t>
            </a:r>
            <a:r>
              <a:rPr lang="en-IN" baseline="-25000" dirty="0"/>
              <a:t>2</a:t>
            </a:r>
            <a:r>
              <a:rPr lang="en-IN" dirty="0"/>
              <a:t>}</a:t>
            </a:r>
          </a:p>
        </p:txBody>
      </p:sp>
    </p:spTree>
    <p:extLst>
      <p:ext uri="{BB962C8B-B14F-4D97-AF65-F5344CB8AC3E}">
        <p14:creationId xmlns:p14="http://schemas.microsoft.com/office/powerpoint/2010/main" val="19751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Effect transition="in" filter="fade">
                                      <p:cBhvr>
                                        <p:cTn id="64" dur="500"/>
                                        <p:tgtEl>
                                          <p:spTgt spid="3">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
                                            <p:txEl>
                                              <p:pRg st="5" end="5"/>
                                            </p:txEl>
                                          </p:spTgt>
                                        </p:tgtEl>
                                        <p:attrNameLst>
                                          <p:attrName>style.visibility</p:attrName>
                                        </p:attrNameLst>
                                      </p:cBhvr>
                                      <p:to>
                                        <p:strVal val="visible"/>
                                      </p:to>
                                    </p:set>
                                    <p:animEffect transition="in" filter="fade">
                                      <p:cBhvr>
                                        <p:cTn id="69" dur="500"/>
                                        <p:tgtEl>
                                          <p:spTgt spid="3">
                                            <p:txEl>
                                              <p:pRg st="5" end="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4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3"/>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4"/>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48"/>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52"/>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54"/>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56"/>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57"/>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58"/>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59"/>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60"/>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2"/>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63"/>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66"/>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68"/>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70"/>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71"/>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72"/>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73"/>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24" grpId="0"/>
      <p:bldP spid="25" grpId="0"/>
      <p:bldP spid="26" grpId="0"/>
      <p:bldP spid="27" grpId="0"/>
      <p:bldP spid="28" grpId="0" animBg="1"/>
      <p:bldP spid="29" grpId="0" animBg="1"/>
      <p:bldP spid="30" grpId="0" animBg="1"/>
      <p:bldP spid="36" grpId="0"/>
      <p:bldP spid="37" grpId="0"/>
      <p:bldP spid="38" grpId="0"/>
      <p:bldP spid="39" grpId="0"/>
      <p:bldP spid="40" grpId="0" animBg="1"/>
      <p:bldP spid="41" grpId="0" animBg="1"/>
      <p:bldP spid="42" grpId="0" animBg="1"/>
      <p:bldP spid="43" grpId="0" animBg="1"/>
      <p:bldP spid="44" grpId="0" animBg="1"/>
      <p:bldP spid="60" grpId="0" animBg="1"/>
      <p:bldP spid="61" grpId="0" animBg="1"/>
      <p:bldP spid="62" grpId="0" animBg="1"/>
      <p:bldP spid="65" grpId="0"/>
      <p:bldP spid="66" grpId="0"/>
      <p:bldP spid="67" grpId="0"/>
      <p:bldP spid="68" grpId="0"/>
      <p:bldP spid="70" grpId="0"/>
      <p:bldP spid="71" grpId="0"/>
      <p:bldP spid="72" grpId="0"/>
      <p:bldP spid="73" grpId="0"/>
      <p:bldP spid="7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F0C1-C907-4B34-9BFC-62CBD431CAA9}"/>
              </a:ext>
            </a:extLst>
          </p:cNvPr>
          <p:cNvSpPr>
            <a:spLocks noGrp="1"/>
          </p:cNvSpPr>
          <p:nvPr>
            <p:ph type="title"/>
          </p:nvPr>
        </p:nvSpPr>
        <p:spPr/>
        <p:txBody>
          <a:bodyPr/>
          <a:lstStyle/>
          <a:p>
            <a:r>
              <a:rPr lang="en-US" dirty="0"/>
              <a:t>DFA Examples: </a:t>
            </a:r>
            <a:r>
              <a:rPr lang="en-US" dirty="0">
                <a:solidFill>
                  <a:srgbClr val="C00000"/>
                </a:solidFill>
              </a:rPr>
              <a:t>even or odd occurrence </a:t>
            </a:r>
            <a:endParaRPr lang="en-IN" dirty="0"/>
          </a:p>
        </p:txBody>
      </p:sp>
      <p:sp>
        <p:nvSpPr>
          <p:cNvPr id="3" name="Content Placeholder 2">
            <a:extLst>
              <a:ext uri="{FF2B5EF4-FFF2-40B4-BE49-F238E27FC236}">
                <a16:creationId xmlns:a16="http://schemas.microsoft.com/office/drawing/2014/main" id="{A5A541F2-62F0-45D1-B93F-54C0B9EDAEA6}"/>
              </a:ext>
            </a:extLst>
          </p:cNvPr>
          <p:cNvSpPr>
            <a:spLocks noGrp="1"/>
          </p:cNvSpPr>
          <p:nvPr>
            <p:ph idx="1"/>
          </p:nvPr>
        </p:nvSpPr>
        <p:spPr/>
        <p:txBody>
          <a:bodyPr/>
          <a:lstStyle/>
          <a:p>
            <a:pPr marL="0" indent="0">
              <a:buNone/>
            </a:pPr>
            <a:r>
              <a:rPr lang="en-IN" b="1" dirty="0"/>
              <a:t>Design the following machine</a:t>
            </a:r>
          </a:p>
          <a:p>
            <a:r>
              <a:rPr lang="en-IN" dirty="0"/>
              <a:t>The string with number of 0’s and number of 1’s are even</a:t>
            </a:r>
          </a:p>
          <a:p>
            <a:r>
              <a:rPr lang="en-IN" dirty="0"/>
              <a:t>The string with number of 0’s or number of 1’s are even</a:t>
            </a:r>
          </a:p>
          <a:p>
            <a:r>
              <a:rPr lang="en-IN" dirty="0"/>
              <a:t>The string with odd number of 0’s or even number of 1’s </a:t>
            </a:r>
          </a:p>
          <a:p>
            <a:r>
              <a:rPr lang="en-IN" dirty="0"/>
              <a:t>The string with odd number of 0’s and even number of 1’s</a:t>
            </a:r>
          </a:p>
          <a:p>
            <a:pPr marL="0" indent="0">
              <a:buNone/>
            </a:pPr>
            <a:r>
              <a:rPr lang="en-IN" dirty="0"/>
              <a:t> </a:t>
            </a:r>
          </a:p>
        </p:txBody>
      </p:sp>
    </p:spTree>
    <p:extLst>
      <p:ext uri="{BB962C8B-B14F-4D97-AF65-F5344CB8AC3E}">
        <p14:creationId xmlns:p14="http://schemas.microsoft.com/office/powerpoint/2010/main" val="3611472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Operations over Language</a:t>
            </a:r>
          </a:p>
        </p:txBody>
      </p:sp>
      <p:sp>
        <p:nvSpPr>
          <p:cNvPr id="3" name="Content Placeholder 2"/>
          <p:cNvSpPr>
            <a:spLocks noGrp="1"/>
          </p:cNvSpPr>
          <p:nvPr>
            <p:ph idx="1"/>
          </p:nvPr>
        </p:nvSpPr>
        <p:spPr/>
        <p:txBody>
          <a:bodyPr/>
          <a:lstStyle/>
          <a:p>
            <a:r>
              <a:rPr lang="en-US" dirty="0"/>
              <a:t>Operations over the language are:</a:t>
            </a:r>
          </a:p>
          <a:p>
            <a:pPr marL="914400" indent="-457200">
              <a:buFont typeface="+mj-lt"/>
              <a:buAutoNum type="arabicPeriod"/>
            </a:pPr>
            <a:r>
              <a:rPr lang="en-US" dirty="0">
                <a:solidFill>
                  <a:srgbClr val="0E47A1"/>
                </a:solidFill>
              </a:rPr>
              <a:t>Concatenation</a:t>
            </a:r>
          </a:p>
          <a:p>
            <a:pPr marL="914400" indent="-457200">
              <a:buFont typeface="+mj-lt"/>
              <a:buAutoNum type="arabicPeriod"/>
            </a:pPr>
            <a:r>
              <a:rPr lang="en-US" dirty="0">
                <a:solidFill>
                  <a:srgbClr val="0E47A1"/>
                </a:solidFill>
              </a:rPr>
              <a:t> Union</a:t>
            </a:r>
          </a:p>
          <a:p>
            <a:pPr marL="914400" indent="-457200">
              <a:buFont typeface="+mj-lt"/>
              <a:buAutoNum type="arabicPeriod"/>
            </a:pPr>
            <a:r>
              <a:rPr lang="en-US" dirty="0">
                <a:solidFill>
                  <a:srgbClr val="0E47A1"/>
                </a:solidFill>
              </a:rPr>
              <a:t> * (Kleene closure)</a:t>
            </a:r>
          </a:p>
          <a:p>
            <a:pPr marL="914400" indent="-457200">
              <a:buFont typeface="+mj-lt"/>
              <a:buAutoNum type="arabicPeriod"/>
            </a:pPr>
            <a:r>
              <a:rPr lang="en-US" dirty="0">
                <a:solidFill>
                  <a:srgbClr val="0E47A1"/>
                </a:solidFill>
              </a:rPr>
              <a:t> + (Positive closure)</a:t>
            </a:r>
          </a:p>
          <a:p>
            <a:endParaRPr lang="en-US" dirty="0"/>
          </a:p>
        </p:txBody>
      </p:sp>
      <p:cxnSp>
        <p:nvCxnSpPr>
          <p:cNvPr id="4" name="Straight Connector 3"/>
          <p:cNvCxnSpPr/>
          <p:nvPr/>
        </p:nvCxnSpPr>
        <p:spPr>
          <a:xfrm rot="5400000">
            <a:off x="6117221" y="-2647104"/>
            <a:ext cx="0" cy="118872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ontent Placeholder 2"/>
              <p:cNvSpPr txBox="1">
                <a:spLocks/>
              </p:cNvSpPr>
              <p:nvPr/>
            </p:nvSpPr>
            <p:spPr>
              <a:xfrm>
                <a:off x="152400" y="3448740"/>
                <a:ext cx="11929641" cy="228080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sz="2400" dirty="0"/>
                  <a:t>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2</m:t>
                        </m:r>
                      </m:sub>
                    </m:sSub>
                    <m:r>
                      <a:rPr lang="en-US" sz="2400" i="1">
                        <a:latin typeface="Cambria Math" panose="02040503050406030204" pitchFamily="18" charset="0"/>
                        <a:ea typeface="Cambria Math" panose="02040503050406030204" pitchFamily="18" charset="0"/>
                      </a:rPr>
                      <m:t>⊆ </m:t>
                    </m:r>
                    <m:sSup>
                      <m:sSupPr>
                        <m:ctrlPr>
                          <a:rPr lang="en-US" sz="2400" i="1">
                            <a:latin typeface="Cambria Math" panose="02040503050406030204" pitchFamily="18" charset="0"/>
                            <a:ea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Σ</m:t>
                        </m:r>
                      </m:e>
                      <m:sup>
                        <m:r>
                          <a:rPr lang="en-US" sz="2400" i="1">
                            <a:latin typeface="Cambria Math" panose="02040503050406030204" pitchFamily="18" charset="0"/>
                            <a:ea typeface="Cambria Math" panose="02040503050406030204" pitchFamily="18" charset="0"/>
                          </a:rPr>
                          <m:t>∗</m:t>
                        </m:r>
                      </m:sup>
                    </m:sSup>
                  </m:oMath>
                </a14:m>
                <a:r>
                  <a:rPr lang="en-US" sz="2400" dirty="0"/>
                  <a:t> then concatenation is defined as</a:t>
                </a:r>
              </a:p>
              <a:p>
                <a:pPr marL="457200" lvl="1"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𝐿</m:t>
                      </m:r>
                      <m:r>
                        <a:rPr lang="en-US" sz="2400" i="1" baseline="-25000">
                          <a:latin typeface="Cambria Math" panose="02040503050406030204" pitchFamily="18" charset="0"/>
                        </a:rPr>
                        <m:t>1</m:t>
                      </m:r>
                      <m:r>
                        <a:rPr lang="en-US" sz="2400" i="1">
                          <a:latin typeface="Cambria Math" panose="02040503050406030204" pitchFamily="18" charset="0"/>
                        </a:rPr>
                        <m:t>𝐿</m:t>
                      </m:r>
                      <m:r>
                        <a:rPr lang="en-US" sz="2400" i="1" baseline="-25000">
                          <a:latin typeface="Cambria Math" panose="02040503050406030204" pitchFamily="18" charset="0"/>
                        </a:rPr>
                        <m:t>2</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𝑥𝑦</m:t>
                          </m:r>
                          <m:r>
                            <a:rPr lang="en-US" sz="2400" i="1">
                              <a:latin typeface="Cambria Math" panose="02040503050406030204" pitchFamily="18" charset="0"/>
                            </a:rPr>
                            <m:t> </m:t>
                          </m:r>
                        </m:e>
                      </m:d>
                      <m:r>
                        <a:rPr lang="en-US" sz="2400" i="1">
                          <a:latin typeface="Cambria Math" panose="02040503050406030204" pitchFamily="18" charset="0"/>
                        </a:rPr>
                        <m:t> </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𝜖</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𝐿</m:t>
                      </m:r>
                      <m:r>
                        <a:rPr lang="en-US" sz="2400" i="1" baseline="-2500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𝑎𝑛𝑑</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𝜖</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𝐿</m:t>
                      </m:r>
                      <m:r>
                        <a:rPr lang="en-US" sz="2400" i="1" baseline="-25000">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m:t>
                      </m:r>
                    </m:oMath>
                  </m:oMathPara>
                </a14:m>
                <a:endParaRPr lang="en-US" sz="2400" dirty="0"/>
              </a:p>
              <a:p>
                <a:pPr marL="457200" lvl="1" indent="0">
                  <a:buFont typeface="Arial" panose="020B0604020202020204" pitchFamily="34" charset="0"/>
                  <a:buNone/>
                </a:pPr>
                <a:r>
                  <a:rPr lang="en-US" sz="2400" dirty="0">
                    <a:solidFill>
                      <a:srgbClr val="0E47A1"/>
                    </a:solidFill>
                  </a:rPr>
                  <a:t>Example:</a:t>
                </a:r>
              </a:p>
              <a:p>
                <a:pPr marL="857250" lvl="2" indent="0">
                  <a:buFont typeface="Arial" pitchFamily="34" charset="0"/>
                  <a:buNone/>
                </a:pPr>
                <a14:m>
                  <m:oMath xmlns:m="http://schemas.openxmlformats.org/officeDocument/2006/math">
                    <m:r>
                      <a:rPr lang="en-US" sz="2400" i="1">
                        <a:latin typeface="Cambria Math" panose="02040503050406030204" pitchFamily="18" charset="0"/>
                      </a:rPr>
                      <m:t>𝐿</m:t>
                    </m:r>
                    <m:r>
                      <a:rPr lang="en-US" sz="2400" i="1" baseline="-25000">
                        <a:latin typeface="Cambria Math" panose="02040503050406030204" pitchFamily="18" charset="0"/>
                      </a:rPr>
                      <m:t>1</m:t>
                    </m:r>
                  </m:oMath>
                </a14:m>
                <a:r>
                  <a:rPr lang="en-US" sz="2400" dirty="0"/>
                  <a:t> = {hope, fear} 	and </a:t>
                </a:r>
                <a14:m>
                  <m:oMath xmlns:m="http://schemas.openxmlformats.org/officeDocument/2006/math">
                    <m:r>
                      <a:rPr lang="en-US" sz="2400" i="1">
                        <a:latin typeface="Cambria Math" panose="02040503050406030204" pitchFamily="18" charset="0"/>
                      </a:rPr>
                      <m:t>𝐿</m:t>
                    </m:r>
                    <m:r>
                      <a:rPr lang="en-US" sz="2400" i="1" baseline="-25000">
                        <a:latin typeface="Cambria Math" panose="02040503050406030204" pitchFamily="18" charset="0"/>
                      </a:rPr>
                      <m:t>2</m:t>
                    </m:r>
                  </m:oMath>
                </a14:m>
                <a:r>
                  <a:rPr lang="en-US" sz="2400" dirty="0"/>
                  <a:t> = {less, fully}</a:t>
                </a:r>
              </a:p>
              <a:p>
                <a:pPr marL="857250" lvl="2" indent="0">
                  <a:buFont typeface="Arial" pitchFamily="34" charset="0"/>
                  <a:buNone/>
                </a:pPr>
                <a:endParaRPr lang="en-US" dirty="0"/>
              </a:p>
              <a:p>
                <a:pPr marL="857250" lvl="2" indent="0">
                  <a:buFont typeface="Arial" pitchFamily="34" charset="0"/>
                  <a:buNone/>
                </a:pPr>
                <a:endParaRPr lang="en-US"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152400" y="3448740"/>
                <a:ext cx="11929641" cy="2280809"/>
              </a:xfrm>
              <a:prstGeom prst="rect">
                <a:avLst/>
              </a:prstGeom>
              <a:blipFill rotWithShape="0">
                <a:blip r:embed="rId2"/>
                <a:stretch>
                  <a:fillRect t="-3476"/>
                </a:stretch>
              </a:blipFill>
            </p:spPr>
            <p:txBody>
              <a:bodyPr/>
              <a:lstStyle/>
              <a:p>
                <a:r>
                  <a:rPr lang="en-US">
                    <a:noFill/>
                  </a:rPr>
                  <a:t> </a:t>
                </a:r>
              </a:p>
            </p:txBody>
          </p:sp>
        </mc:Fallback>
      </mc:AlternateContent>
      <p:sp>
        <p:nvSpPr>
          <p:cNvPr id="6" name="TextBox 5"/>
          <p:cNvSpPr txBox="1"/>
          <p:nvPr/>
        </p:nvSpPr>
        <p:spPr>
          <a:xfrm>
            <a:off x="2962639" y="5266216"/>
            <a:ext cx="1289135" cy="461665"/>
          </a:xfrm>
          <a:prstGeom prst="rect">
            <a:avLst/>
          </a:prstGeom>
          <a:noFill/>
        </p:spPr>
        <p:txBody>
          <a:bodyPr wrap="none" rtlCol="0">
            <a:spAutoFit/>
          </a:bodyPr>
          <a:lstStyle/>
          <a:p>
            <a:r>
              <a:rPr lang="en-US" sz="2400" dirty="0"/>
              <a:t>hopeless</a:t>
            </a:r>
          </a:p>
        </p:txBody>
      </p:sp>
      <p:cxnSp>
        <p:nvCxnSpPr>
          <p:cNvPr id="7" name="Straight Arrow Connector 6"/>
          <p:cNvCxnSpPr/>
          <p:nvPr/>
        </p:nvCxnSpPr>
        <p:spPr>
          <a:xfrm>
            <a:off x="2057400" y="5050497"/>
            <a:ext cx="964527" cy="453497"/>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4157796" y="5050497"/>
            <a:ext cx="999217" cy="458842"/>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p:cNvSpPr/>
              <p:nvPr/>
            </p:nvSpPr>
            <p:spPr>
              <a:xfrm>
                <a:off x="1118443" y="5943600"/>
                <a:ext cx="6601018" cy="426268"/>
              </a:xfrm>
              <a:prstGeom prst="rect">
                <a:avLst/>
              </a:prstGeom>
              <a:solidFill>
                <a:srgbClr val="0E47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smtClean="0">
                        <a:latin typeface="Cambria Math" panose="02040503050406030204" pitchFamily="18" charset="0"/>
                      </a:rPr>
                      <m:t>𝐿</m:t>
                    </m:r>
                    <m:r>
                      <a:rPr lang="en-US" sz="2400" i="1" baseline="-25000">
                        <a:latin typeface="Cambria Math" panose="02040503050406030204" pitchFamily="18" charset="0"/>
                      </a:rPr>
                      <m:t>1</m:t>
                    </m:r>
                    <m:r>
                      <a:rPr lang="en-US" sz="2400" i="1">
                        <a:latin typeface="Cambria Math" panose="02040503050406030204" pitchFamily="18" charset="0"/>
                      </a:rPr>
                      <m:t>𝐿</m:t>
                    </m:r>
                    <m:r>
                      <a:rPr lang="en-US" sz="2400" i="1" baseline="-25000">
                        <a:latin typeface="Cambria Math" panose="02040503050406030204" pitchFamily="18" charset="0"/>
                      </a:rPr>
                      <m:t>2</m:t>
                    </m:r>
                  </m:oMath>
                </a14:m>
                <a:r>
                  <a:rPr lang="en-US" sz="2400" dirty="0"/>
                  <a:t> = {hopeless, hopefully, fearless, fearfully}</a:t>
                </a:r>
              </a:p>
            </p:txBody>
          </p:sp>
        </mc:Choice>
        <mc:Fallback xmlns="">
          <p:sp>
            <p:nvSpPr>
              <p:cNvPr id="9" name="Rectangle 8"/>
              <p:cNvSpPr>
                <a:spLocks noRot="1" noChangeAspect="1" noMove="1" noResize="1" noEditPoints="1" noAdjustHandles="1" noChangeArrowheads="1" noChangeShapeType="1" noTextEdit="1"/>
              </p:cNvSpPr>
              <p:nvPr/>
            </p:nvSpPr>
            <p:spPr>
              <a:xfrm>
                <a:off x="1118443" y="5943600"/>
                <a:ext cx="6601018" cy="426268"/>
              </a:xfrm>
              <a:prstGeom prst="rect">
                <a:avLst/>
              </a:prstGeom>
              <a:blipFill>
                <a:blip r:embed="rId3"/>
                <a:stretch>
                  <a:fillRect t="-12500" b="-34722"/>
                </a:stretch>
              </a:blipFill>
            </p:spPr>
            <p:txBody>
              <a:bodyPr/>
              <a:lstStyle/>
              <a:p>
                <a:r>
                  <a:rPr lang="en-IN">
                    <a:noFill/>
                  </a:rPr>
                  <a:t> </a:t>
                </a:r>
              </a:p>
            </p:txBody>
          </p:sp>
        </mc:Fallback>
      </mc:AlternateContent>
    </p:spTree>
    <p:extLst>
      <p:ext uri="{BB962C8B-B14F-4D97-AF65-F5344CB8AC3E}">
        <p14:creationId xmlns:p14="http://schemas.microsoft.com/office/powerpoint/2010/main" val="153269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22" presetClass="entr" presetSubtype="1"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up)">
                                      <p:cBhvr>
                                        <p:cTn id="46" dur="500"/>
                                        <p:tgtEl>
                                          <p:spTgt spid="7"/>
                                        </p:tgtEl>
                                      </p:cBhvr>
                                    </p:animEffect>
                                  </p:childTnLst>
                                </p:cTn>
                              </p:par>
                              <p:par>
                                <p:cTn id="47" presetID="22" presetClass="entr" presetSubtype="1"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up)">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wipe(left)">
                                      <p:cBhvr>
                                        <p:cTn id="5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9562-B0ED-438E-9619-1756932A16C6}"/>
              </a:ext>
            </a:extLst>
          </p:cNvPr>
          <p:cNvSpPr>
            <a:spLocks noGrp="1"/>
          </p:cNvSpPr>
          <p:nvPr>
            <p:ph type="title"/>
          </p:nvPr>
        </p:nvSpPr>
        <p:spPr/>
        <p:txBody>
          <a:bodyPr/>
          <a:lstStyle/>
          <a:p>
            <a:r>
              <a:rPr lang="en-US" dirty="0"/>
              <a:t>DFA Examples: </a:t>
            </a:r>
            <a:r>
              <a:rPr lang="en-US" dirty="0">
                <a:solidFill>
                  <a:srgbClr val="C00000"/>
                </a:solidFill>
              </a:rPr>
              <a:t>divisible by</a:t>
            </a:r>
            <a:endParaRPr lang="en-IN" dirty="0">
              <a:solidFill>
                <a:srgbClr val="C00000"/>
              </a:solidFill>
            </a:endParaRPr>
          </a:p>
        </p:txBody>
      </p:sp>
      <p:sp>
        <p:nvSpPr>
          <p:cNvPr id="3" name="Content Placeholder 2">
            <a:extLst>
              <a:ext uri="{FF2B5EF4-FFF2-40B4-BE49-F238E27FC236}">
                <a16:creationId xmlns:a16="http://schemas.microsoft.com/office/drawing/2014/main" id="{128E9E55-5F78-4FEE-AFB1-9F53B60FAE24}"/>
              </a:ext>
            </a:extLst>
          </p:cNvPr>
          <p:cNvSpPr>
            <a:spLocks noGrp="1"/>
          </p:cNvSpPr>
          <p:nvPr>
            <p:ph idx="1"/>
          </p:nvPr>
        </p:nvSpPr>
        <p:spPr/>
        <p:txBody>
          <a:bodyPr/>
          <a:lstStyle/>
          <a:p>
            <a:r>
              <a:rPr lang="en-US" dirty="0"/>
              <a:t>Draw a DFA that accepts a language L over input alphabets ∑ = {0, 1} such that L is the set of all binary number divisible by 3.</a:t>
            </a:r>
          </a:p>
          <a:p>
            <a:r>
              <a:rPr lang="en-US" sz="1800" b="1" dirty="0">
                <a:solidFill>
                  <a:srgbClr val="C00000"/>
                </a:solidFill>
              </a:rPr>
              <a:t>Create state for remainders i.e. {0, 1, 2} and then generate any number and try to end up to its remainder state.</a:t>
            </a:r>
          </a:p>
          <a:p>
            <a:endParaRPr lang="en-US" dirty="0"/>
          </a:p>
          <a:p>
            <a:endParaRPr lang="en-IN" dirty="0"/>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0BA33B9F-98DE-4038-BFA2-469D79BAD922}"/>
                  </a:ext>
                </a:extLst>
              </p:cNvPr>
              <p:cNvSpPr/>
              <p:nvPr/>
            </p:nvSpPr>
            <p:spPr>
              <a:xfrm>
                <a:off x="7170019" y="4844534"/>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0</m:t>
                      </m:r>
                    </m:oMath>
                  </m:oMathPara>
                </a14:m>
                <a:endParaRPr lang="en-US" baseline="-25000" dirty="0"/>
              </a:p>
            </p:txBody>
          </p:sp>
        </mc:Choice>
        <mc:Fallback xmlns="">
          <p:sp>
            <p:nvSpPr>
              <p:cNvPr id="4" name="Oval 3">
                <a:extLst>
                  <a:ext uri="{FF2B5EF4-FFF2-40B4-BE49-F238E27FC236}">
                    <a16:creationId xmlns:a16="http://schemas.microsoft.com/office/drawing/2014/main" id="{0BA33B9F-98DE-4038-BFA2-469D79BAD922}"/>
                  </a:ext>
                </a:extLst>
              </p:cNvPr>
              <p:cNvSpPr>
                <a:spLocks noRot="1" noChangeAspect="1" noMove="1" noResize="1" noEditPoints="1" noAdjustHandles="1" noChangeArrowheads="1" noChangeShapeType="1" noTextEdit="1"/>
              </p:cNvSpPr>
              <p:nvPr/>
            </p:nvSpPr>
            <p:spPr>
              <a:xfrm>
                <a:off x="7170019" y="4844534"/>
                <a:ext cx="609600" cy="609600"/>
              </a:xfrm>
              <a:prstGeom prst="ellipse">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EC755881-F750-4B5A-8F0E-565538D5662F}"/>
                  </a:ext>
                </a:extLst>
              </p:cNvPr>
              <p:cNvSpPr/>
              <p:nvPr/>
            </p:nvSpPr>
            <p:spPr>
              <a:xfrm>
                <a:off x="8998819" y="4844534"/>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1</a:t>
                </a:r>
              </a:p>
            </p:txBody>
          </p:sp>
        </mc:Choice>
        <mc:Fallback xmlns="">
          <p:sp>
            <p:nvSpPr>
              <p:cNvPr id="5" name="Oval 4">
                <a:extLst>
                  <a:ext uri="{FF2B5EF4-FFF2-40B4-BE49-F238E27FC236}">
                    <a16:creationId xmlns:a16="http://schemas.microsoft.com/office/drawing/2014/main" id="{EC755881-F750-4B5A-8F0E-565538D5662F}"/>
                  </a:ext>
                </a:extLst>
              </p:cNvPr>
              <p:cNvSpPr>
                <a:spLocks noRot="1" noChangeAspect="1" noMove="1" noResize="1" noEditPoints="1" noAdjustHandles="1" noChangeArrowheads="1" noChangeShapeType="1" noTextEdit="1"/>
              </p:cNvSpPr>
              <p:nvPr/>
            </p:nvSpPr>
            <p:spPr>
              <a:xfrm>
                <a:off x="8998819" y="4844534"/>
                <a:ext cx="609600" cy="609600"/>
              </a:xfrm>
              <a:prstGeom prst="ellipse">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881098D-FEE0-4186-9DD4-80B8532D3947}"/>
                  </a:ext>
                </a:extLst>
              </p:cNvPr>
              <p:cNvSpPr/>
              <p:nvPr/>
            </p:nvSpPr>
            <p:spPr>
              <a:xfrm>
                <a:off x="10820400" y="4860576"/>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2</a:t>
                </a:r>
              </a:p>
            </p:txBody>
          </p:sp>
        </mc:Choice>
        <mc:Fallback xmlns="">
          <p:sp>
            <p:nvSpPr>
              <p:cNvPr id="6" name="Oval 5">
                <a:extLst>
                  <a:ext uri="{FF2B5EF4-FFF2-40B4-BE49-F238E27FC236}">
                    <a16:creationId xmlns:a16="http://schemas.microsoft.com/office/drawing/2014/main" id="{C881098D-FEE0-4186-9DD4-80B8532D3947}"/>
                  </a:ext>
                </a:extLst>
              </p:cNvPr>
              <p:cNvSpPr>
                <a:spLocks noRot="1" noChangeAspect="1" noMove="1" noResize="1" noEditPoints="1" noAdjustHandles="1" noChangeArrowheads="1" noChangeShapeType="1" noTextEdit="1"/>
              </p:cNvSpPr>
              <p:nvPr/>
            </p:nvSpPr>
            <p:spPr>
              <a:xfrm>
                <a:off x="10820400" y="4860576"/>
                <a:ext cx="609600" cy="609600"/>
              </a:xfrm>
              <a:prstGeom prst="ellipse">
                <a:avLst/>
              </a:prstGeom>
              <a:blipFill>
                <a:blip r:embed="rId4"/>
                <a:stretch>
                  <a:fillRect/>
                </a:stretch>
              </a:blipFill>
            </p:spPr>
            <p:txBody>
              <a:bodyPr/>
              <a:lstStyle/>
              <a:p>
                <a:r>
                  <a:rPr lang="en-IN">
                    <a:noFill/>
                  </a:rPr>
                  <a:t> </a:t>
                </a:r>
              </a:p>
            </p:txBody>
          </p:sp>
        </mc:Fallback>
      </mc:AlternateContent>
      <p:cxnSp>
        <p:nvCxnSpPr>
          <p:cNvPr id="7" name="Straight Arrow Connector 6">
            <a:extLst>
              <a:ext uri="{FF2B5EF4-FFF2-40B4-BE49-F238E27FC236}">
                <a16:creationId xmlns:a16="http://schemas.microsoft.com/office/drawing/2014/main" id="{4397F07C-05BD-41EC-A049-26F904417087}"/>
              </a:ext>
            </a:extLst>
          </p:cNvPr>
          <p:cNvCxnSpPr>
            <a:endCxn id="4" idx="2"/>
          </p:cNvCxnSpPr>
          <p:nvPr/>
        </p:nvCxnSpPr>
        <p:spPr>
          <a:xfrm>
            <a:off x="6636619" y="5149334"/>
            <a:ext cx="533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E641E967-C7CA-4120-8164-476A4E1DDE24}"/>
              </a:ext>
            </a:extLst>
          </p:cNvPr>
          <p:cNvSpPr/>
          <p:nvPr/>
        </p:nvSpPr>
        <p:spPr>
          <a:xfrm>
            <a:off x="7221133" y="4893302"/>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cxnSp>
        <p:nvCxnSpPr>
          <p:cNvPr id="10" name="Straight Arrow Connector 9">
            <a:extLst>
              <a:ext uri="{FF2B5EF4-FFF2-40B4-BE49-F238E27FC236}">
                <a16:creationId xmlns:a16="http://schemas.microsoft.com/office/drawing/2014/main" id="{A87C4209-882E-4DD1-8E1D-6DF19B45ED24}"/>
              </a:ext>
            </a:extLst>
          </p:cNvPr>
          <p:cNvCxnSpPr>
            <a:stCxn id="4" idx="6"/>
            <a:endCxn id="5" idx="2"/>
          </p:cNvCxnSpPr>
          <p:nvPr/>
        </p:nvCxnSpPr>
        <p:spPr>
          <a:xfrm>
            <a:off x="7779619" y="5149334"/>
            <a:ext cx="1219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A060425-F1BD-4797-AD39-931A9F82A760}"/>
              </a:ext>
            </a:extLst>
          </p:cNvPr>
          <p:cNvCxnSpPr>
            <a:stCxn id="5" idx="6"/>
            <a:endCxn id="6" idx="2"/>
          </p:cNvCxnSpPr>
          <p:nvPr/>
        </p:nvCxnSpPr>
        <p:spPr>
          <a:xfrm>
            <a:off x="9608419" y="5149334"/>
            <a:ext cx="1211981" cy="160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Connector: Curved 13">
            <a:extLst>
              <a:ext uri="{FF2B5EF4-FFF2-40B4-BE49-F238E27FC236}">
                <a16:creationId xmlns:a16="http://schemas.microsoft.com/office/drawing/2014/main" id="{42057F05-444C-4E81-AA22-BFCE45596612}"/>
              </a:ext>
            </a:extLst>
          </p:cNvPr>
          <p:cNvCxnSpPr>
            <a:stCxn id="8" idx="1"/>
            <a:endCxn id="8" idx="7"/>
          </p:cNvCxnSpPr>
          <p:nvPr/>
        </p:nvCxnSpPr>
        <p:spPr>
          <a:xfrm rot="5400000" flipH="1" flipV="1">
            <a:off x="7474818" y="4788910"/>
            <a:ext cx="12700" cy="358765"/>
          </a:xfrm>
          <a:prstGeom prst="curvedConnector3">
            <a:avLst>
              <a:gd name="adj1" fmla="val 4285205"/>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nector: Curved 16">
            <a:extLst>
              <a:ext uri="{FF2B5EF4-FFF2-40B4-BE49-F238E27FC236}">
                <a16:creationId xmlns:a16="http://schemas.microsoft.com/office/drawing/2014/main" id="{84B3CAAA-650C-4739-90C4-836B8BF2744D}"/>
              </a:ext>
            </a:extLst>
          </p:cNvPr>
          <p:cNvCxnSpPr>
            <a:stCxn id="5" idx="4"/>
            <a:endCxn id="8" idx="4"/>
          </p:cNvCxnSpPr>
          <p:nvPr/>
        </p:nvCxnSpPr>
        <p:spPr>
          <a:xfrm rot="5400000" flipH="1">
            <a:off x="8364835" y="4515350"/>
            <a:ext cx="48768" cy="1828800"/>
          </a:xfrm>
          <a:prstGeom prst="curvedConnector3">
            <a:avLst>
              <a:gd name="adj1" fmla="val -725328"/>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Connector: Curved 19">
            <a:extLst>
              <a:ext uri="{FF2B5EF4-FFF2-40B4-BE49-F238E27FC236}">
                <a16:creationId xmlns:a16="http://schemas.microsoft.com/office/drawing/2014/main" id="{6126B61B-0359-499D-A78D-F93AEACE4997}"/>
              </a:ext>
            </a:extLst>
          </p:cNvPr>
          <p:cNvCxnSpPr>
            <a:stCxn id="6" idx="4"/>
            <a:endCxn id="5" idx="4"/>
          </p:cNvCxnSpPr>
          <p:nvPr/>
        </p:nvCxnSpPr>
        <p:spPr>
          <a:xfrm rot="5400000" flipH="1">
            <a:off x="10206389" y="4551365"/>
            <a:ext cx="16042" cy="1821581"/>
          </a:xfrm>
          <a:prstGeom prst="curvedConnector3">
            <a:avLst>
              <a:gd name="adj1" fmla="val -2805018"/>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Connector: Curved 22">
            <a:extLst>
              <a:ext uri="{FF2B5EF4-FFF2-40B4-BE49-F238E27FC236}">
                <a16:creationId xmlns:a16="http://schemas.microsoft.com/office/drawing/2014/main" id="{32A3C7AD-975F-4F18-92AE-0849AA0259E9}"/>
              </a:ext>
            </a:extLst>
          </p:cNvPr>
          <p:cNvCxnSpPr>
            <a:stCxn id="6" idx="1"/>
            <a:endCxn id="6" idx="7"/>
          </p:cNvCxnSpPr>
          <p:nvPr/>
        </p:nvCxnSpPr>
        <p:spPr>
          <a:xfrm rot="5400000" flipH="1" flipV="1">
            <a:off x="11125200" y="4734324"/>
            <a:ext cx="12700" cy="431052"/>
          </a:xfrm>
          <a:prstGeom prst="curvedConnector3">
            <a:avLst>
              <a:gd name="adj1" fmla="val 3942945"/>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33D85CBF-BC9B-4B9E-AC2B-970DF7770F38}"/>
              </a:ext>
            </a:extLst>
          </p:cNvPr>
          <p:cNvSpPr txBox="1"/>
          <p:nvPr/>
        </p:nvSpPr>
        <p:spPr>
          <a:xfrm>
            <a:off x="7322819" y="4039637"/>
            <a:ext cx="303998" cy="369332"/>
          </a:xfrm>
          <a:prstGeom prst="rect">
            <a:avLst/>
          </a:prstGeom>
          <a:noFill/>
        </p:spPr>
        <p:txBody>
          <a:bodyPr wrap="square">
            <a:spAutoFit/>
          </a:bodyPr>
          <a:lstStyle/>
          <a:p>
            <a:r>
              <a:rPr lang="en-IN" dirty="0"/>
              <a:t>0</a:t>
            </a:r>
          </a:p>
        </p:txBody>
      </p:sp>
      <p:sp>
        <p:nvSpPr>
          <p:cNvPr id="26" name="TextBox 25">
            <a:extLst>
              <a:ext uri="{FF2B5EF4-FFF2-40B4-BE49-F238E27FC236}">
                <a16:creationId xmlns:a16="http://schemas.microsoft.com/office/drawing/2014/main" id="{D2FE53C5-1966-4224-9D53-A3FDF6046BCB}"/>
              </a:ext>
            </a:extLst>
          </p:cNvPr>
          <p:cNvSpPr txBox="1"/>
          <p:nvPr/>
        </p:nvSpPr>
        <p:spPr>
          <a:xfrm>
            <a:off x="8237220" y="4844534"/>
            <a:ext cx="303998" cy="369332"/>
          </a:xfrm>
          <a:prstGeom prst="rect">
            <a:avLst/>
          </a:prstGeom>
          <a:noFill/>
        </p:spPr>
        <p:txBody>
          <a:bodyPr wrap="square">
            <a:spAutoFit/>
          </a:bodyPr>
          <a:lstStyle/>
          <a:p>
            <a:r>
              <a:rPr lang="en-IN" dirty="0"/>
              <a:t>1</a:t>
            </a:r>
          </a:p>
        </p:txBody>
      </p:sp>
      <p:sp>
        <p:nvSpPr>
          <p:cNvPr id="27" name="TextBox 26">
            <a:extLst>
              <a:ext uri="{FF2B5EF4-FFF2-40B4-BE49-F238E27FC236}">
                <a16:creationId xmlns:a16="http://schemas.microsoft.com/office/drawing/2014/main" id="{5A9C9EDA-0E12-4CEA-8E69-096827F7D6DD}"/>
              </a:ext>
            </a:extLst>
          </p:cNvPr>
          <p:cNvSpPr txBox="1"/>
          <p:nvPr/>
        </p:nvSpPr>
        <p:spPr>
          <a:xfrm>
            <a:off x="10066020" y="4857368"/>
            <a:ext cx="303998" cy="369332"/>
          </a:xfrm>
          <a:prstGeom prst="rect">
            <a:avLst/>
          </a:prstGeom>
          <a:noFill/>
        </p:spPr>
        <p:txBody>
          <a:bodyPr wrap="square">
            <a:spAutoFit/>
          </a:bodyPr>
          <a:lstStyle/>
          <a:p>
            <a:r>
              <a:rPr lang="en-IN" dirty="0"/>
              <a:t>0</a:t>
            </a:r>
          </a:p>
        </p:txBody>
      </p:sp>
      <p:sp>
        <p:nvSpPr>
          <p:cNvPr id="28" name="TextBox 27">
            <a:extLst>
              <a:ext uri="{FF2B5EF4-FFF2-40B4-BE49-F238E27FC236}">
                <a16:creationId xmlns:a16="http://schemas.microsoft.com/office/drawing/2014/main" id="{9A0B3395-05BE-48E4-93B7-9C5699C8528C}"/>
              </a:ext>
            </a:extLst>
          </p:cNvPr>
          <p:cNvSpPr txBox="1"/>
          <p:nvPr/>
        </p:nvSpPr>
        <p:spPr>
          <a:xfrm>
            <a:off x="8237220" y="5503794"/>
            <a:ext cx="303998" cy="369332"/>
          </a:xfrm>
          <a:prstGeom prst="rect">
            <a:avLst/>
          </a:prstGeom>
          <a:noFill/>
        </p:spPr>
        <p:txBody>
          <a:bodyPr wrap="square">
            <a:spAutoFit/>
          </a:bodyPr>
          <a:lstStyle/>
          <a:p>
            <a:r>
              <a:rPr lang="en-IN" dirty="0"/>
              <a:t>1</a:t>
            </a:r>
          </a:p>
        </p:txBody>
      </p:sp>
      <p:sp>
        <p:nvSpPr>
          <p:cNvPr id="29" name="TextBox 28">
            <a:extLst>
              <a:ext uri="{FF2B5EF4-FFF2-40B4-BE49-F238E27FC236}">
                <a16:creationId xmlns:a16="http://schemas.microsoft.com/office/drawing/2014/main" id="{20E545BD-7314-405D-875B-251CD49D6926}"/>
              </a:ext>
            </a:extLst>
          </p:cNvPr>
          <p:cNvSpPr txBox="1"/>
          <p:nvPr/>
        </p:nvSpPr>
        <p:spPr>
          <a:xfrm>
            <a:off x="10066020" y="5574268"/>
            <a:ext cx="303998" cy="369332"/>
          </a:xfrm>
          <a:prstGeom prst="rect">
            <a:avLst/>
          </a:prstGeom>
          <a:noFill/>
        </p:spPr>
        <p:txBody>
          <a:bodyPr wrap="square">
            <a:spAutoFit/>
          </a:bodyPr>
          <a:lstStyle/>
          <a:p>
            <a:r>
              <a:rPr lang="en-IN" dirty="0"/>
              <a:t>0</a:t>
            </a:r>
          </a:p>
        </p:txBody>
      </p:sp>
      <p:sp>
        <p:nvSpPr>
          <p:cNvPr id="30" name="TextBox 29">
            <a:extLst>
              <a:ext uri="{FF2B5EF4-FFF2-40B4-BE49-F238E27FC236}">
                <a16:creationId xmlns:a16="http://schemas.microsoft.com/office/drawing/2014/main" id="{6A9FBAF8-36D6-41BC-A874-4460666C8A97}"/>
              </a:ext>
            </a:extLst>
          </p:cNvPr>
          <p:cNvSpPr txBox="1"/>
          <p:nvPr/>
        </p:nvSpPr>
        <p:spPr>
          <a:xfrm>
            <a:off x="10979551" y="4140535"/>
            <a:ext cx="303998" cy="369332"/>
          </a:xfrm>
          <a:prstGeom prst="rect">
            <a:avLst/>
          </a:prstGeom>
          <a:noFill/>
        </p:spPr>
        <p:txBody>
          <a:bodyPr wrap="square">
            <a:spAutoFit/>
          </a:bodyPr>
          <a:lstStyle/>
          <a:p>
            <a:r>
              <a:rPr lang="en-IN" dirty="0"/>
              <a:t>1</a:t>
            </a:r>
          </a:p>
        </p:txBody>
      </p:sp>
      <p:sp>
        <p:nvSpPr>
          <p:cNvPr id="22" name="TextBox 21">
            <a:extLst>
              <a:ext uri="{FF2B5EF4-FFF2-40B4-BE49-F238E27FC236}">
                <a16:creationId xmlns:a16="http://schemas.microsoft.com/office/drawing/2014/main" id="{0BFC2DA1-143B-42A9-BDC3-14C31E5B6653}"/>
              </a:ext>
            </a:extLst>
          </p:cNvPr>
          <p:cNvSpPr txBox="1"/>
          <p:nvPr/>
        </p:nvSpPr>
        <p:spPr>
          <a:xfrm>
            <a:off x="127000" y="6191980"/>
            <a:ext cx="11938000" cy="369332"/>
          </a:xfrm>
          <a:prstGeom prst="rect">
            <a:avLst/>
          </a:prstGeom>
          <a:noFill/>
        </p:spPr>
        <p:txBody>
          <a:bodyPr wrap="square">
            <a:spAutoFit/>
          </a:bodyPr>
          <a:lstStyle/>
          <a:p>
            <a:r>
              <a:rPr lang="en-US" dirty="0"/>
              <a:t>Draw a DFA that accepts a language L over input alphabets ∑ = {0, 1} such that L is the set of all binary number divisible by 4?</a:t>
            </a:r>
          </a:p>
        </p:txBody>
      </p:sp>
    </p:spTree>
    <p:extLst>
      <p:ext uri="{BB962C8B-B14F-4D97-AF65-F5344CB8AC3E}">
        <p14:creationId xmlns:p14="http://schemas.microsoft.com/office/powerpoint/2010/main" val="73794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8" grpId="0" animBg="1"/>
      <p:bldP spid="25" grpId="0"/>
      <p:bldP spid="26" grpId="0"/>
      <p:bldP spid="27" grpId="0"/>
      <p:bldP spid="28" grpId="0"/>
      <p:bldP spid="29" grpId="0"/>
      <p:bldP spid="3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9562-B0ED-438E-9619-1756932A16C6}"/>
              </a:ext>
            </a:extLst>
          </p:cNvPr>
          <p:cNvSpPr>
            <a:spLocks noGrp="1"/>
          </p:cNvSpPr>
          <p:nvPr>
            <p:ph type="title"/>
          </p:nvPr>
        </p:nvSpPr>
        <p:spPr/>
        <p:txBody>
          <a:bodyPr/>
          <a:lstStyle/>
          <a:p>
            <a:r>
              <a:rPr lang="en-US" dirty="0"/>
              <a:t>DFA Examples: </a:t>
            </a:r>
            <a:r>
              <a:rPr lang="en-US" dirty="0">
                <a:solidFill>
                  <a:srgbClr val="C00000"/>
                </a:solidFill>
              </a:rPr>
              <a:t>divisible by</a:t>
            </a:r>
            <a:endParaRPr lang="en-IN" dirty="0"/>
          </a:p>
        </p:txBody>
      </p:sp>
      <p:sp>
        <p:nvSpPr>
          <p:cNvPr id="3" name="Content Placeholder 2">
            <a:extLst>
              <a:ext uri="{FF2B5EF4-FFF2-40B4-BE49-F238E27FC236}">
                <a16:creationId xmlns:a16="http://schemas.microsoft.com/office/drawing/2014/main" id="{128E9E55-5F78-4FEE-AFB1-9F53B60FAE24}"/>
              </a:ext>
            </a:extLst>
          </p:cNvPr>
          <p:cNvSpPr>
            <a:spLocks noGrp="1"/>
          </p:cNvSpPr>
          <p:nvPr>
            <p:ph idx="1"/>
          </p:nvPr>
        </p:nvSpPr>
        <p:spPr/>
        <p:txBody>
          <a:bodyPr/>
          <a:lstStyle/>
          <a:p>
            <a:r>
              <a:rPr lang="en-IN" dirty="0"/>
              <a:t>DFA divisible by 3</a:t>
            </a:r>
          </a:p>
          <a:p>
            <a:r>
              <a:rPr lang="en-IN" dirty="0"/>
              <a:t>DFA divisible by 4</a:t>
            </a:r>
          </a:p>
          <a:p>
            <a:r>
              <a:rPr lang="en-IN" dirty="0"/>
              <a:t>DFA divisible by 5</a:t>
            </a:r>
          </a:p>
          <a:p>
            <a:endParaRPr lang="en-IN" dirty="0"/>
          </a:p>
          <a:p>
            <a:pPr marL="0" indent="0">
              <a:buNone/>
            </a:pPr>
            <a:r>
              <a:rPr lang="en-IN" b="1" dirty="0">
                <a:solidFill>
                  <a:srgbClr val="C00000"/>
                </a:solidFill>
              </a:rPr>
              <a:t>Short trick:</a:t>
            </a:r>
          </a:p>
          <a:p>
            <a:pPr lvl="1"/>
            <a:r>
              <a:rPr lang="en-IN" dirty="0">
                <a:solidFill>
                  <a:srgbClr val="C00000"/>
                </a:solidFill>
              </a:rPr>
              <a:t>Identify the total </a:t>
            </a:r>
            <a:r>
              <a:rPr lang="en-IN" b="1" dirty="0">
                <a:solidFill>
                  <a:srgbClr val="C00000"/>
                </a:solidFill>
              </a:rPr>
              <a:t>number of state</a:t>
            </a:r>
            <a:r>
              <a:rPr lang="en-IN" dirty="0">
                <a:solidFill>
                  <a:srgbClr val="C00000"/>
                </a:solidFill>
              </a:rPr>
              <a:t>, if number is divisible by </a:t>
            </a:r>
            <a:r>
              <a:rPr lang="en-IN" b="1" dirty="0">
                <a:solidFill>
                  <a:srgbClr val="C00000"/>
                </a:solidFill>
              </a:rPr>
              <a:t>n</a:t>
            </a:r>
            <a:r>
              <a:rPr lang="en-IN" dirty="0">
                <a:solidFill>
                  <a:srgbClr val="C00000"/>
                </a:solidFill>
              </a:rPr>
              <a:t>, total state=</a:t>
            </a:r>
            <a:r>
              <a:rPr lang="en-IN" b="1" dirty="0">
                <a:solidFill>
                  <a:srgbClr val="C00000"/>
                </a:solidFill>
              </a:rPr>
              <a:t>n</a:t>
            </a:r>
          </a:p>
          <a:p>
            <a:pPr lvl="1"/>
            <a:r>
              <a:rPr lang="en-IN" dirty="0">
                <a:solidFill>
                  <a:srgbClr val="C00000"/>
                </a:solidFill>
              </a:rPr>
              <a:t>Create transition table, name the input alphabet in the column</a:t>
            </a:r>
          </a:p>
          <a:p>
            <a:pPr lvl="1"/>
            <a:r>
              <a:rPr lang="en-IN" b="1" u="sng" dirty="0">
                <a:solidFill>
                  <a:srgbClr val="C00000"/>
                </a:solidFill>
              </a:rPr>
              <a:t>Start filling the state in circular order from left to right to top to bottom.</a:t>
            </a:r>
          </a:p>
          <a:p>
            <a:pPr lvl="1"/>
            <a:endParaRPr lang="en-IN" dirty="0"/>
          </a:p>
        </p:txBody>
      </p:sp>
    </p:spTree>
    <p:extLst>
      <p:ext uri="{BB962C8B-B14F-4D97-AF65-F5344CB8AC3E}">
        <p14:creationId xmlns:p14="http://schemas.microsoft.com/office/powerpoint/2010/main" val="5531623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E85F3-389C-4E8C-BA9B-B84D84AE569F}"/>
              </a:ext>
            </a:extLst>
          </p:cNvPr>
          <p:cNvSpPr>
            <a:spLocks noGrp="1"/>
          </p:cNvSpPr>
          <p:nvPr>
            <p:ph type="title"/>
          </p:nvPr>
        </p:nvSpPr>
        <p:spPr/>
        <p:txBody>
          <a:bodyPr/>
          <a:lstStyle/>
          <a:p>
            <a:r>
              <a:rPr lang="en-US" dirty="0"/>
              <a:t>DFA Examples: </a:t>
            </a:r>
            <a:r>
              <a:rPr lang="en-US" dirty="0">
                <a:solidFill>
                  <a:srgbClr val="C00000"/>
                </a:solidFill>
              </a:rPr>
              <a:t>divisible by</a:t>
            </a:r>
            <a:endParaRPr lang="en-IN" dirty="0"/>
          </a:p>
        </p:txBody>
      </p:sp>
      <p:sp>
        <p:nvSpPr>
          <p:cNvPr id="3" name="Content Placeholder 2">
            <a:extLst>
              <a:ext uri="{FF2B5EF4-FFF2-40B4-BE49-F238E27FC236}">
                <a16:creationId xmlns:a16="http://schemas.microsoft.com/office/drawing/2014/main" id="{5D231EA0-CDE1-44B0-B44F-B46803D9BE69}"/>
              </a:ext>
            </a:extLst>
          </p:cNvPr>
          <p:cNvSpPr>
            <a:spLocks noGrp="1"/>
          </p:cNvSpPr>
          <p:nvPr>
            <p:ph idx="1"/>
          </p:nvPr>
        </p:nvSpPr>
        <p:spPr>
          <a:xfrm>
            <a:off x="374650" y="1143000"/>
            <a:ext cx="6178550" cy="5334000"/>
          </a:xfrm>
        </p:spPr>
        <p:txBody>
          <a:bodyPr/>
          <a:lstStyle/>
          <a:p>
            <a:r>
              <a:rPr lang="en-IN" dirty="0"/>
              <a:t>Divisible by 4</a:t>
            </a:r>
          </a:p>
          <a:p>
            <a:r>
              <a:rPr lang="en-IN" dirty="0"/>
              <a:t>Number of state 4={q0, q1, q2, q3}</a:t>
            </a:r>
          </a:p>
          <a:p>
            <a:r>
              <a:rPr lang="en-IN" dirty="0"/>
              <a:t>Start with q0 and start filling in  column 0 and 1 in circular order.</a:t>
            </a:r>
          </a:p>
          <a:p>
            <a:r>
              <a:rPr lang="en-IN" dirty="0">
                <a:solidFill>
                  <a:srgbClr val="C00000"/>
                </a:solidFill>
              </a:rPr>
              <a:t>The same logic will work for any number i.e. binary, octal, hexadecimal..</a:t>
            </a:r>
          </a:p>
          <a:p>
            <a:pPr marL="0" indent="0">
              <a:buNone/>
            </a:pPr>
            <a:endParaRPr lang="en-IN" dirty="0"/>
          </a:p>
        </p:txBody>
      </p:sp>
      <p:graphicFrame>
        <p:nvGraphicFramePr>
          <p:cNvPr id="4" name="Table 4">
            <a:extLst>
              <a:ext uri="{FF2B5EF4-FFF2-40B4-BE49-F238E27FC236}">
                <a16:creationId xmlns:a16="http://schemas.microsoft.com/office/drawing/2014/main" id="{75E25871-D344-4736-936E-F645148809A0}"/>
              </a:ext>
            </a:extLst>
          </p:cNvPr>
          <p:cNvGraphicFramePr>
            <a:graphicFrameLocks noGrp="1"/>
          </p:cNvGraphicFramePr>
          <p:nvPr>
            <p:extLst>
              <p:ext uri="{D42A27DB-BD31-4B8C-83A1-F6EECF244321}">
                <p14:modId xmlns:p14="http://schemas.microsoft.com/office/powerpoint/2010/main" val="3787334377"/>
              </p:ext>
            </p:extLst>
          </p:nvPr>
        </p:nvGraphicFramePr>
        <p:xfrm>
          <a:off x="7137399" y="2971800"/>
          <a:ext cx="2844801" cy="2362200"/>
        </p:xfrm>
        <a:graphic>
          <a:graphicData uri="http://schemas.openxmlformats.org/drawingml/2006/table">
            <a:tbl>
              <a:tblPr firstRow="1" bandRow="1">
                <a:tableStyleId>{5C22544A-7EE6-4342-B048-85BDC9FD1C3A}</a:tableStyleId>
              </a:tblPr>
              <a:tblGrid>
                <a:gridCol w="948267">
                  <a:extLst>
                    <a:ext uri="{9D8B030D-6E8A-4147-A177-3AD203B41FA5}">
                      <a16:colId xmlns:a16="http://schemas.microsoft.com/office/drawing/2014/main" val="2040805001"/>
                    </a:ext>
                  </a:extLst>
                </a:gridCol>
                <a:gridCol w="948267">
                  <a:extLst>
                    <a:ext uri="{9D8B030D-6E8A-4147-A177-3AD203B41FA5}">
                      <a16:colId xmlns:a16="http://schemas.microsoft.com/office/drawing/2014/main" val="1669679575"/>
                    </a:ext>
                  </a:extLst>
                </a:gridCol>
                <a:gridCol w="948267">
                  <a:extLst>
                    <a:ext uri="{9D8B030D-6E8A-4147-A177-3AD203B41FA5}">
                      <a16:colId xmlns:a16="http://schemas.microsoft.com/office/drawing/2014/main" val="1167386572"/>
                    </a:ext>
                  </a:extLst>
                </a:gridCol>
              </a:tblGrid>
              <a:tr h="472440">
                <a:tc>
                  <a:txBody>
                    <a:bodyPr/>
                    <a:lstStyle/>
                    <a:p>
                      <a:r>
                        <a:rPr lang="en-IN" dirty="0"/>
                        <a:t>State</a:t>
                      </a:r>
                    </a:p>
                  </a:txBody>
                  <a:tcPr/>
                </a:tc>
                <a:tc>
                  <a:txBody>
                    <a:bodyPr/>
                    <a:lstStyle/>
                    <a:p>
                      <a:r>
                        <a:rPr lang="en-IN" dirty="0"/>
                        <a:t>0</a:t>
                      </a:r>
                    </a:p>
                  </a:txBody>
                  <a:tcPr/>
                </a:tc>
                <a:tc>
                  <a:txBody>
                    <a:bodyPr/>
                    <a:lstStyle/>
                    <a:p>
                      <a:r>
                        <a:rPr lang="en-IN" dirty="0"/>
                        <a:t>1</a:t>
                      </a:r>
                    </a:p>
                  </a:txBody>
                  <a:tcPr/>
                </a:tc>
                <a:extLst>
                  <a:ext uri="{0D108BD9-81ED-4DB2-BD59-A6C34878D82A}">
                    <a16:rowId xmlns:a16="http://schemas.microsoft.com/office/drawing/2014/main" val="840652940"/>
                  </a:ext>
                </a:extLst>
              </a:tr>
              <a:tr h="472440">
                <a:tc>
                  <a:txBody>
                    <a:bodyPr/>
                    <a:lstStyle/>
                    <a:p>
                      <a:r>
                        <a:rPr lang="en-IN" dirty="0"/>
                        <a:t>q0</a:t>
                      </a:r>
                    </a:p>
                  </a:txBody>
                  <a:tcPr/>
                </a:tc>
                <a:tc>
                  <a:txBody>
                    <a:bodyPr/>
                    <a:lstStyle/>
                    <a:p>
                      <a:r>
                        <a:rPr lang="en-IN" dirty="0"/>
                        <a:t>q0</a:t>
                      </a:r>
                    </a:p>
                  </a:txBody>
                  <a:tcPr/>
                </a:tc>
                <a:tc>
                  <a:txBody>
                    <a:bodyPr/>
                    <a:lstStyle/>
                    <a:p>
                      <a:r>
                        <a:rPr lang="en-IN" dirty="0"/>
                        <a:t>q1</a:t>
                      </a:r>
                    </a:p>
                  </a:txBody>
                  <a:tcPr/>
                </a:tc>
                <a:extLst>
                  <a:ext uri="{0D108BD9-81ED-4DB2-BD59-A6C34878D82A}">
                    <a16:rowId xmlns:a16="http://schemas.microsoft.com/office/drawing/2014/main" val="1783678112"/>
                  </a:ext>
                </a:extLst>
              </a:tr>
              <a:tr h="472440">
                <a:tc>
                  <a:txBody>
                    <a:bodyPr/>
                    <a:lstStyle/>
                    <a:p>
                      <a:r>
                        <a:rPr lang="en-IN" dirty="0"/>
                        <a:t>q1</a:t>
                      </a:r>
                    </a:p>
                  </a:txBody>
                  <a:tcPr/>
                </a:tc>
                <a:tc>
                  <a:txBody>
                    <a:bodyPr/>
                    <a:lstStyle/>
                    <a:p>
                      <a:r>
                        <a:rPr lang="en-IN" dirty="0"/>
                        <a:t>q2</a:t>
                      </a:r>
                    </a:p>
                  </a:txBody>
                  <a:tcPr/>
                </a:tc>
                <a:tc>
                  <a:txBody>
                    <a:bodyPr/>
                    <a:lstStyle/>
                    <a:p>
                      <a:r>
                        <a:rPr lang="en-IN" dirty="0"/>
                        <a:t>q3</a:t>
                      </a:r>
                    </a:p>
                  </a:txBody>
                  <a:tcPr/>
                </a:tc>
                <a:extLst>
                  <a:ext uri="{0D108BD9-81ED-4DB2-BD59-A6C34878D82A}">
                    <a16:rowId xmlns:a16="http://schemas.microsoft.com/office/drawing/2014/main" val="577857857"/>
                  </a:ext>
                </a:extLst>
              </a:tr>
              <a:tr h="472440">
                <a:tc>
                  <a:txBody>
                    <a:bodyPr/>
                    <a:lstStyle/>
                    <a:p>
                      <a:r>
                        <a:rPr lang="en-IN" dirty="0"/>
                        <a:t>q2</a:t>
                      </a:r>
                    </a:p>
                  </a:txBody>
                  <a:tcPr/>
                </a:tc>
                <a:tc>
                  <a:txBody>
                    <a:bodyPr/>
                    <a:lstStyle/>
                    <a:p>
                      <a:r>
                        <a:rPr lang="en-IN" dirty="0"/>
                        <a:t>q0</a:t>
                      </a:r>
                    </a:p>
                  </a:txBody>
                  <a:tcPr/>
                </a:tc>
                <a:tc>
                  <a:txBody>
                    <a:bodyPr/>
                    <a:lstStyle/>
                    <a:p>
                      <a:r>
                        <a:rPr lang="en-IN" dirty="0"/>
                        <a:t>q1</a:t>
                      </a:r>
                    </a:p>
                  </a:txBody>
                  <a:tcPr/>
                </a:tc>
                <a:extLst>
                  <a:ext uri="{0D108BD9-81ED-4DB2-BD59-A6C34878D82A}">
                    <a16:rowId xmlns:a16="http://schemas.microsoft.com/office/drawing/2014/main" val="23664403"/>
                  </a:ext>
                </a:extLst>
              </a:tr>
              <a:tr h="472440">
                <a:tc>
                  <a:txBody>
                    <a:bodyPr/>
                    <a:lstStyle/>
                    <a:p>
                      <a:r>
                        <a:rPr lang="en-IN" dirty="0"/>
                        <a:t>q3</a:t>
                      </a:r>
                    </a:p>
                  </a:txBody>
                  <a:tcPr/>
                </a:tc>
                <a:tc>
                  <a:txBody>
                    <a:bodyPr/>
                    <a:lstStyle/>
                    <a:p>
                      <a:r>
                        <a:rPr lang="en-IN" dirty="0"/>
                        <a:t>q2</a:t>
                      </a:r>
                    </a:p>
                  </a:txBody>
                  <a:tcPr/>
                </a:tc>
                <a:tc>
                  <a:txBody>
                    <a:bodyPr/>
                    <a:lstStyle/>
                    <a:p>
                      <a:r>
                        <a:rPr lang="en-IN" dirty="0"/>
                        <a:t>q3</a:t>
                      </a:r>
                    </a:p>
                  </a:txBody>
                  <a:tcPr/>
                </a:tc>
                <a:extLst>
                  <a:ext uri="{0D108BD9-81ED-4DB2-BD59-A6C34878D82A}">
                    <a16:rowId xmlns:a16="http://schemas.microsoft.com/office/drawing/2014/main" val="1077028927"/>
                  </a:ext>
                </a:extLst>
              </a:tr>
            </a:tbl>
          </a:graphicData>
        </a:graphic>
      </p:graphicFrame>
      <p:cxnSp>
        <p:nvCxnSpPr>
          <p:cNvPr id="7" name="Connector: Curved 6">
            <a:extLst>
              <a:ext uri="{FF2B5EF4-FFF2-40B4-BE49-F238E27FC236}">
                <a16:creationId xmlns:a16="http://schemas.microsoft.com/office/drawing/2014/main" id="{75EEE679-6AFE-49AC-9C16-58030A84199C}"/>
              </a:ext>
            </a:extLst>
          </p:cNvPr>
          <p:cNvCxnSpPr>
            <a:cxnSpLocks/>
          </p:cNvCxnSpPr>
          <p:nvPr/>
        </p:nvCxnSpPr>
        <p:spPr>
          <a:xfrm>
            <a:off x="8204199" y="3797300"/>
            <a:ext cx="1295400"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EFA78478-EDDB-4831-859D-64AF17466920}"/>
              </a:ext>
            </a:extLst>
          </p:cNvPr>
          <p:cNvCxnSpPr>
            <a:cxnSpLocks/>
          </p:cNvCxnSpPr>
          <p:nvPr/>
        </p:nvCxnSpPr>
        <p:spPr>
          <a:xfrm rot="10800000">
            <a:off x="8204199" y="3949700"/>
            <a:ext cx="1295400"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Freeform: Shape 45">
            <a:extLst>
              <a:ext uri="{FF2B5EF4-FFF2-40B4-BE49-F238E27FC236}">
                <a16:creationId xmlns:a16="http://schemas.microsoft.com/office/drawing/2014/main" id="{EA8FD6C2-C073-4702-BE85-3D2696CF8FCF}"/>
              </a:ext>
            </a:extLst>
          </p:cNvPr>
          <p:cNvSpPr/>
          <p:nvPr/>
        </p:nvSpPr>
        <p:spPr>
          <a:xfrm>
            <a:off x="9486899" y="3813149"/>
            <a:ext cx="73080" cy="149252"/>
          </a:xfrm>
          <a:custGeom>
            <a:avLst/>
            <a:gdLst>
              <a:gd name="connsiteX0" fmla="*/ 0 w 73080"/>
              <a:gd name="connsiteY0" fmla="*/ 1615 h 155967"/>
              <a:gd name="connsiteX1" fmla="*/ 11113 w 73080"/>
              <a:gd name="connsiteY1" fmla="*/ 27 h 155967"/>
              <a:gd name="connsiteX2" fmla="*/ 30163 w 73080"/>
              <a:gd name="connsiteY2" fmla="*/ 4790 h 155967"/>
              <a:gd name="connsiteX3" fmla="*/ 36513 w 73080"/>
              <a:gd name="connsiteY3" fmla="*/ 9552 h 155967"/>
              <a:gd name="connsiteX4" fmla="*/ 39688 w 73080"/>
              <a:gd name="connsiteY4" fmla="*/ 14315 h 155967"/>
              <a:gd name="connsiteX5" fmla="*/ 57150 w 73080"/>
              <a:gd name="connsiteY5" fmla="*/ 23840 h 155967"/>
              <a:gd name="connsiteX6" fmla="*/ 68263 w 73080"/>
              <a:gd name="connsiteY6" fmla="*/ 39715 h 155967"/>
              <a:gd name="connsiteX7" fmla="*/ 71438 w 73080"/>
              <a:gd name="connsiteY7" fmla="*/ 44477 h 155967"/>
              <a:gd name="connsiteX8" fmla="*/ 73025 w 73080"/>
              <a:gd name="connsiteY8" fmla="*/ 54002 h 155967"/>
              <a:gd name="connsiteX9" fmla="*/ 65088 w 73080"/>
              <a:gd name="connsiteY9" fmla="*/ 109565 h 155967"/>
              <a:gd name="connsiteX10" fmla="*/ 57150 w 73080"/>
              <a:gd name="connsiteY10" fmla="*/ 125440 h 155967"/>
              <a:gd name="connsiteX11" fmla="*/ 50800 w 73080"/>
              <a:gd name="connsiteY11" fmla="*/ 131790 h 155967"/>
              <a:gd name="connsiteX12" fmla="*/ 46038 w 73080"/>
              <a:gd name="connsiteY12" fmla="*/ 134965 h 155967"/>
              <a:gd name="connsiteX13" fmla="*/ 41275 w 73080"/>
              <a:gd name="connsiteY13" fmla="*/ 141315 h 155967"/>
              <a:gd name="connsiteX14" fmla="*/ 36513 w 73080"/>
              <a:gd name="connsiteY14" fmla="*/ 144490 h 155967"/>
              <a:gd name="connsiteX15" fmla="*/ 23813 w 73080"/>
              <a:gd name="connsiteY15" fmla="*/ 152427 h 155967"/>
              <a:gd name="connsiteX16" fmla="*/ 19050 w 73080"/>
              <a:gd name="connsiteY16" fmla="*/ 155602 h 155967"/>
              <a:gd name="connsiteX17" fmla="*/ 1588 w 73080"/>
              <a:gd name="connsiteY17" fmla="*/ 155602 h 15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080" h="155967">
                <a:moveTo>
                  <a:pt x="0" y="1615"/>
                </a:moveTo>
                <a:cubicBezTo>
                  <a:pt x="3704" y="1086"/>
                  <a:pt x="7378" y="-206"/>
                  <a:pt x="11113" y="27"/>
                </a:cubicBezTo>
                <a:cubicBezTo>
                  <a:pt x="17646" y="435"/>
                  <a:pt x="23992" y="2733"/>
                  <a:pt x="30163" y="4790"/>
                </a:cubicBezTo>
                <a:cubicBezTo>
                  <a:pt x="32280" y="6377"/>
                  <a:pt x="34642" y="7681"/>
                  <a:pt x="36513" y="9552"/>
                </a:cubicBezTo>
                <a:cubicBezTo>
                  <a:pt x="37862" y="10901"/>
                  <a:pt x="38100" y="13257"/>
                  <a:pt x="39688" y="14315"/>
                </a:cubicBezTo>
                <a:cubicBezTo>
                  <a:pt x="51976" y="22507"/>
                  <a:pt x="48401" y="15091"/>
                  <a:pt x="57150" y="23840"/>
                </a:cubicBezTo>
                <a:cubicBezTo>
                  <a:pt x="62773" y="29463"/>
                  <a:pt x="64174" y="33173"/>
                  <a:pt x="68263" y="39715"/>
                </a:cubicBezTo>
                <a:cubicBezTo>
                  <a:pt x="69274" y="41333"/>
                  <a:pt x="70380" y="42890"/>
                  <a:pt x="71438" y="44477"/>
                </a:cubicBezTo>
                <a:cubicBezTo>
                  <a:pt x="71967" y="47652"/>
                  <a:pt x="73025" y="50783"/>
                  <a:pt x="73025" y="54002"/>
                </a:cubicBezTo>
                <a:cubicBezTo>
                  <a:pt x="73025" y="74876"/>
                  <a:pt x="74259" y="91225"/>
                  <a:pt x="65088" y="109565"/>
                </a:cubicBezTo>
                <a:cubicBezTo>
                  <a:pt x="62442" y="114857"/>
                  <a:pt x="61333" y="121257"/>
                  <a:pt x="57150" y="125440"/>
                </a:cubicBezTo>
                <a:cubicBezTo>
                  <a:pt x="55033" y="127557"/>
                  <a:pt x="53073" y="129842"/>
                  <a:pt x="50800" y="131790"/>
                </a:cubicBezTo>
                <a:cubicBezTo>
                  <a:pt x="49352" y="133032"/>
                  <a:pt x="47387" y="133616"/>
                  <a:pt x="46038" y="134965"/>
                </a:cubicBezTo>
                <a:cubicBezTo>
                  <a:pt x="44167" y="136836"/>
                  <a:pt x="43146" y="139444"/>
                  <a:pt x="41275" y="141315"/>
                </a:cubicBezTo>
                <a:cubicBezTo>
                  <a:pt x="39926" y="142664"/>
                  <a:pt x="38065" y="143381"/>
                  <a:pt x="36513" y="144490"/>
                </a:cubicBezTo>
                <a:cubicBezTo>
                  <a:pt x="21343" y="155326"/>
                  <a:pt x="38725" y="143906"/>
                  <a:pt x="23813" y="152427"/>
                </a:cubicBezTo>
                <a:cubicBezTo>
                  <a:pt x="22156" y="153374"/>
                  <a:pt x="20939" y="155332"/>
                  <a:pt x="19050" y="155602"/>
                </a:cubicBezTo>
                <a:cubicBezTo>
                  <a:pt x="13288" y="156425"/>
                  <a:pt x="7409" y="155602"/>
                  <a:pt x="1588" y="15560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7" name="Freeform: Shape 46">
            <a:extLst>
              <a:ext uri="{FF2B5EF4-FFF2-40B4-BE49-F238E27FC236}">
                <a16:creationId xmlns:a16="http://schemas.microsoft.com/office/drawing/2014/main" id="{451B4F76-40E4-490C-8CE7-AB9BFB6E3FBA}"/>
              </a:ext>
            </a:extLst>
          </p:cNvPr>
          <p:cNvSpPr/>
          <p:nvPr/>
        </p:nvSpPr>
        <p:spPr>
          <a:xfrm>
            <a:off x="8113712" y="3951288"/>
            <a:ext cx="96837" cy="303212"/>
          </a:xfrm>
          <a:custGeom>
            <a:avLst/>
            <a:gdLst>
              <a:gd name="connsiteX0" fmla="*/ 96837 w 96837"/>
              <a:gd name="connsiteY0" fmla="*/ 0 h 295367"/>
              <a:gd name="connsiteX1" fmla="*/ 85725 w 96837"/>
              <a:gd name="connsiteY1" fmla="*/ 3175 h 295367"/>
              <a:gd name="connsiteX2" fmla="*/ 71437 w 96837"/>
              <a:gd name="connsiteY2" fmla="*/ 4762 h 295367"/>
              <a:gd name="connsiteX3" fmla="*/ 58737 w 96837"/>
              <a:gd name="connsiteY3" fmla="*/ 11112 h 295367"/>
              <a:gd name="connsiteX4" fmla="*/ 49212 w 96837"/>
              <a:gd name="connsiteY4" fmla="*/ 15875 h 295367"/>
              <a:gd name="connsiteX5" fmla="*/ 42862 w 96837"/>
              <a:gd name="connsiteY5" fmla="*/ 22225 h 295367"/>
              <a:gd name="connsiteX6" fmla="*/ 23812 w 96837"/>
              <a:gd name="connsiteY6" fmla="*/ 36512 h 295367"/>
              <a:gd name="connsiteX7" fmla="*/ 14287 w 96837"/>
              <a:gd name="connsiteY7" fmla="*/ 49212 h 295367"/>
              <a:gd name="connsiteX8" fmla="*/ 9525 w 96837"/>
              <a:gd name="connsiteY8" fmla="*/ 60325 h 295367"/>
              <a:gd name="connsiteX9" fmla="*/ 6350 w 96837"/>
              <a:gd name="connsiteY9" fmla="*/ 69850 h 295367"/>
              <a:gd name="connsiteX10" fmla="*/ 4762 w 96837"/>
              <a:gd name="connsiteY10" fmla="*/ 77787 h 295367"/>
              <a:gd name="connsiteX11" fmla="*/ 3175 w 96837"/>
              <a:gd name="connsiteY11" fmla="*/ 87312 h 295367"/>
              <a:gd name="connsiteX12" fmla="*/ 0 w 96837"/>
              <a:gd name="connsiteY12" fmla="*/ 95250 h 295367"/>
              <a:gd name="connsiteX13" fmla="*/ 1587 w 96837"/>
              <a:gd name="connsiteY13" fmla="*/ 171450 h 295367"/>
              <a:gd name="connsiteX14" fmla="*/ 4762 w 96837"/>
              <a:gd name="connsiteY14" fmla="*/ 180975 h 295367"/>
              <a:gd name="connsiteX15" fmla="*/ 11112 w 96837"/>
              <a:gd name="connsiteY15" fmla="*/ 204787 h 295367"/>
              <a:gd name="connsiteX16" fmla="*/ 14287 w 96837"/>
              <a:gd name="connsiteY16" fmla="*/ 209550 h 295367"/>
              <a:gd name="connsiteX17" fmla="*/ 17462 w 96837"/>
              <a:gd name="connsiteY17" fmla="*/ 222250 h 295367"/>
              <a:gd name="connsiteX18" fmla="*/ 19050 w 96837"/>
              <a:gd name="connsiteY18" fmla="*/ 227012 h 295367"/>
              <a:gd name="connsiteX19" fmla="*/ 22225 w 96837"/>
              <a:gd name="connsiteY19" fmla="*/ 231775 h 295367"/>
              <a:gd name="connsiteX20" fmla="*/ 25400 w 96837"/>
              <a:gd name="connsiteY20" fmla="*/ 239712 h 295367"/>
              <a:gd name="connsiteX21" fmla="*/ 28575 w 96837"/>
              <a:gd name="connsiteY21" fmla="*/ 244475 h 295367"/>
              <a:gd name="connsiteX22" fmla="*/ 34925 w 96837"/>
              <a:gd name="connsiteY22" fmla="*/ 257175 h 295367"/>
              <a:gd name="connsiteX23" fmla="*/ 39687 w 96837"/>
              <a:gd name="connsiteY23" fmla="*/ 258762 h 295367"/>
              <a:gd name="connsiteX24" fmla="*/ 44450 w 96837"/>
              <a:gd name="connsiteY24" fmla="*/ 261937 h 295367"/>
              <a:gd name="connsiteX25" fmla="*/ 53975 w 96837"/>
              <a:gd name="connsiteY25" fmla="*/ 276225 h 295367"/>
              <a:gd name="connsiteX26" fmla="*/ 58737 w 96837"/>
              <a:gd name="connsiteY26" fmla="*/ 279400 h 295367"/>
              <a:gd name="connsiteX27" fmla="*/ 80962 w 96837"/>
              <a:gd name="connsiteY27" fmla="*/ 290512 h 295367"/>
              <a:gd name="connsiteX28" fmla="*/ 93662 w 96837"/>
              <a:gd name="connsiteY28" fmla="*/ 295275 h 295367"/>
              <a:gd name="connsiteX29" fmla="*/ 96837 w 96837"/>
              <a:gd name="connsiteY29" fmla="*/ 295275 h 29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837" h="295367">
                <a:moveTo>
                  <a:pt x="96837" y="0"/>
                </a:moveTo>
                <a:cubicBezTo>
                  <a:pt x="93133" y="1058"/>
                  <a:pt x="89511" y="2465"/>
                  <a:pt x="85725" y="3175"/>
                </a:cubicBezTo>
                <a:cubicBezTo>
                  <a:pt x="81015" y="4058"/>
                  <a:pt x="76034" y="3410"/>
                  <a:pt x="71437" y="4762"/>
                </a:cubicBezTo>
                <a:cubicBezTo>
                  <a:pt x="66896" y="6097"/>
                  <a:pt x="62970" y="8995"/>
                  <a:pt x="58737" y="11112"/>
                </a:cubicBezTo>
                <a:cubicBezTo>
                  <a:pt x="55562" y="12700"/>
                  <a:pt x="51722" y="13365"/>
                  <a:pt x="49212" y="15875"/>
                </a:cubicBezTo>
                <a:cubicBezTo>
                  <a:pt x="47095" y="17992"/>
                  <a:pt x="45179" y="20329"/>
                  <a:pt x="42862" y="22225"/>
                </a:cubicBezTo>
                <a:cubicBezTo>
                  <a:pt x="40178" y="24421"/>
                  <a:pt x="26978" y="33059"/>
                  <a:pt x="23812" y="36512"/>
                </a:cubicBezTo>
                <a:cubicBezTo>
                  <a:pt x="20236" y="40413"/>
                  <a:pt x="14287" y="49212"/>
                  <a:pt x="14287" y="49212"/>
                </a:cubicBezTo>
                <a:cubicBezTo>
                  <a:pt x="9184" y="64526"/>
                  <a:pt x="17362" y="40733"/>
                  <a:pt x="9525" y="60325"/>
                </a:cubicBezTo>
                <a:cubicBezTo>
                  <a:pt x="8282" y="63432"/>
                  <a:pt x="7231" y="66621"/>
                  <a:pt x="6350" y="69850"/>
                </a:cubicBezTo>
                <a:cubicBezTo>
                  <a:pt x="5640" y="72453"/>
                  <a:pt x="5245" y="75132"/>
                  <a:pt x="4762" y="77787"/>
                </a:cubicBezTo>
                <a:cubicBezTo>
                  <a:pt x="4186" y="80954"/>
                  <a:pt x="4022" y="84207"/>
                  <a:pt x="3175" y="87312"/>
                </a:cubicBezTo>
                <a:cubicBezTo>
                  <a:pt x="2425" y="90061"/>
                  <a:pt x="1058" y="92604"/>
                  <a:pt x="0" y="95250"/>
                </a:cubicBezTo>
                <a:cubicBezTo>
                  <a:pt x="529" y="120650"/>
                  <a:pt x="178" y="146084"/>
                  <a:pt x="1587" y="171450"/>
                </a:cubicBezTo>
                <a:cubicBezTo>
                  <a:pt x="1773" y="174792"/>
                  <a:pt x="4212" y="177674"/>
                  <a:pt x="4762" y="180975"/>
                </a:cubicBezTo>
                <a:cubicBezTo>
                  <a:pt x="5940" y="188038"/>
                  <a:pt x="7260" y="199008"/>
                  <a:pt x="11112" y="204787"/>
                </a:cubicBezTo>
                <a:lnTo>
                  <a:pt x="14287" y="209550"/>
                </a:lnTo>
                <a:cubicBezTo>
                  <a:pt x="15345" y="213783"/>
                  <a:pt x="16314" y="218040"/>
                  <a:pt x="17462" y="222250"/>
                </a:cubicBezTo>
                <a:cubicBezTo>
                  <a:pt x="17902" y="223864"/>
                  <a:pt x="18302" y="225515"/>
                  <a:pt x="19050" y="227012"/>
                </a:cubicBezTo>
                <a:cubicBezTo>
                  <a:pt x="19903" y="228719"/>
                  <a:pt x="21372" y="230068"/>
                  <a:pt x="22225" y="231775"/>
                </a:cubicBezTo>
                <a:cubicBezTo>
                  <a:pt x="23499" y="234324"/>
                  <a:pt x="24126" y="237163"/>
                  <a:pt x="25400" y="239712"/>
                </a:cubicBezTo>
                <a:cubicBezTo>
                  <a:pt x="26253" y="241419"/>
                  <a:pt x="27722" y="242768"/>
                  <a:pt x="28575" y="244475"/>
                </a:cubicBezTo>
                <a:cubicBezTo>
                  <a:pt x="29933" y="247191"/>
                  <a:pt x="31861" y="254723"/>
                  <a:pt x="34925" y="257175"/>
                </a:cubicBezTo>
                <a:cubicBezTo>
                  <a:pt x="36231" y="258220"/>
                  <a:pt x="38100" y="258233"/>
                  <a:pt x="39687" y="258762"/>
                </a:cubicBezTo>
                <a:cubicBezTo>
                  <a:pt x="41275" y="259820"/>
                  <a:pt x="43101" y="260588"/>
                  <a:pt x="44450" y="261937"/>
                </a:cubicBezTo>
                <a:cubicBezTo>
                  <a:pt x="53579" y="271066"/>
                  <a:pt x="44916" y="265656"/>
                  <a:pt x="53975" y="276225"/>
                </a:cubicBezTo>
                <a:cubicBezTo>
                  <a:pt x="55217" y="277674"/>
                  <a:pt x="57112" y="278400"/>
                  <a:pt x="58737" y="279400"/>
                </a:cubicBezTo>
                <a:cubicBezTo>
                  <a:pt x="85826" y="296070"/>
                  <a:pt x="65322" y="285299"/>
                  <a:pt x="80962" y="290512"/>
                </a:cubicBezTo>
                <a:cubicBezTo>
                  <a:pt x="82473" y="291016"/>
                  <a:pt x="90883" y="294719"/>
                  <a:pt x="93662" y="295275"/>
                </a:cubicBezTo>
                <a:cubicBezTo>
                  <a:pt x="94700" y="295483"/>
                  <a:pt x="95779" y="295275"/>
                  <a:pt x="96837" y="295275"/>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48" name="Connector: Curved 47">
            <a:extLst>
              <a:ext uri="{FF2B5EF4-FFF2-40B4-BE49-F238E27FC236}">
                <a16:creationId xmlns:a16="http://schemas.microsoft.com/office/drawing/2014/main" id="{F782BCF5-DA20-4C1A-8A24-806F3DB13572}"/>
              </a:ext>
            </a:extLst>
          </p:cNvPr>
          <p:cNvCxnSpPr>
            <a:cxnSpLocks/>
          </p:cNvCxnSpPr>
          <p:nvPr/>
        </p:nvCxnSpPr>
        <p:spPr>
          <a:xfrm>
            <a:off x="8218486" y="4254500"/>
            <a:ext cx="1295400"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3D0A7781-9410-4845-9653-B908A5A2CD3C}"/>
              </a:ext>
            </a:extLst>
          </p:cNvPr>
          <p:cNvCxnSpPr>
            <a:cxnSpLocks/>
          </p:cNvCxnSpPr>
          <p:nvPr/>
        </p:nvCxnSpPr>
        <p:spPr>
          <a:xfrm rot="10800000">
            <a:off x="8220019" y="4406900"/>
            <a:ext cx="1295400"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Freeform: Shape 50">
            <a:extLst>
              <a:ext uri="{FF2B5EF4-FFF2-40B4-BE49-F238E27FC236}">
                <a16:creationId xmlns:a16="http://schemas.microsoft.com/office/drawing/2014/main" id="{C18D6F17-853E-4CE7-8760-933F3AEED509}"/>
              </a:ext>
            </a:extLst>
          </p:cNvPr>
          <p:cNvSpPr/>
          <p:nvPr/>
        </p:nvSpPr>
        <p:spPr>
          <a:xfrm>
            <a:off x="9502719" y="4270349"/>
            <a:ext cx="73080" cy="149252"/>
          </a:xfrm>
          <a:custGeom>
            <a:avLst/>
            <a:gdLst>
              <a:gd name="connsiteX0" fmla="*/ 0 w 73080"/>
              <a:gd name="connsiteY0" fmla="*/ 1615 h 155967"/>
              <a:gd name="connsiteX1" fmla="*/ 11113 w 73080"/>
              <a:gd name="connsiteY1" fmla="*/ 27 h 155967"/>
              <a:gd name="connsiteX2" fmla="*/ 30163 w 73080"/>
              <a:gd name="connsiteY2" fmla="*/ 4790 h 155967"/>
              <a:gd name="connsiteX3" fmla="*/ 36513 w 73080"/>
              <a:gd name="connsiteY3" fmla="*/ 9552 h 155967"/>
              <a:gd name="connsiteX4" fmla="*/ 39688 w 73080"/>
              <a:gd name="connsiteY4" fmla="*/ 14315 h 155967"/>
              <a:gd name="connsiteX5" fmla="*/ 57150 w 73080"/>
              <a:gd name="connsiteY5" fmla="*/ 23840 h 155967"/>
              <a:gd name="connsiteX6" fmla="*/ 68263 w 73080"/>
              <a:gd name="connsiteY6" fmla="*/ 39715 h 155967"/>
              <a:gd name="connsiteX7" fmla="*/ 71438 w 73080"/>
              <a:gd name="connsiteY7" fmla="*/ 44477 h 155967"/>
              <a:gd name="connsiteX8" fmla="*/ 73025 w 73080"/>
              <a:gd name="connsiteY8" fmla="*/ 54002 h 155967"/>
              <a:gd name="connsiteX9" fmla="*/ 65088 w 73080"/>
              <a:gd name="connsiteY9" fmla="*/ 109565 h 155967"/>
              <a:gd name="connsiteX10" fmla="*/ 57150 w 73080"/>
              <a:gd name="connsiteY10" fmla="*/ 125440 h 155967"/>
              <a:gd name="connsiteX11" fmla="*/ 50800 w 73080"/>
              <a:gd name="connsiteY11" fmla="*/ 131790 h 155967"/>
              <a:gd name="connsiteX12" fmla="*/ 46038 w 73080"/>
              <a:gd name="connsiteY12" fmla="*/ 134965 h 155967"/>
              <a:gd name="connsiteX13" fmla="*/ 41275 w 73080"/>
              <a:gd name="connsiteY13" fmla="*/ 141315 h 155967"/>
              <a:gd name="connsiteX14" fmla="*/ 36513 w 73080"/>
              <a:gd name="connsiteY14" fmla="*/ 144490 h 155967"/>
              <a:gd name="connsiteX15" fmla="*/ 23813 w 73080"/>
              <a:gd name="connsiteY15" fmla="*/ 152427 h 155967"/>
              <a:gd name="connsiteX16" fmla="*/ 19050 w 73080"/>
              <a:gd name="connsiteY16" fmla="*/ 155602 h 155967"/>
              <a:gd name="connsiteX17" fmla="*/ 1588 w 73080"/>
              <a:gd name="connsiteY17" fmla="*/ 155602 h 15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080" h="155967">
                <a:moveTo>
                  <a:pt x="0" y="1615"/>
                </a:moveTo>
                <a:cubicBezTo>
                  <a:pt x="3704" y="1086"/>
                  <a:pt x="7378" y="-206"/>
                  <a:pt x="11113" y="27"/>
                </a:cubicBezTo>
                <a:cubicBezTo>
                  <a:pt x="17646" y="435"/>
                  <a:pt x="23992" y="2733"/>
                  <a:pt x="30163" y="4790"/>
                </a:cubicBezTo>
                <a:cubicBezTo>
                  <a:pt x="32280" y="6377"/>
                  <a:pt x="34642" y="7681"/>
                  <a:pt x="36513" y="9552"/>
                </a:cubicBezTo>
                <a:cubicBezTo>
                  <a:pt x="37862" y="10901"/>
                  <a:pt x="38100" y="13257"/>
                  <a:pt x="39688" y="14315"/>
                </a:cubicBezTo>
                <a:cubicBezTo>
                  <a:pt x="51976" y="22507"/>
                  <a:pt x="48401" y="15091"/>
                  <a:pt x="57150" y="23840"/>
                </a:cubicBezTo>
                <a:cubicBezTo>
                  <a:pt x="62773" y="29463"/>
                  <a:pt x="64174" y="33173"/>
                  <a:pt x="68263" y="39715"/>
                </a:cubicBezTo>
                <a:cubicBezTo>
                  <a:pt x="69274" y="41333"/>
                  <a:pt x="70380" y="42890"/>
                  <a:pt x="71438" y="44477"/>
                </a:cubicBezTo>
                <a:cubicBezTo>
                  <a:pt x="71967" y="47652"/>
                  <a:pt x="73025" y="50783"/>
                  <a:pt x="73025" y="54002"/>
                </a:cubicBezTo>
                <a:cubicBezTo>
                  <a:pt x="73025" y="74876"/>
                  <a:pt x="74259" y="91225"/>
                  <a:pt x="65088" y="109565"/>
                </a:cubicBezTo>
                <a:cubicBezTo>
                  <a:pt x="62442" y="114857"/>
                  <a:pt x="61333" y="121257"/>
                  <a:pt x="57150" y="125440"/>
                </a:cubicBezTo>
                <a:cubicBezTo>
                  <a:pt x="55033" y="127557"/>
                  <a:pt x="53073" y="129842"/>
                  <a:pt x="50800" y="131790"/>
                </a:cubicBezTo>
                <a:cubicBezTo>
                  <a:pt x="49352" y="133032"/>
                  <a:pt x="47387" y="133616"/>
                  <a:pt x="46038" y="134965"/>
                </a:cubicBezTo>
                <a:cubicBezTo>
                  <a:pt x="44167" y="136836"/>
                  <a:pt x="43146" y="139444"/>
                  <a:pt x="41275" y="141315"/>
                </a:cubicBezTo>
                <a:cubicBezTo>
                  <a:pt x="39926" y="142664"/>
                  <a:pt x="38065" y="143381"/>
                  <a:pt x="36513" y="144490"/>
                </a:cubicBezTo>
                <a:cubicBezTo>
                  <a:pt x="21343" y="155326"/>
                  <a:pt x="38725" y="143906"/>
                  <a:pt x="23813" y="152427"/>
                </a:cubicBezTo>
                <a:cubicBezTo>
                  <a:pt x="22156" y="153374"/>
                  <a:pt x="20939" y="155332"/>
                  <a:pt x="19050" y="155602"/>
                </a:cubicBezTo>
                <a:cubicBezTo>
                  <a:pt x="13288" y="156425"/>
                  <a:pt x="7409" y="155602"/>
                  <a:pt x="1588" y="15560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2" name="Freeform: Shape 51">
            <a:extLst>
              <a:ext uri="{FF2B5EF4-FFF2-40B4-BE49-F238E27FC236}">
                <a16:creationId xmlns:a16="http://schemas.microsoft.com/office/drawing/2014/main" id="{60058896-4D00-4AC4-8FE3-739D99BCC9B5}"/>
              </a:ext>
            </a:extLst>
          </p:cNvPr>
          <p:cNvSpPr/>
          <p:nvPr/>
        </p:nvSpPr>
        <p:spPr>
          <a:xfrm>
            <a:off x="8129532" y="4408488"/>
            <a:ext cx="96837" cy="303212"/>
          </a:xfrm>
          <a:custGeom>
            <a:avLst/>
            <a:gdLst>
              <a:gd name="connsiteX0" fmla="*/ 96837 w 96837"/>
              <a:gd name="connsiteY0" fmla="*/ 0 h 295367"/>
              <a:gd name="connsiteX1" fmla="*/ 85725 w 96837"/>
              <a:gd name="connsiteY1" fmla="*/ 3175 h 295367"/>
              <a:gd name="connsiteX2" fmla="*/ 71437 w 96837"/>
              <a:gd name="connsiteY2" fmla="*/ 4762 h 295367"/>
              <a:gd name="connsiteX3" fmla="*/ 58737 w 96837"/>
              <a:gd name="connsiteY3" fmla="*/ 11112 h 295367"/>
              <a:gd name="connsiteX4" fmla="*/ 49212 w 96837"/>
              <a:gd name="connsiteY4" fmla="*/ 15875 h 295367"/>
              <a:gd name="connsiteX5" fmla="*/ 42862 w 96837"/>
              <a:gd name="connsiteY5" fmla="*/ 22225 h 295367"/>
              <a:gd name="connsiteX6" fmla="*/ 23812 w 96837"/>
              <a:gd name="connsiteY6" fmla="*/ 36512 h 295367"/>
              <a:gd name="connsiteX7" fmla="*/ 14287 w 96837"/>
              <a:gd name="connsiteY7" fmla="*/ 49212 h 295367"/>
              <a:gd name="connsiteX8" fmla="*/ 9525 w 96837"/>
              <a:gd name="connsiteY8" fmla="*/ 60325 h 295367"/>
              <a:gd name="connsiteX9" fmla="*/ 6350 w 96837"/>
              <a:gd name="connsiteY9" fmla="*/ 69850 h 295367"/>
              <a:gd name="connsiteX10" fmla="*/ 4762 w 96837"/>
              <a:gd name="connsiteY10" fmla="*/ 77787 h 295367"/>
              <a:gd name="connsiteX11" fmla="*/ 3175 w 96837"/>
              <a:gd name="connsiteY11" fmla="*/ 87312 h 295367"/>
              <a:gd name="connsiteX12" fmla="*/ 0 w 96837"/>
              <a:gd name="connsiteY12" fmla="*/ 95250 h 295367"/>
              <a:gd name="connsiteX13" fmla="*/ 1587 w 96837"/>
              <a:gd name="connsiteY13" fmla="*/ 171450 h 295367"/>
              <a:gd name="connsiteX14" fmla="*/ 4762 w 96837"/>
              <a:gd name="connsiteY14" fmla="*/ 180975 h 295367"/>
              <a:gd name="connsiteX15" fmla="*/ 11112 w 96837"/>
              <a:gd name="connsiteY15" fmla="*/ 204787 h 295367"/>
              <a:gd name="connsiteX16" fmla="*/ 14287 w 96837"/>
              <a:gd name="connsiteY16" fmla="*/ 209550 h 295367"/>
              <a:gd name="connsiteX17" fmla="*/ 17462 w 96837"/>
              <a:gd name="connsiteY17" fmla="*/ 222250 h 295367"/>
              <a:gd name="connsiteX18" fmla="*/ 19050 w 96837"/>
              <a:gd name="connsiteY18" fmla="*/ 227012 h 295367"/>
              <a:gd name="connsiteX19" fmla="*/ 22225 w 96837"/>
              <a:gd name="connsiteY19" fmla="*/ 231775 h 295367"/>
              <a:gd name="connsiteX20" fmla="*/ 25400 w 96837"/>
              <a:gd name="connsiteY20" fmla="*/ 239712 h 295367"/>
              <a:gd name="connsiteX21" fmla="*/ 28575 w 96837"/>
              <a:gd name="connsiteY21" fmla="*/ 244475 h 295367"/>
              <a:gd name="connsiteX22" fmla="*/ 34925 w 96837"/>
              <a:gd name="connsiteY22" fmla="*/ 257175 h 295367"/>
              <a:gd name="connsiteX23" fmla="*/ 39687 w 96837"/>
              <a:gd name="connsiteY23" fmla="*/ 258762 h 295367"/>
              <a:gd name="connsiteX24" fmla="*/ 44450 w 96837"/>
              <a:gd name="connsiteY24" fmla="*/ 261937 h 295367"/>
              <a:gd name="connsiteX25" fmla="*/ 53975 w 96837"/>
              <a:gd name="connsiteY25" fmla="*/ 276225 h 295367"/>
              <a:gd name="connsiteX26" fmla="*/ 58737 w 96837"/>
              <a:gd name="connsiteY26" fmla="*/ 279400 h 295367"/>
              <a:gd name="connsiteX27" fmla="*/ 80962 w 96837"/>
              <a:gd name="connsiteY27" fmla="*/ 290512 h 295367"/>
              <a:gd name="connsiteX28" fmla="*/ 93662 w 96837"/>
              <a:gd name="connsiteY28" fmla="*/ 295275 h 295367"/>
              <a:gd name="connsiteX29" fmla="*/ 96837 w 96837"/>
              <a:gd name="connsiteY29" fmla="*/ 295275 h 29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837" h="295367">
                <a:moveTo>
                  <a:pt x="96837" y="0"/>
                </a:moveTo>
                <a:cubicBezTo>
                  <a:pt x="93133" y="1058"/>
                  <a:pt x="89511" y="2465"/>
                  <a:pt x="85725" y="3175"/>
                </a:cubicBezTo>
                <a:cubicBezTo>
                  <a:pt x="81015" y="4058"/>
                  <a:pt x="76034" y="3410"/>
                  <a:pt x="71437" y="4762"/>
                </a:cubicBezTo>
                <a:cubicBezTo>
                  <a:pt x="66896" y="6097"/>
                  <a:pt x="62970" y="8995"/>
                  <a:pt x="58737" y="11112"/>
                </a:cubicBezTo>
                <a:cubicBezTo>
                  <a:pt x="55562" y="12700"/>
                  <a:pt x="51722" y="13365"/>
                  <a:pt x="49212" y="15875"/>
                </a:cubicBezTo>
                <a:cubicBezTo>
                  <a:pt x="47095" y="17992"/>
                  <a:pt x="45179" y="20329"/>
                  <a:pt x="42862" y="22225"/>
                </a:cubicBezTo>
                <a:cubicBezTo>
                  <a:pt x="40178" y="24421"/>
                  <a:pt x="26978" y="33059"/>
                  <a:pt x="23812" y="36512"/>
                </a:cubicBezTo>
                <a:cubicBezTo>
                  <a:pt x="20236" y="40413"/>
                  <a:pt x="14287" y="49212"/>
                  <a:pt x="14287" y="49212"/>
                </a:cubicBezTo>
                <a:cubicBezTo>
                  <a:pt x="9184" y="64526"/>
                  <a:pt x="17362" y="40733"/>
                  <a:pt x="9525" y="60325"/>
                </a:cubicBezTo>
                <a:cubicBezTo>
                  <a:pt x="8282" y="63432"/>
                  <a:pt x="7231" y="66621"/>
                  <a:pt x="6350" y="69850"/>
                </a:cubicBezTo>
                <a:cubicBezTo>
                  <a:pt x="5640" y="72453"/>
                  <a:pt x="5245" y="75132"/>
                  <a:pt x="4762" y="77787"/>
                </a:cubicBezTo>
                <a:cubicBezTo>
                  <a:pt x="4186" y="80954"/>
                  <a:pt x="4022" y="84207"/>
                  <a:pt x="3175" y="87312"/>
                </a:cubicBezTo>
                <a:cubicBezTo>
                  <a:pt x="2425" y="90061"/>
                  <a:pt x="1058" y="92604"/>
                  <a:pt x="0" y="95250"/>
                </a:cubicBezTo>
                <a:cubicBezTo>
                  <a:pt x="529" y="120650"/>
                  <a:pt x="178" y="146084"/>
                  <a:pt x="1587" y="171450"/>
                </a:cubicBezTo>
                <a:cubicBezTo>
                  <a:pt x="1773" y="174792"/>
                  <a:pt x="4212" y="177674"/>
                  <a:pt x="4762" y="180975"/>
                </a:cubicBezTo>
                <a:cubicBezTo>
                  <a:pt x="5940" y="188038"/>
                  <a:pt x="7260" y="199008"/>
                  <a:pt x="11112" y="204787"/>
                </a:cubicBezTo>
                <a:lnTo>
                  <a:pt x="14287" y="209550"/>
                </a:lnTo>
                <a:cubicBezTo>
                  <a:pt x="15345" y="213783"/>
                  <a:pt x="16314" y="218040"/>
                  <a:pt x="17462" y="222250"/>
                </a:cubicBezTo>
                <a:cubicBezTo>
                  <a:pt x="17902" y="223864"/>
                  <a:pt x="18302" y="225515"/>
                  <a:pt x="19050" y="227012"/>
                </a:cubicBezTo>
                <a:cubicBezTo>
                  <a:pt x="19903" y="228719"/>
                  <a:pt x="21372" y="230068"/>
                  <a:pt x="22225" y="231775"/>
                </a:cubicBezTo>
                <a:cubicBezTo>
                  <a:pt x="23499" y="234324"/>
                  <a:pt x="24126" y="237163"/>
                  <a:pt x="25400" y="239712"/>
                </a:cubicBezTo>
                <a:cubicBezTo>
                  <a:pt x="26253" y="241419"/>
                  <a:pt x="27722" y="242768"/>
                  <a:pt x="28575" y="244475"/>
                </a:cubicBezTo>
                <a:cubicBezTo>
                  <a:pt x="29933" y="247191"/>
                  <a:pt x="31861" y="254723"/>
                  <a:pt x="34925" y="257175"/>
                </a:cubicBezTo>
                <a:cubicBezTo>
                  <a:pt x="36231" y="258220"/>
                  <a:pt x="38100" y="258233"/>
                  <a:pt x="39687" y="258762"/>
                </a:cubicBezTo>
                <a:cubicBezTo>
                  <a:pt x="41275" y="259820"/>
                  <a:pt x="43101" y="260588"/>
                  <a:pt x="44450" y="261937"/>
                </a:cubicBezTo>
                <a:cubicBezTo>
                  <a:pt x="53579" y="271066"/>
                  <a:pt x="44916" y="265656"/>
                  <a:pt x="53975" y="276225"/>
                </a:cubicBezTo>
                <a:cubicBezTo>
                  <a:pt x="55217" y="277674"/>
                  <a:pt x="57112" y="278400"/>
                  <a:pt x="58737" y="279400"/>
                </a:cubicBezTo>
                <a:cubicBezTo>
                  <a:pt x="85826" y="296070"/>
                  <a:pt x="65322" y="285299"/>
                  <a:pt x="80962" y="290512"/>
                </a:cubicBezTo>
                <a:cubicBezTo>
                  <a:pt x="82473" y="291016"/>
                  <a:pt x="90883" y="294719"/>
                  <a:pt x="93662" y="295275"/>
                </a:cubicBezTo>
                <a:cubicBezTo>
                  <a:pt x="94700" y="295483"/>
                  <a:pt x="95779" y="295275"/>
                  <a:pt x="96837" y="295275"/>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53" name="Connector: Curved 52">
            <a:extLst>
              <a:ext uri="{FF2B5EF4-FFF2-40B4-BE49-F238E27FC236}">
                <a16:creationId xmlns:a16="http://schemas.microsoft.com/office/drawing/2014/main" id="{6036E492-8AFB-4001-890C-571FFDB50632}"/>
              </a:ext>
            </a:extLst>
          </p:cNvPr>
          <p:cNvCxnSpPr>
            <a:cxnSpLocks/>
          </p:cNvCxnSpPr>
          <p:nvPr/>
        </p:nvCxnSpPr>
        <p:spPr>
          <a:xfrm>
            <a:off x="8218486" y="4711700"/>
            <a:ext cx="1295400"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F2ECBB5D-D0B5-4F5F-94F9-76610A40AC5B}"/>
              </a:ext>
            </a:extLst>
          </p:cNvPr>
          <p:cNvCxnSpPr>
            <a:cxnSpLocks/>
          </p:cNvCxnSpPr>
          <p:nvPr/>
        </p:nvCxnSpPr>
        <p:spPr>
          <a:xfrm>
            <a:off x="8218486" y="5168900"/>
            <a:ext cx="1295400"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7DA98174-8373-45F6-9DE8-A9608618414B}"/>
              </a:ext>
            </a:extLst>
          </p:cNvPr>
          <p:cNvCxnSpPr>
            <a:cxnSpLocks/>
          </p:cNvCxnSpPr>
          <p:nvPr/>
        </p:nvCxnSpPr>
        <p:spPr>
          <a:xfrm rot="10800000">
            <a:off x="8218486" y="4864099"/>
            <a:ext cx="1295400"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8DCB43A6-7791-426C-B2FB-C62A88800992}"/>
              </a:ext>
            </a:extLst>
          </p:cNvPr>
          <p:cNvSpPr/>
          <p:nvPr/>
        </p:nvSpPr>
        <p:spPr>
          <a:xfrm>
            <a:off x="9501186" y="4727549"/>
            <a:ext cx="73080" cy="149252"/>
          </a:xfrm>
          <a:custGeom>
            <a:avLst/>
            <a:gdLst>
              <a:gd name="connsiteX0" fmla="*/ 0 w 73080"/>
              <a:gd name="connsiteY0" fmla="*/ 1615 h 155967"/>
              <a:gd name="connsiteX1" fmla="*/ 11113 w 73080"/>
              <a:gd name="connsiteY1" fmla="*/ 27 h 155967"/>
              <a:gd name="connsiteX2" fmla="*/ 30163 w 73080"/>
              <a:gd name="connsiteY2" fmla="*/ 4790 h 155967"/>
              <a:gd name="connsiteX3" fmla="*/ 36513 w 73080"/>
              <a:gd name="connsiteY3" fmla="*/ 9552 h 155967"/>
              <a:gd name="connsiteX4" fmla="*/ 39688 w 73080"/>
              <a:gd name="connsiteY4" fmla="*/ 14315 h 155967"/>
              <a:gd name="connsiteX5" fmla="*/ 57150 w 73080"/>
              <a:gd name="connsiteY5" fmla="*/ 23840 h 155967"/>
              <a:gd name="connsiteX6" fmla="*/ 68263 w 73080"/>
              <a:gd name="connsiteY6" fmla="*/ 39715 h 155967"/>
              <a:gd name="connsiteX7" fmla="*/ 71438 w 73080"/>
              <a:gd name="connsiteY7" fmla="*/ 44477 h 155967"/>
              <a:gd name="connsiteX8" fmla="*/ 73025 w 73080"/>
              <a:gd name="connsiteY8" fmla="*/ 54002 h 155967"/>
              <a:gd name="connsiteX9" fmla="*/ 65088 w 73080"/>
              <a:gd name="connsiteY9" fmla="*/ 109565 h 155967"/>
              <a:gd name="connsiteX10" fmla="*/ 57150 w 73080"/>
              <a:gd name="connsiteY10" fmla="*/ 125440 h 155967"/>
              <a:gd name="connsiteX11" fmla="*/ 50800 w 73080"/>
              <a:gd name="connsiteY11" fmla="*/ 131790 h 155967"/>
              <a:gd name="connsiteX12" fmla="*/ 46038 w 73080"/>
              <a:gd name="connsiteY12" fmla="*/ 134965 h 155967"/>
              <a:gd name="connsiteX13" fmla="*/ 41275 w 73080"/>
              <a:gd name="connsiteY13" fmla="*/ 141315 h 155967"/>
              <a:gd name="connsiteX14" fmla="*/ 36513 w 73080"/>
              <a:gd name="connsiteY14" fmla="*/ 144490 h 155967"/>
              <a:gd name="connsiteX15" fmla="*/ 23813 w 73080"/>
              <a:gd name="connsiteY15" fmla="*/ 152427 h 155967"/>
              <a:gd name="connsiteX16" fmla="*/ 19050 w 73080"/>
              <a:gd name="connsiteY16" fmla="*/ 155602 h 155967"/>
              <a:gd name="connsiteX17" fmla="*/ 1588 w 73080"/>
              <a:gd name="connsiteY17" fmla="*/ 155602 h 15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080" h="155967">
                <a:moveTo>
                  <a:pt x="0" y="1615"/>
                </a:moveTo>
                <a:cubicBezTo>
                  <a:pt x="3704" y="1086"/>
                  <a:pt x="7378" y="-206"/>
                  <a:pt x="11113" y="27"/>
                </a:cubicBezTo>
                <a:cubicBezTo>
                  <a:pt x="17646" y="435"/>
                  <a:pt x="23992" y="2733"/>
                  <a:pt x="30163" y="4790"/>
                </a:cubicBezTo>
                <a:cubicBezTo>
                  <a:pt x="32280" y="6377"/>
                  <a:pt x="34642" y="7681"/>
                  <a:pt x="36513" y="9552"/>
                </a:cubicBezTo>
                <a:cubicBezTo>
                  <a:pt x="37862" y="10901"/>
                  <a:pt x="38100" y="13257"/>
                  <a:pt x="39688" y="14315"/>
                </a:cubicBezTo>
                <a:cubicBezTo>
                  <a:pt x="51976" y="22507"/>
                  <a:pt x="48401" y="15091"/>
                  <a:pt x="57150" y="23840"/>
                </a:cubicBezTo>
                <a:cubicBezTo>
                  <a:pt x="62773" y="29463"/>
                  <a:pt x="64174" y="33173"/>
                  <a:pt x="68263" y="39715"/>
                </a:cubicBezTo>
                <a:cubicBezTo>
                  <a:pt x="69274" y="41333"/>
                  <a:pt x="70380" y="42890"/>
                  <a:pt x="71438" y="44477"/>
                </a:cubicBezTo>
                <a:cubicBezTo>
                  <a:pt x="71967" y="47652"/>
                  <a:pt x="73025" y="50783"/>
                  <a:pt x="73025" y="54002"/>
                </a:cubicBezTo>
                <a:cubicBezTo>
                  <a:pt x="73025" y="74876"/>
                  <a:pt x="74259" y="91225"/>
                  <a:pt x="65088" y="109565"/>
                </a:cubicBezTo>
                <a:cubicBezTo>
                  <a:pt x="62442" y="114857"/>
                  <a:pt x="61333" y="121257"/>
                  <a:pt x="57150" y="125440"/>
                </a:cubicBezTo>
                <a:cubicBezTo>
                  <a:pt x="55033" y="127557"/>
                  <a:pt x="53073" y="129842"/>
                  <a:pt x="50800" y="131790"/>
                </a:cubicBezTo>
                <a:cubicBezTo>
                  <a:pt x="49352" y="133032"/>
                  <a:pt x="47387" y="133616"/>
                  <a:pt x="46038" y="134965"/>
                </a:cubicBezTo>
                <a:cubicBezTo>
                  <a:pt x="44167" y="136836"/>
                  <a:pt x="43146" y="139444"/>
                  <a:pt x="41275" y="141315"/>
                </a:cubicBezTo>
                <a:cubicBezTo>
                  <a:pt x="39926" y="142664"/>
                  <a:pt x="38065" y="143381"/>
                  <a:pt x="36513" y="144490"/>
                </a:cubicBezTo>
                <a:cubicBezTo>
                  <a:pt x="21343" y="155326"/>
                  <a:pt x="38725" y="143906"/>
                  <a:pt x="23813" y="152427"/>
                </a:cubicBezTo>
                <a:cubicBezTo>
                  <a:pt x="22156" y="153374"/>
                  <a:pt x="20939" y="155332"/>
                  <a:pt x="19050" y="155602"/>
                </a:cubicBezTo>
                <a:cubicBezTo>
                  <a:pt x="13288" y="156425"/>
                  <a:pt x="7409" y="155602"/>
                  <a:pt x="1588" y="15560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7" name="Freeform: Shape 56">
            <a:extLst>
              <a:ext uri="{FF2B5EF4-FFF2-40B4-BE49-F238E27FC236}">
                <a16:creationId xmlns:a16="http://schemas.microsoft.com/office/drawing/2014/main" id="{F9B59D32-1F6F-488C-9FA8-228E696E2CE0}"/>
              </a:ext>
            </a:extLst>
          </p:cNvPr>
          <p:cNvSpPr/>
          <p:nvPr/>
        </p:nvSpPr>
        <p:spPr>
          <a:xfrm>
            <a:off x="8127999" y="4865688"/>
            <a:ext cx="96837" cy="303212"/>
          </a:xfrm>
          <a:custGeom>
            <a:avLst/>
            <a:gdLst>
              <a:gd name="connsiteX0" fmla="*/ 96837 w 96837"/>
              <a:gd name="connsiteY0" fmla="*/ 0 h 295367"/>
              <a:gd name="connsiteX1" fmla="*/ 85725 w 96837"/>
              <a:gd name="connsiteY1" fmla="*/ 3175 h 295367"/>
              <a:gd name="connsiteX2" fmla="*/ 71437 w 96837"/>
              <a:gd name="connsiteY2" fmla="*/ 4762 h 295367"/>
              <a:gd name="connsiteX3" fmla="*/ 58737 w 96837"/>
              <a:gd name="connsiteY3" fmla="*/ 11112 h 295367"/>
              <a:gd name="connsiteX4" fmla="*/ 49212 w 96837"/>
              <a:gd name="connsiteY4" fmla="*/ 15875 h 295367"/>
              <a:gd name="connsiteX5" fmla="*/ 42862 w 96837"/>
              <a:gd name="connsiteY5" fmla="*/ 22225 h 295367"/>
              <a:gd name="connsiteX6" fmla="*/ 23812 w 96837"/>
              <a:gd name="connsiteY6" fmla="*/ 36512 h 295367"/>
              <a:gd name="connsiteX7" fmla="*/ 14287 w 96837"/>
              <a:gd name="connsiteY7" fmla="*/ 49212 h 295367"/>
              <a:gd name="connsiteX8" fmla="*/ 9525 w 96837"/>
              <a:gd name="connsiteY8" fmla="*/ 60325 h 295367"/>
              <a:gd name="connsiteX9" fmla="*/ 6350 w 96837"/>
              <a:gd name="connsiteY9" fmla="*/ 69850 h 295367"/>
              <a:gd name="connsiteX10" fmla="*/ 4762 w 96837"/>
              <a:gd name="connsiteY10" fmla="*/ 77787 h 295367"/>
              <a:gd name="connsiteX11" fmla="*/ 3175 w 96837"/>
              <a:gd name="connsiteY11" fmla="*/ 87312 h 295367"/>
              <a:gd name="connsiteX12" fmla="*/ 0 w 96837"/>
              <a:gd name="connsiteY12" fmla="*/ 95250 h 295367"/>
              <a:gd name="connsiteX13" fmla="*/ 1587 w 96837"/>
              <a:gd name="connsiteY13" fmla="*/ 171450 h 295367"/>
              <a:gd name="connsiteX14" fmla="*/ 4762 w 96837"/>
              <a:gd name="connsiteY14" fmla="*/ 180975 h 295367"/>
              <a:gd name="connsiteX15" fmla="*/ 11112 w 96837"/>
              <a:gd name="connsiteY15" fmla="*/ 204787 h 295367"/>
              <a:gd name="connsiteX16" fmla="*/ 14287 w 96837"/>
              <a:gd name="connsiteY16" fmla="*/ 209550 h 295367"/>
              <a:gd name="connsiteX17" fmla="*/ 17462 w 96837"/>
              <a:gd name="connsiteY17" fmla="*/ 222250 h 295367"/>
              <a:gd name="connsiteX18" fmla="*/ 19050 w 96837"/>
              <a:gd name="connsiteY18" fmla="*/ 227012 h 295367"/>
              <a:gd name="connsiteX19" fmla="*/ 22225 w 96837"/>
              <a:gd name="connsiteY19" fmla="*/ 231775 h 295367"/>
              <a:gd name="connsiteX20" fmla="*/ 25400 w 96837"/>
              <a:gd name="connsiteY20" fmla="*/ 239712 h 295367"/>
              <a:gd name="connsiteX21" fmla="*/ 28575 w 96837"/>
              <a:gd name="connsiteY21" fmla="*/ 244475 h 295367"/>
              <a:gd name="connsiteX22" fmla="*/ 34925 w 96837"/>
              <a:gd name="connsiteY22" fmla="*/ 257175 h 295367"/>
              <a:gd name="connsiteX23" fmla="*/ 39687 w 96837"/>
              <a:gd name="connsiteY23" fmla="*/ 258762 h 295367"/>
              <a:gd name="connsiteX24" fmla="*/ 44450 w 96837"/>
              <a:gd name="connsiteY24" fmla="*/ 261937 h 295367"/>
              <a:gd name="connsiteX25" fmla="*/ 53975 w 96837"/>
              <a:gd name="connsiteY25" fmla="*/ 276225 h 295367"/>
              <a:gd name="connsiteX26" fmla="*/ 58737 w 96837"/>
              <a:gd name="connsiteY26" fmla="*/ 279400 h 295367"/>
              <a:gd name="connsiteX27" fmla="*/ 80962 w 96837"/>
              <a:gd name="connsiteY27" fmla="*/ 290512 h 295367"/>
              <a:gd name="connsiteX28" fmla="*/ 93662 w 96837"/>
              <a:gd name="connsiteY28" fmla="*/ 295275 h 295367"/>
              <a:gd name="connsiteX29" fmla="*/ 96837 w 96837"/>
              <a:gd name="connsiteY29" fmla="*/ 295275 h 29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837" h="295367">
                <a:moveTo>
                  <a:pt x="96837" y="0"/>
                </a:moveTo>
                <a:cubicBezTo>
                  <a:pt x="93133" y="1058"/>
                  <a:pt x="89511" y="2465"/>
                  <a:pt x="85725" y="3175"/>
                </a:cubicBezTo>
                <a:cubicBezTo>
                  <a:pt x="81015" y="4058"/>
                  <a:pt x="76034" y="3410"/>
                  <a:pt x="71437" y="4762"/>
                </a:cubicBezTo>
                <a:cubicBezTo>
                  <a:pt x="66896" y="6097"/>
                  <a:pt x="62970" y="8995"/>
                  <a:pt x="58737" y="11112"/>
                </a:cubicBezTo>
                <a:cubicBezTo>
                  <a:pt x="55562" y="12700"/>
                  <a:pt x="51722" y="13365"/>
                  <a:pt x="49212" y="15875"/>
                </a:cubicBezTo>
                <a:cubicBezTo>
                  <a:pt x="47095" y="17992"/>
                  <a:pt x="45179" y="20329"/>
                  <a:pt x="42862" y="22225"/>
                </a:cubicBezTo>
                <a:cubicBezTo>
                  <a:pt x="40178" y="24421"/>
                  <a:pt x="26978" y="33059"/>
                  <a:pt x="23812" y="36512"/>
                </a:cubicBezTo>
                <a:cubicBezTo>
                  <a:pt x="20236" y="40413"/>
                  <a:pt x="14287" y="49212"/>
                  <a:pt x="14287" y="49212"/>
                </a:cubicBezTo>
                <a:cubicBezTo>
                  <a:pt x="9184" y="64526"/>
                  <a:pt x="17362" y="40733"/>
                  <a:pt x="9525" y="60325"/>
                </a:cubicBezTo>
                <a:cubicBezTo>
                  <a:pt x="8282" y="63432"/>
                  <a:pt x="7231" y="66621"/>
                  <a:pt x="6350" y="69850"/>
                </a:cubicBezTo>
                <a:cubicBezTo>
                  <a:pt x="5640" y="72453"/>
                  <a:pt x="5245" y="75132"/>
                  <a:pt x="4762" y="77787"/>
                </a:cubicBezTo>
                <a:cubicBezTo>
                  <a:pt x="4186" y="80954"/>
                  <a:pt x="4022" y="84207"/>
                  <a:pt x="3175" y="87312"/>
                </a:cubicBezTo>
                <a:cubicBezTo>
                  <a:pt x="2425" y="90061"/>
                  <a:pt x="1058" y="92604"/>
                  <a:pt x="0" y="95250"/>
                </a:cubicBezTo>
                <a:cubicBezTo>
                  <a:pt x="529" y="120650"/>
                  <a:pt x="178" y="146084"/>
                  <a:pt x="1587" y="171450"/>
                </a:cubicBezTo>
                <a:cubicBezTo>
                  <a:pt x="1773" y="174792"/>
                  <a:pt x="4212" y="177674"/>
                  <a:pt x="4762" y="180975"/>
                </a:cubicBezTo>
                <a:cubicBezTo>
                  <a:pt x="5940" y="188038"/>
                  <a:pt x="7260" y="199008"/>
                  <a:pt x="11112" y="204787"/>
                </a:cubicBezTo>
                <a:lnTo>
                  <a:pt x="14287" y="209550"/>
                </a:lnTo>
                <a:cubicBezTo>
                  <a:pt x="15345" y="213783"/>
                  <a:pt x="16314" y="218040"/>
                  <a:pt x="17462" y="222250"/>
                </a:cubicBezTo>
                <a:cubicBezTo>
                  <a:pt x="17902" y="223864"/>
                  <a:pt x="18302" y="225515"/>
                  <a:pt x="19050" y="227012"/>
                </a:cubicBezTo>
                <a:cubicBezTo>
                  <a:pt x="19903" y="228719"/>
                  <a:pt x="21372" y="230068"/>
                  <a:pt x="22225" y="231775"/>
                </a:cubicBezTo>
                <a:cubicBezTo>
                  <a:pt x="23499" y="234324"/>
                  <a:pt x="24126" y="237163"/>
                  <a:pt x="25400" y="239712"/>
                </a:cubicBezTo>
                <a:cubicBezTo>
                  <a:pt x="26253" y="241419"/>
                  <a:pt x="27722" y="242768"/>
                  <a:pt x="28575" y="244475"/>
                </a:cubicBezTo>
                <a:cubicBezTo>
                  <a:pt x="29933" y="247191"/>
                  <a:pt x="31861" y="254723"/>
                  <a:pt x="34925" y="257175"/>
                </a:cubicBezTo>
                <a:cubicBezTo>
                  <a:pt x="36231" y="258220"/>
                  <a:pt x="38100" y="258233"/>
                  <a:pt x="39687" y="258762"/>
                </a:cubicBezTo>
                <a:cubicBezTo>
                  <a:pt x="41275" y="259820"/>
                  <a:pt x="43101" y="260588"/>
                  <a:pt x="44450" y="261937"/>
                </a:cubicBezTo>
                <a:cubicBezTo>
                  <a:pt x="53579" y="271066"/>
                  <a:pt x="44916" y="265656"/>
                  <a:pt x="53975" y="276225"/>
                </a:cubicBezTo>
                <a:cubicBezTo>
                  <a:pt x="55217" y="277674"/>
                  <a:pt x="57112" y="278400"/>
                  <a:pt x="58737" y="279400"/>
                </a:cubicBezTo>
                <a:cubicBezTo>
                  <a:pt x="85826" y="296070"/>
                  <a:pt x="65322" y="285299"/>
                  <a:pt x="80962" y="290512"/>
                </a:cubicBezTo>
                <a:cubicBezTo>
                  <a:pt x="82473" y="291016"/>
                  <a:pt x="90883" y="294719"/>
                  <a:pt x="93662" y="295275"/>
                </a:cubicBezTo>
                <a:cubicBezTo>
                  <a:pt x="94700" y="295483"/>
                  <a:pt x="95779" y="295275"/>
                  <a:pt x="96837" y="295275"/>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288616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500"/>
                                        <p:tgtEl>
                                          <p:spTgt spid="5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51" grpId="0" animBg="1"/>
      <p:bldP spid="52" grpId="0" animBg="1"/>
      <p:bldP spid="56" grpId="0" animBg="1"/>
      <p:bldP spid="5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9562-B0ED-438E-9619-1756932A16C6}"/>
              </a:ext>
            </a:extLst>
          </p:cNvPr>
          <p:cNvSpPr>
            <a:spLocks noGrp="1"/>
          </p:cNvSpPr>
          <p:nvPr>
            <p:ph type="title"/>
          </p:nvPr>
        </p:nvSpPr>
        <p:spPr/>
        <p:txBody>
          <a:bodyPr>
            <a:normAutofit fontScale="90000"/>
          </a:bodyPr>
          <a:lstStyle/>
          <a:p>
            <a:r>
              <a:rPr lang="en-US" dirty="0"/>
              <a:t>DFA divisible by </a:t>
            </a:r>
            <a:r>
              <a:rPr lang="en-US" dirty="0">
                <a:solidFill>
                  <a:srgbClr val="C00000"/>
                </a:solidFill>
              </a:rPr>
              <a:t>(n</a:t>
            </a:r>
            <a:r>
              <a:rPr lang="en-US" baseline="-25000" dirty="0">
                <a:solidFill>
                  <a:srgbClr val="C00000"/>
                </a:solidFill>
              </a:rPr>
              <a:t>1</a:t>
            </a:r>
            <a:r>
              <a:rPr lang="en-US" dirty="0">
                <a:solidFill>
                  <a:srgbClr val="C00000"/>
                </a:solidFill>
              </a:rPr>
              <a:t> and n</a:t>
            </a:r>
            <a:r>
              <a:rPr lang="en-US" baseline="-25000" dirty="0">
                <a:solidFill>
                  <a:srgbClr val="C00000"/>
                </a:solidFill>
              </a:rPr>
              <a:t>2</a:t>
            </a:r>
            <a:r>
              <a:rPr lang="en-US" dirty="0">
                <a:solidFill>
                  <a:srgbClr val="C00000"/>
                </a:solidFill>
              </a:rPr>
              <a:t>) (n</a:t>
            </a:r>
            <a:r>
              <a:rPr lang="en-US" baseline="-25000" dirty="0">
                <a:solidFill>
                  <a:srgbClr val="C00000"/>
                </a:solidFill>
              </a:rPr>
              <a:t>1</a:t>
            </a:r>
            <a:r>
              <a:rPr lang="en-US" dirty="0">
                <a:solidFill>
                  <a:srgbClr val="C00000"/>
                </a:solidFill>
              </a:rPr>
              <a:t> or n</a:t>
            </a:r>
            <a:r>
              <a:rPr lang="en-US" baseline="-25000" dirty="0">
                <a:solidFill>
                  <a:srgbClr val="C00000"/>
                </a:solidFill>
              </a:rPr>
              <a:t>2</a:t>
            </a:r>
            <a:r>
              <a:rPr lang="en-US" dirty="0">
                <a:solidFill>
                  <a:srgbClr val="C00000"/>
                </a:solidFill>
              </a:rPr>
              <a:t>) (n</a:t>
            </a:r>
            <a:r>
              <a:rPr lang="en-US" baseline="-25000" dirty="0">
                <a:solidFill>
                  <a:srgbClr val="C00000"/>
                </a:solidFill>
              </a:rPr>
              <a:t>1</a:t>
            </a:r>
            <a:r>
              <a:rPr lang="en-US" dirty="0">
                <a:solidFill>
                  <a:srgbClr val="C00000"/>
                </a:solidFill>
              </a:rPr>
              <a:t> not n</a:t>
            </a:r>
            <a:r>
              <a:rPr lang="en-US" baseline="-25000" dirty="0">
                <a:solidFill>
                  <a:srgbClr val="C00000"/>
                </a:solidFill>
              </a:rPr>
              <a:t>2</a:t>
            </a:r>
            <a:r>
              <a:rPr lang="en-US" dirty="0">
                <a:solidFill>
                  <a:srgbClr val="C00000"/>
                </a:solidFill>
              </a:rPr>
              <a:t>) (nor n</a:t>
            </a:r>
            <a:r>
              <a:rPr lang="en-US" baseline="-25000" dirty="0">
                <a:solidFill>
                  <a:srgbClr val="C00000"/>
                </a:solidFill>
              </a:rPr>
              <a:t>1</a:t>
            </a:r>
            <a:r>
              <a:rPr lang="en-US" dirty="0">
                <a:solidFill>
                  <a:srgbClr val="C00000"/>
                </a:solidFill>
              </a:rPr>
              <a:t> or nor n</a:t>
            </a:r>
            <a:r>
              <a:rPr lang="en-US" baseline="-25000" dirty="0">
                <a:solidFill>
                  <a:srgbClr val="C00000"/>
                </a:solidFill>
              </a:rPr>
              <a:t>2</a:t>
            </a:r>
            <a:r>
              <a:rPr lang="en-US" dirty="0">
                <a:solidFill>
                  <a:srgbClr val="C00000"/>
                </a:solidFill>
              </a:rPr>
              <a:t>) </a:t>
            </a:r>
            <a:endParaRPr lang="en-IN" baseline="-25000" dirty="0">
              <a:solidFill>
                <a:srgbClr val="C00000"/>
              </a:solidFill>
            </a:endParaRPr>
          </a:p>
        </p:txBody>
      </p:sp>
      <p:sp>
        <p:nvSpPr>
          <p:cNvPr id="3" name="Content Placeholder 2">
            <a:extLst>
              <a:ext uri="{FF2B5EF4-FFF2-40B4-BE49-F238E27FC236}">
                <a16:creationId xmlns:a16="http://schemas.microsoft.com/office/drawing/2014/main" id="{128E9E55-5F78-4FEE-AFB1-9F53B60FAE24}"/>
              </a:ext>
            </a:extLst>
          </p:cNvPr>
          <p:cNvSpPr>
            <a:spLocks noGrp="1"/>
          </p:cNvSpPr>
          <p:nvPr>
            <p:ph idx="1"/>
          </p:nvPr>
        </p:nvSpPr>
        <p:spPr/>
        <p:txBody>
          <a:bodyPr/>
          <a:lstStyle/>
          <a:p>
            <a:r>
              <a:rPr lang="en-IN" dirty="0"/>
              <a:t>Number of state= LCM(n</a:t>
            </a:r>
            <a:r>
              <a:rPr lang="en-IN" baseline="-25000" dirty="0"/>
              <a:t>1</a:t>
            </a:r>
            <a:r>
              <a:rPr lang="en-IN" dirty="0"/>
              <a:t> , n</a:t>
            </a:r>
            <a:r>
              <a:rPr lang="en-IN" baseline="-25000" dirty="0"/>
              <a:t>2</a:t>
            </a:r>
            <a:r>
              <a:rPr lang="en-IN" dirty="0"/>
              <a:t>)</a:t>
            </a:r>
          </a:p>
          <a:p>
            <a:r>
              <a:rPr lang="en-IN" dirty="0"/>
              <a:t>Initial state remain same</a:t>
            </a:r>
          </a:p>
          <a:p>
            <a:r>
              <a:rPr lang="en-IN" dirty="0"/>
              <a:t>Final state will be based on the operation</a:t>
            </a:r>
          </a:p>
          <a:p>
            <a:endParaRPr lang="en-IN" dirty="0"/>
          </a:p>
          <a:p>
            <a:r>
              <a:rPr lang="en-IN" dirty="0"/>
              <a:t>Ex.</a:t>
            </a:r>
          </a:p>
          <a:p>
            <a:pPr lvl="1"/>
            <a:r>
              <a:rPr lang="en-IN" dirty="0"/>
              <a:t>2 and 3 : no of state = 6, final state: {0,2,4} ∩{0, 3} = {0}</a:t>
            </a:r>
          </a:p>
          <a:p>
            <a:pPr lvl="1"/>
            <a:r>
              <a:rPr lang="en-IN" dirty="0"/>
              <a:t>2 or 3 : no of state = 6, final state: {0,2,4} U {0, 3} = {0,2,3,4}</a:t>
            </a:r>
          </a:p>
          <a:p>
            <a:pPr lvl="1"/>
            <a:r>
              <a:rPr lang="en-IN" dirty="0"/>
              <a:t>2 not 3: no of state = 6, final state: {0,2,4} – {0,3} = {2,4}</a:t>
            </a:r>
          </a:p>
          <a:p>
            <a:pPr lvl="1"/>
            <a:r>
              <a:rPr lang="en-IN" dirty="0"/>
              <a:t>3 not 2: no of state= 6, final state: {0,3}-{0,2,4}</a:t>
            </a:r>
          </a:p>
          <a:p>
            <a:pPr lvl="1"/>
            <a:r>
              <a:rPr lang="en-IN" dirty="0"/>
              <a:t>nor 2 nor 3: no of state=6, final state:{U}-{2 or 3}=&gt;{0,1,2,3,4,5}-{0,2,3,4} = {1,5}</a:t>
            </a:r>
          </a:p>
          <a:p>
            <a:pPr lvl="1"/>
            <a:endParaRPr lang="en-IN" dirty="0"/>
          </a:p>
          <a:p>
            <a:pPr lvl="1"/>
            <a:endParaRPr lang="en-IN" dirty="0"/>
          </a:p>
          <a:p>
            <a:pPr lvl="1"/>
            <a:endParaRPr lang="en-IN" dirty="0"/>
          </a:p>
          <a:p>
            <a:endParaRPr lang="en-IN" dirty="0"/>
          </a:p>
        </p:txBody>
      </p:sp>
    </p:spTree>
    <p:extLst>
      <p:ext uri="{BB962C8B-B14F-4D97-AF65-F5344CB8AC3E}">
        <p14:creationId xmlns:p14="http://schemas.microsoft.com/office/powerpoint/2010/main" val="1662945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9562-B0ED-438E-9619-1756932A16C6}"/>
              </a:ext>
            </a:extLst>
          </p:cNvPr>
          <p:cNvSpPr>
            <a:spLocks noGrp="1"/>
          </p:cNvSpPr>
          <p:nvPr>
            <p:ph type="title"/>
          </p:nvPr>
        </p:nvSpPr>
        <p:spPr/>
        <p:txBody>
          <a:bodyPr/>
          <a:lstStyle/>
          <a:p>
            <a:r>
              <a:rPr lang="en-US" dirty="0"/>
              <a:t>DFA Examples: </a:t>
            </a:r>
            <a:r>
              <a:rPr lang="en-US" dirty="0">
                <a:solidFill>
                  <a:srgbClr val="C00000"/>
                </a:solidFill>
              </a:rPr>
              <a:t>divisible by</a:t>
            </a:r>
            <a:endParaRPr lang="en-IN" dirty="0">
              <a:solidFill>
                <a:srgbClr val="C00000"/>
              </a:solidFill>
            </a:endParaRPr>
          </a:p>
        </p:txBody>
      </p:sp>
      <p:sp>
        <p:nvSpPr>
          <p:cNvPr id="3" name="Content Placeholder 2">
            <a:extLst>
              <a:ext uri="{FF2B5EF4-FFF2-40B4-BE49-F238E27FC236}">
                <a16:creationId xmlns:a16="http://schemas.microsoft.com/office/drawing/2014/main" id="{128E9E55-5F78-4FEE-AFB1-9F53B60FAE24}"/>
              </a:ext>
            </a:extLst>
          </p:cNvPr>
          <p:cNvSpPr>
            <a:spLocks noGrp="1"/>
          </p:cNvSpPr>
          <p:nvPr>
            <p:ph idx="1"/>
          </p:nvPr>
        </p:nvSpPr>
        <p:spPr/>
        <p:txBody>
          <a:bodyPr/>
          <a:lstStyle/>
          <a:p>
            <a:r>
              <a:rPr lang="en-IN" dirty="0"/>
              <a:t>Construct the DFA that accepts all octal number which are divisible by 6 but not by 8</a:t>
            </a:r>
          </a:p>
          <a:p>
            <a:pPr lvl="1"/>
            <a:r>
              <a:rPr lang="en-IN" dirty="0"/>
              <a:t>Number of state LCM(6,8)=24</a:t>
            </a:r>
          </a:p>
          <a:p>
            <a:r>
              <a:rPr lang="en-IN" dirty="0"/>
              <a:t>Find the number of state of DFA that accepts all hexadecimal number 3 or 5 but not by 7</a:t>
            </a:r>
          </a:p>
          <a:p>
            <a:pPr lvl="1"/>
            <a:r>
              <a:rPr lang="en-IN" dirty="0"/>
              <a:t>Number of state LCM(3,5,7)=105</a:t>
            </a:r>
          </a:p>
          <a:p>
            <a:r>
              <a:rPr lang="en-IN" dirty="0"/>
              <a:t>The DFA that accepts all number of base m are divisible by n, requires n no. of state.</a:t>
            </a:r>
          </a:p>
          <a:p>
            <a:pPr lvl="1"/>
            <a:r>
              <a:rPr lang="en-IN" sz="2400" dirty="0">
                <a:solidFill>
                  <a:srgbClr val="C00000"/>
                </a:solidFill>
                <a:latin typeface="Cambria Math" panose="02040503050406030204" pitchFamily="18" charset="0"/>
                <a:ea typeface="Cambria Math" panose="02040503050406030204" pitchFamily="18" charset="0"/>
              </a:rPr>
              <a:t>( )</a:t>
            </a:r>
            <a:r>
              <a:rPr lang="en-IN" sz="2400" baseline="-25000" dirty="0">
                <a:solidFill>
                  <a:srgbClr val="C00000"/>
                </a:solidFill>
                <a:latin typeface="Cambria Math" panose="02040503050406030204" pitchFamily="18" charset="0"/>
                <a:ea typeface="Cambria Math" panose="02040503050406030204" pitchFamily="18" charset="0"/>
              </a:rPr>
              <a:t>m</a:t>
            </a:r>
            <a:r>
              <a:rPr lang="en-IN" sz="2400" dirty="0">
                <a:solidFill>
                  <a:srgbClr val="C00000"/>
                </a:solidFill>
                <a:latin typeface="Cambria Math" panose="02040503050406030204" pitchFamily="18" charset="0"/>
                <a:ea typeface="Cambria Math" panose="02040503050406030204" pitchFamily="18" charset="0"/>
              </a:rPr>
              <a:t>= divisible by n =n state required</a:t>
            </a:r>
            <a:endParaRPr lang="en-IN" baseline="-25000" dirty="0">
              <a:solidFill>
                <a:srgbClr val="C00000"/>
              </a:solidFill>
              <a:latin typeface="Cambria Math" panose="02040503050406030204" pitchFamily="18" charset="0"/>
              <a:ea typeface="Cambria Math" panose="02040503050406030204" pitchFamily="18" charset="0"/>
            </a:endParaRPr>
          </a:p>
          <a:p>
            <a:pPr marL="457200" lvl="1" indent="0">
              <a:buNone/>
            </a:pPr>
            <a:endParaRPr lang="en-IN" dirty="0"/>
          </a:p>
        </p:txBody>
      </p:sp>
    </p:spTree>
    <p:extLst>
      <p:ext uri="{BB962C8B-B14F-4D97-AF65-F5344CB8AC3E}">
        <p14:creationId xmlns:p14="http://schemas.microsoft.com/office/powerpoint/2010/main" val="19956454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9562-B0ED-438E-9619-1756932A16C6}"/>
              </a:ext>
            </a:extLst>
          </p:cNvPr>
          <p:cNvSpPr>
            <a:spLocks noGrp="1"/>
          </p:cNvSpPr>
          <p:nvPr>
            <p:ph type="title"/>
          </p:nvPr>
        </p:nvSpPr>
        <p:spPr/>
        <p:txBody>
          <a:bodyPr/>
          <a:lstStyle/>
          <a:p>
            <a:r>
              <a:rPr lang="en-US" dirty="0"/>
              <a:t>DFA Examples: </a:t>
            </a:r>
            <a:r>
              <a:rPr lang="en-US" dirty="0">
                <a:solidFill>
                  <a:srgbClr val="C00000"/>
                </a:solidFill>
              </a:rPr>
              <a:t>Substring</a:t>
            </a:r>
            <a:endParaRPr lang="en-IN" dirty="0">
              <a:solidFill>
                <a:srgbClr val="C00000"/>
              </a:solidFill>
            </a:endParaRPr>
          </a:p>
        </p:txBody>
      </p:sp>
      <p:sp>
        <p:nvSpPr>
          <p:cNvPr id="3" name="Content Placeholder 2">
            <a:extLst>
              <a:ext uri="{FF2B5EF4-FFF2-40B4-BE49-F238E27FC236}">
                <a16:creationId xmlns:a16="http://schemas.microsoft.com/office/drawing/2014/main" id="{128E9E55-5F78-4FEE-AFB1-9F53B60FAE24}"/>
              </a:ext>
            </a:extLst>
          </p:cNvPr>
          <p:cNvSpPr>
            <a:spLocks noGrp="1"/>
          </p:cNvSpPr>
          <p:nvPr>
            <p:ph idx="1"/>
          </p:nvPr>
        </p:nvSpPr>
        <p:spPr/>
        <p:txBody>
          <a:bodyPr>
            <a:normAutofit/>
          </a:bodyPr>
          <a:lstStyle/>
          <a:p>
            <a:r>
              <a:rPr lang="en-IN" dirty="0"/>
              <a:t>Construct DFA that accepts </a:t>
            </a:r>
            <a:r>
              <a:rPr lang="en-IN" b="1" dirty="0"/>
              <a:t>01</a:t>
            </a:r>
            <a:r>
              <a:rPr lang="en-IN" dirty="0"/>
              <a:t> as substring over the alphabet {0,1}</a:t>
            </a:r>
          </a:p>
          <a:p>
            <a:r>
              <a:rPr lang="en-IN" dirty="0"/>
              <a:t>Construct DFA that accepts </a:t>
            </a:r>
            <a:r>
              <a:rPr lang="en-IN" b="1" dirty="0"/>
              <a:t>001</a:t>
            </a:r>
            <a:r>
              <a:rPr lang="en-IN" dirty="0"/>
              <a:t> as substring over the alphabet {0,1}</a:t>
            </a:r>
          </a:p>
          <a:p>
            <a:r>
              <a:rPr lang="en-IN" dirty="0"/>
              <a:t>Construct DFA that accepts </a:t>
            </a:r>
            <a:r>
              <a:rPr lang="en-IN" b="1" dirty="0"/>
              <a:t>0101</a:t>
            </a:r>
            <a:r>
              <a:rPr lang="en-IN" dirty="0"/>
              <a:t> as substring over the alphabet {0,1}</a:t>
            </a:r>
          </a:p>
        </p:txBody>
      </p:sp>
      <p:pic>
        <p:nvPicPr>
          <p:cNvPr id="5" name="Picture 4">
            <a:extLst>
              <a:ext uri="{FF2B5EF4-FFF2-40B4-BE49-F238E27FC236}">
                <a16:creationId xmlns:a16="http://schemas.microsoft.com/office/drawing/2014/main" id="{078E3CB1-07DA-498F-8030-1C9D2075B10C}"/>
              </a:ext>
            </a:extLst>
          </p:cNvPr>
          <p:cNvPicPr>
            <a:picLocks noChangeAspect="1"/>
          </p:cNvPicPr>
          <p:nvPr/>
        </p:nvPicPr>
        <p:blipFill>
          <a:blip r:embed="rId2"/>
          <a:stretch>
            <a:fillRect/>
          </a:stretch>
        </p:blipFill>
        <p:spPr>
          <a:xfrm>
            <a:off x="609600" y="2743200"/>
            <a:ext cx="2784556" cy="1937328"/>
          </a:xfrm>
          <a:prstGeom prst="rect">
            <a:avLst/>
          </a:prstGeom>
        </p:spPr>
      </p:pic>
      <p:pic>
        <p:nvPicPr>
          <p:cNvPr id="7" name="Picture 6">
            <a:extLst>
              <a:ext uri="{FF2B5EF4-FFF2-40B4-BE49-F238E27FC236}">
                <a16:creationId xmlns:a16="http://schemas.microsoft.com/office/drawing/2014/main" id="{7C74614F-AB9A-44A5-BCDD-48FD9EA53CA2}"/>
              </a:ext>
            </a:extLst>
          </p:cNvPr>
          <p:cNvPicPr>
            <a:picLocks noChangeAspect="1"/>
          </p:cNvPicPr>
          <p:nvPr/>
        </p:nvPicPr>
        <p:blipFill>
          <a:blip r:embed="rId3"/>
          <a:stretch>
            <a:fillRect/>
          </a:stretch>
        </p:blipFill>
        <p:spPr>
          <a:xfrm>
            <a:off x="4876800" y="2997166"/>
            <a:ext cx="3867349" cy="1320868"/>
          </a:xfrm>
          <a:prstGeom prst="rect">
            <a:avLst/>
          </a:prstGeom>
        </p:spPr>
      </p:pic>
      <p:pic>
        <p:nvPicPr>
          <p:cNvPr id="9" name="Picture 8">
            <a:extLst>
              <a:ext uri="{FF2B5EF4-FFF2-40B4-BE49-F238E27FC236}">
                <a16:creationId xmlns:a16="http://schemas.microsoft.com/office/drawing/2014/main" id="{0144CDA2-886E-40E1-90FC-B9D256D3E34F}"/>
              </a:ext>
            </a:extLst>
          </p:cNvPr>
          <p:cNvPicPr>
            <a:picLocks noChangeAspect="1"/>
          </p:cNvPicPr>
          <p:nvPr/>
        </p:nvPicPr>
        <p:blipFill>
          <a:blip r:embed="rId4"/>
          <a:stretch>
            <a:fillRect/>
          </a:stretch>
        </p:blipFill>
        <p:spPr>
          <a:xfrm>
            <a:off x="2971800" y="4749508"/>
            <a:ext cx="5184348" cy="1575092"/>
          </a:xfrm>
          <a:prstGeom prst="rect">
            <a:avLst/>
          </a:prstGeom>
        </p:spPr>
      </p:pic>
    </p:spTree>
    <p:extLst>
      <p:ext uri="{BB962C8B-B14F-4D97-AF65-F5344CB8AC3E}">
        <p14:creationId xmlns:p14="http://schemas.microsoft.com/office/powerpoint/2010/main" val="23754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9562-B0ED-438E-9619-1756932A16C6}"/>
              </a:ext>
            </a:extLst>
          </p:cNvPr>
          <p:cNvSpPr>
            <a:spLocks noGrp="1"/>
          </p:cNvSpPr>
          <p:nvPr>
            <p:ph type="title"/>
          </p:nvPr>
        </p:nvSpPr>
        <p:spPr/>
        <p:txBody>
          <a:bodyPr/>
          <a:lstStyle/>
          <a:p>
            <a:r>
              <a:rPr lang="en-US" dirty="0"/>
              <a:t>DFA Examples: sub string</a:t>
            </a:r>
            <a:endParaRPr lang="en-IN" dirty="0"/>
          </a:p>
        </p:txBody>
      </p:sp>
      <p:sp>
        <p:nvSpPr>
          <p:cNvPr id="3" name="Content Placeholder 2">
            <a:extLst>
              <a:ext uri="{FF2B5EF4-FFF2-40B4-BE49-F238E27FC236}">
                <a16:creationId xmlns:a16="http://schemas.microsoft.com/office/drawing/2014/main" id="{128E9E55-5F78-4FEE-AFB1-9F53B60FAE24}"/>
              </a:ext>
            </a:extLst>
          </p:cNvPr>
          <p:cNvSpPr>
            <a:spLocks noGrp="1"/>
          </p:cNvSpPr>
          <p:nvPr>
            <p:ph idx="1"/>
          </p:nvPr>
        </p:nvSpPr>
        <p:spPr/>
        <p:txBody>
          <a:bodyPr>
            <a:normAutofit fontScale="92500" lnSpcReduction="10000"/>
          </a:bodyPr>
          <a:lstStyle/>
          <a:p>
            <a:r>
              <a:rPr lang="en-IN" dirty="0"/>
              <a:t>Construct DFA that accepts </a:t>
            </a:r>
            <a:r>
              <a:rPr lang="en-IN" b="1" dirty="0"/>
              <a:t>111</a:t>
            </a:r>
            <a:r>
              <a:rPr lang="en-IN" dirty="0"/>
              <a:t> as substring over the alphabet {0,1}</a:t>
            </a:r>
          </a:p>
          <a:p>
            <a:endParaRPr lang="en-IN" dirty="0"/>
          </a:p>
          <a:p>
            <a:endParaRPr lang="en-IN" dirty="0"/>
          </a:p>
          <a:p>
            <a:endParaRPr lang="en-IN" dirty="0"/>
          </a:p>
          <a:p>
            <a:endParaRPr lang="en-IN" dirty="0"/>
          </a:p>
          <a:p>
            <a:r>
              <a:rPr lang="en-IN" dirty="0"/>
              <a:t>Construct DFA that accepts </a:t>
            </a:r>
            <a:r>
              <a:rPr lang="en-IN" b="1" dirty="0"/>
              <a:t>000 or 111 </a:t>
            </a:r>
            <a:r>
              <a:rPr lang="en-IN" dirty="0"/>
              <a:t>as substring over the alphabet {0,1}</a:t>
            </a:r>
          </a:p>
          <a:p>
            <a:endParaRPr lang="en-IN" dirty="0"/>
          </a:p>
          <a:p>
            <a:endParaRPr lang="en-IN" dirty="0"/>
          </a:p>
          <a:p>
            <a:endParaRPr lang="en-IN" dirty="0"/>
          </a:p>
          <a:p>
            <a:r>
              <a:rPr lang="en-IN" i="1" dirty="0">
                <a:solidFill>
                  <a:srgbClr val="C00000"/>
                </a:solidFill>
              </a:rPr>
              <a:t>n length substring requires n+1 state in DFA</a:t>
            </a:r>
          </a:p>
          <a:p>
            <a:r>
              <a:rPr lang="en-IN" i="1" dirty="0">
                <a:solidFill>
                  <a:srgbClr val="C00000"/>
                </a:solidFill>
              </a:rPr>
              <a:t>There will be no dead state in DFA consisting of substring </a:t>
            </a:r>
          </a:p>
          <a:p>
            <a:r>
              <a:rPr lang="en-IN" i="1" dirty="0">
                <a:solidFill>
                  <a:srgbClr val="C00000"/>
                </a:solidFill>
              </a:rPr>
              <a:t>Finite language does not have state consist of self loop</a:t>
            </a:r>
          </a:p>
          <a:p>
            <a:pPr marL="0" indent="0">
              <a:buNone/>
            </a:pPr>
            <a:endParaRPr lang="en-IN" dirty="0"/>
          </a:p>
          <a:p>
            <a:endParaRPr lang="en-IN" dirty="0"/>
          </a:p>
        </p:txBody>
      </p:sp>
    </p:spTree>
    <p:extLst>
      <p:ext uri="{BB962C8B-B14F-4D97-AF65-F5344CB8AC3E}">
        <p14:creationId xmlns:p14="http://schemas.microsoft.com/office/powerpoint/2010/main" val="131367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5C5C8-05F1-44C8-95E8-067B5BD5DD66}"/>
              </a:ext>
            </a:extLst>
          </p:cNvPr>
          <p:cNvSpPr>
            <a:spLocks noGrp="1"/>
          </p:cNvSpPr>
          <p:nvPr>
            <p:ph type="title"/>
          </p:nvPr>
        </p:nvSpPr>
        <p:spPr/>
        <p:txBody>
          <a:bodyPr>
            <a:normAutofit/>
          </a:bodyPr>
          <a:lstStyle/>
          <a:p>
            <a:r>
              <a:rPr lang="en-IN" dirty="0"/>
              <a:t>DFA Example:	</a:t>
            </a:r>
          </a:p>
        </p:txBody>
      </p:sp>
      <p:sp>
        <p:nvSpPr>
          <p:cNvPr id="3" name="Content Placeholder 2">
            <a:extLst>
              <a:ext uri="{FF2B5EF4-FFF2-40B4-BE49-F238E27FC236}">
                <a16:creationId xmlns:a16="http://schemas.microsoft.com/office/drawing/2014/main" id="{BAC1029A-F56E-4FB3-B38C-EC7003A89AAA}"/>
              </a:ext>
            </a:extLst>
          </p:cNvPr>
          <p:cNvSpPr>
            <a:spLocks noGrp="1"/>
          </p:cNvSpPr>
          <p:nvPr>
            <p:ph idx="1"/>
          </p:nvPr>
        </p:nvSpPr>
        <p:spPr/>
        <p:txBody>
          <a:bodyPr/>
          <a:lstStyle/>
          <a:p>
            <a:r>
              <a:rPr lang="en-IN" dirty="0"/>
              <a:t>DFA length of the string is </a:t>
            </a:r>
            <a:r>
              <a:rPr lang="en-IN" dirty="0" err="1"/>
              <a:t>atleast</a:t>
            </a:r>
            <a:r>
              <a:rPr lang="en-IN" dirty="0"/>
              <a:t> 3.</a:t>
            </a:r>
          </a:p>
          <a:p>
            <a:r>
              <a:rPr lang="en-IN" dirty="0"/>
              <a:t>DFA where 3</a:t>
            </a:r>
            <a:r>
              <a:rPr lang="en-IN" baseline="30000" dirty="0"/>
              <a:t>rd</a:t>
            </a:r>
            <a:r>
              <a:rPr lang="en-IN" dirty="0"/>
              <a:t> input symbol from the left is </a:t>
            </a:r>
            <a:r>
              <a:rPr lang="en-IN" b="1" dirty="0"/>
              <a:t>a</a:t>
            </a:r>
          </a:p>
          <a:p>
            <a:r>
              <a:rPr lang="en-IN" dirty="0"/>
              <a:t>DFA where 2</a:t>
            </a:r>
            <a:r>
              <a:rPr lang="en-IN" baseline="30000" dirty="0"/>
              <a:t>nd</a:t>
            </a:r>
            <a:r>
              <a:rPr lang="en-IN" dirty="0"/>
              <a:t> input symbol from the right is </a:t>
            </a:r>
            <a:r>
              <a:rPr lang="en-IN" b="1" dirty="0"/>
              <a:t>a</a:t>
            </a:r>
          </a:p>
          <a:p>
            <a:pPr lvl="1"/>
            <a:r>
              <a:rPr lang="en-IN" b="1" dirty="0"/>
              <a:t>L={ab, aa, </a:t>
            </a:r>
            <a:r>
              <a:rPr lang="en-IN" b="1" dirty="0" err="1"/>
              <a:t>aab</a:t>
            </a:r>
            <a:r>
              <a:rPr lang="en-IN" b="1" dirty="0"/>
              <a:t>, </a:t>
            </a:r>
            <a:r>
              <a:rPr lang="en-IN" b="1" dirty="0" err="1"/>
              <a:t>bab.</a:t>
            </a:r>
            <a:r>
              <a:rPr lang="en-IN" b="1" dirty="0"/>
              <a:t> </a:t>
            </a:r>
            <a:r>
              <a:rPr lang="en-IN" b="1" dirty="0" err="1"/>
              <a:t>baaa</a:t>
            </a:r>
            <a:r>
              <a:rPr lang="en-IN" b="1" dirty="0"/>
              <a:t>..}</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3A78B3BC-5E5C-4DC1-934C-3231FE5D8944}"/>
                  </a:ext>
                </a:extLst>
              </p:cNvPr>
              <p:cNvSpPr/>
              <p:nvPr/>
            </p:nvSpPr>
            <p:spPr>
              <a:xfrm>
                <a:off x="6248400" y="957297"/>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0</m:t>
                      </m:r>
                    </m:oMath>
                  </m:oMathPara>
                </a14:m>
                <a:endParaRPr lang="en-US" baseline="-25000" dirty="0"/>
              </a:p>
            </p:txBody>
          </p:sp>
        </mc:Choice>
        <mc:Fallback xmlns="">
          <p:sp>
            <p:nvSpPr>
              <p:cNvPr id="4" name="Oval 3">
                <a:extLst>
                  <a:ext uri="{FF2B5EF4-FFF2-40B4-BE49-F238E27FC236}">
                    <a16:creationId xmlns:a16="http://schemas.microsoft.com/office/drawing/2014/main" id="{3A78B3BC-5E5C-4DC1-934C-3231FE5D8944}"/>
                  </a:ext>
                </a:extLst>
              </p:cNvPr>
              <p:cNvSpPr>
                <a:spLocks noRot="1" noChangeAspect="1" noMove="1" noResize="1" noEditPoints="1" noAdjustHandles="1" noChangeArrowheads="1" noChangeShapeType="1" noTextEdit="1"/>
              </p:cNvSpPr>
              <p:nvPr/>
            </p:nvSpPr>
            <p:spPr>
              <a:xfrm>
                <a:off x="6248400" y="957297"/>
                <a:ext cx="609600" cy="609600"/>
              </a:xfrm>
              <a:prstGeom prst="ellipse">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0831EA06-2418-4498-83A3-3183E1AA79F3}"/>
                  </a:ext>
                </a:extLst>
              </p:cNvPr>
              <p:cNvSpPr/>
              <p:nvPr/>
            </p:nvSpPr>
            <p:spPr>
              <a:xfrm>
                <a:off x="8077200" y="957297"/>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1</a:t>
                </a:r>
              </a:p>
            </p:txBody>
          </p:sp>
        </mc:Choice>
        <mc:Fallback xmlns="">
          <p:sp>
            <p:nvSpPr>
              <p:cNvPr id="5" name="Oval 4">
                <a:extLst>
                  <a:ext uri="{FF2B5EF4-FFF2-40B4-BE49-F238E27FC236}">
                    <a16:creationId xmlns:a16="http://schemas.microsoft.com/office/drawing/2014/main" id="{0831EA06-2418-4498-83A3-3183E1AA79F3}"/>
                  </a:ext>
                </a:extLst>
              </p:cNvPr>
              <p:cNvSpPr>
                <a:spLocks noRot="1" noChangeAspect="1" noMove="1" noResize="1" noEditPoints="1" noAdjustHandles="1" noChangeArrowheads="1" noChangeShapeType="1" noTextEdit="1"/>
              </p:cNvSpPr>
              <p:nvPr/>
            </p:nvSpPr>
            <p:spPr>
              <a:xfrm>
                <a:off x="8077200" y="957297"/>
                <a:ext cx="609600" cy="609600"/>
              </a:xfrm>
              <a:prstGeom prst="ellipse">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DC2568E0-5095-499E-816F-E91A252D95F3}"/>
                  </a:ext>
                </a:extLst>
              </p:cNvPr>
              <p:cNvSpPr/>
              <p:nvPr/>
            </p:nvSpPr>
            <p:spPr>
              <a:xfrm>
                <a:off x="9898781" y="973339"/>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2</a:t>
                </a:r>
              </a:p>
            </p:txBody>
          </p:sp>
        </mc:Choice>
        <mc:Fallback xmlns="">
          <p:sp>
            <p:nvSpPr>
              <p:cNvPr id="6" name="Oval 5">
                <a:extLst>
                  <a:ext uri="{FF2B5EF4-FFF2-40B4-BE49-F238E27FC236}">
                    <a16:creationId xmlns:a16="http://schemas.microsoft.com/office/drawing/2014/main" id="{DC2568E0-5095-499E-816F-E91A252D95F3}"/>
                  </a:ext>
                </a:extLst>
              </p:cNvPr>
              <p:cNvSpPr>
                <a:spLocks noRot="1" noChangeAspect="1" noMove="1" noResize="1" noEditPoints="1" noAdjustHandles="1" noChangeArrowheads="1" noChangeShapeType="1" noTextEdit="1"/>
              </p:cNvSpPr>
              <p:nvPr/>
            </p:nvSpPr>
            <p:spPr>
              <a:xfrm>
                <a:off x="9898781" y="973339"/>
                <a:ext cx="609600" cy="609600"/>
              </a:xfrm>
              <a:prstGeom prst="ellipse">
                <a:avLst/>
              </a:prstGeom>
              <a:blipFill>
                <a:blip r:embed="rId4"/>
                <a:stretch>
                  <a:fillRect/>
                </a:stretch>
              </a:blipFill>
            </p:spPr>
            <p:txBody>
              <a:bodyPr/>
              <a:lstStyle/>
              <a:p>
                <a:r>
                  <a:rPr lang="en-IN">
                    <a:noFill/>
                  </a:rPr>
                  <a:t> </a:t>
                </a:r>
              </a:p>
            </p:txBody>
          </p:sp>
        </mc:Fallback>
      </mc:AlternateContent>
      <p:cxnSp>
        <p:nvCxnSpPr>
          <p:cNvPr id="7" name="Straight Arrow Connector 6">
            <a:extLst>
              <a:ext uri="{FF2B5EF4-FFF2-40B4-BE49-F238E27FC236}">
                <a16:creationId xmlns:a16="http://schemas.microsoft.com/office/drawing/2014/main" id="{8A7C9569-3C29-44FF-9CD6-E463D3C6A6CE}"/>
              </a:ext>
            </a:extLst>
          </p:cNvPr>
          <p:cNvCxnSpPr>
            <a:endCxn id="4" idx="2"/>
          </p:cNvCxnSpPr>
          <p:nvPr/>
        </p:nvCxnSpPr>
        <p:spPr>
          <a:xfrm>
            <a:off x="5715000" y="1262097"/>
            <a:ext cx="533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BDBDB2F0-F080-4F24-86D6-986CED2CCF0B}"/>
              </a:ext>
            </a:extLst>
          </p:cNvPr>
          <p:cNvCxnSpPr>
            <a:stCxn id="4" idx="6"/>
            <a:endCxn id="5" idx="2"/>
          </p:cNvCxnSpPr>
          <p:nvPr/>
        </p:nvCxnSpPr>
        <p:spPr>
          <a:xfrm>
            <a:off x="6858000" y="1262097"/>
            <a:ext cx="1219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F57B5914-6A24-4B94-94C6-73CA2A68698A}"/>
              </a:ext>
            </a:extLst>
          </p:cNvPr>
          <p:cNvCxnSpPr>
            <a:stCxn id="5" idx="6"/>
            <a:endCxn id="6" idx="2"/>
          </p:cNvCxnSpPr>
          <p:nvPr/>
        </p:nvCxnSpPr>
        <p:spPr>
          <a:xfrm>
            <a:off x="8686800" y="1262097"/>
            <a:ext cx="1211981" cy="160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Connector: Curved 13">
            <a:extLst>
              <a:ext uri="{FF2B5EF4-FFF2-40B4-BE49-F238E27FC236}">
                <a16:creationId xmlns:a16="http://schemas.microsoft.com/office/drawing/2014/main" id="{12A33A50-7F26-4B0C-A05C-C01A24716BA4}"/>
              </a:ext>
            </a:extLst>
          </p:cNvPr>
          <p:cNvCxnSpPr>
            <a:cxnSpLocks/>
          </p:cNvCxnSpPr>
          <p:nvPr/>
        </p:nvCxnSpPr>
        <p:spPr>
          <a:xfrm rot="5400000" flipH="1" flipV="1">
            <a:off x="11817724" y="847087"/>
            <a:ext cx="12700" cy="431052"/>
          </a:xfrm>
          <a:prstGeom prst="curvedConnector3">
            <a:avLst>
              <a:gd name="adj1" fmla="val 3942945"/>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40E9C6F-EF35-4853-8622-411095E8903B}"/>
              </a:ext>
            </a:extLst>
          </p:cNvPr>
          <p:cNvSpPr txBox="1"/>
          <p:nvPr/>
        </p:nvSpPr>
        <p:spPr>
          <a:xfrm>
            <a:off x="7315600" y="957297"/>
            <a:ext cx="547437" cy="369332"/>
          </a:xfrm>
          <a:prstGeom prst="rect">
            <a:avLst/>
          </a:prstGeom>
          <a:noFill/>
        </p:spPr>
        <p:txBody>
          <a:bodyPr wrap="square">
            <a:spAutoFit/>
          </a:bodyPr>
          <a:lstStyle/>
          <a:p>
            <a:r>
              <a:rPr lang="en-IN" dirty="0"/>
              <a:t>0,1</a:t>
            </a:r>
          </a:p>
        </p:txBody>
      </p:sp>
      <p:sp>
        <p:nvSpPr>
          <p:cNvPr id="17" name="TextBox 16">
            <a:extLst>
              <a:ext uri="{FF2B5EF4-FFF2-40B4-BE49-F238E27FC236}">
                <a16:creationId xmlns:a16="http://schemas.microsoft.com/office/drawing/2014/main" id="{7E4437F4-8741-40B3-B419-373BEED2337B}"/>
              </a:ext>
            </a:extLst>
          </p:cNvPr>
          <p:cNvSpPr txBox="1"/>
          <p:nvPr/>
        </p:nvSpPr>
        <p:spPr>
          <a:xfrm>
            <a:off x="9144401" y="970131"/>
            <a:ext cx="540218" cy="369332"/>
          </a:xfrm>
          <a:prstGeom prst="rect">
            <a:avLst/>
          </a:prstGeom>
          <a:noFill/>
        </p:spPr>
        <p:txBody>
          <a:bodyPr wrap="square">
            <a:spAutoFit/>
          </a:bodyPr>
          <a:lstStyle/>
          <a:p>
            <a:r>
              <a:rPr lang="en-IN" dirty="0"/>
              <a:t>0,1</a:t>
            </a:r>
          </a:p>
        </p:txBody>
      </p:sp>
      <p:sp>
        <p:nvSpPr>
          <p:cNvPr id="19" name="TextBox 18">
            <a:extLst>
              <a:ext uri="{FF2B5EF4-FFF2-40B4-BE49-F238E27FC236}">
                <a16:creationId xmlns:a16="http://schemas.microsoft.com/office/drawing/2014/main" id="{40BA718D-9A2D-4433-A59C-C93DEEF16310}"/>
              </a:ext>
            </a:extLst>
          </p:cNvPr>
          <p:cNvSpPr txBox="1"/>
          <p:nvPr/>
        </p:nvSpPr>
        <p:spPr>
          <a:xfrm>
            <a:off x="10791924" y="938881"/>
            <a:ext cx="609599" cy="369332"/>
          </a:xfrm>
          <a:prstGeom prst="rect">
            <a:avLst/>
          </a:prstGeom>
          <a:noFill/>
        </p:spPr>
        <p:txBody>
          <a:bodyPr wrap="square">
            <a:spAutoFit/>
          </a:bodyPr>
          <a:lstStyle/>
          <a:p>
            <a:r>
              <a:rPr lang="en-IN" dirty="0"/>
              <a:t>0,1</a:t>
            </a:r>
          </a:p>
        </p:txBody>
      </p:sp>
      <p:sp>
        <p:nvSpPr>
          <p:cNvPr id="20" name="TextBox 19">
            <a:extLst>
              <a:ext uri="{FF2B5EF4-FFF2-40B4-BE49-F238E27FC236}">
                <a16:creationId xmlns:a16="http://schemas.microsoft.com/office/drawing/2014/main" id="{151FBE39-418F-4B40-B35C-E316C7D8389D}"/>
              </a:ext>
            </a:extLst>
          </p:cNvPr>
          <p:cNvSpPr txBox="1"/>
          <p:nvPr/>
        </p:nvSpPr>
        <p:spPr>
          <a:xfrm>
            <a:off x="11582400" y="274697"/>
            <a:ext cx="609600" cy="369332"/>
          </a:xfrm>
          <a:prstGeom prst="rect">
            <a:avLst/>
          </a:prstGeom>
          <a:noFill/>
        </p:spPr>
        <p:txBody>
          <a:bodyPr wrap="square">
            <a:spAutoFit/>
          </a:bodyPr>
          <a:lstStyle/>
          <a:p>
            <a:r>
              <a:rPr lang="en-IN" dirty="0"/>
              <a:t>0, 1</a:t>
            </a:r>
          </a:p>
        </p:txBody>
      </p:sp>
      <mc:AlternateContent xmlns:mc="http://schemas.openxmlformats.org/markup-compatibility/2006" xmlns:a14="http://schemas.microsoft.com/office/drawing/2010/main">
        <mc:Choice Requires="a14">
          <p:sp>
            <p:nvSpPr>
              <p:cNvPr id="21" name="Oval 20">
                <a:extLst>
                  <a:ext uri="{FF2B5EF4-FFF2-40B4-BE49-F238E27FC236}">
                    <a16:creationId xmlns:a16="http://schemas.microsoft.com/office/drawing/2014/main" id="{ABC8AAD3-E365-478B-8CB2-BB7F423E31FE}"/>
                  </a:ext>
                </a:extLst>
              </p:cNvPr>
              <p:cNvSpPr/>
              <p:nvPr/>
            </p:nvSpPr>
            <p:spPr>
              <a:xfrm>
                <a:off x="11506200" y="9906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3</a:t>
                </a:r>
              </a:p>
            </p:txBody>
          </p:sp>
        </mc:Choice>
        <mc:Fallback xmlns="">
          <p:sp>
            <p:nvSpPr>
              <p:cNvPr id="21" name="Oval 20">
                <a:extLst>
                  <a:ext uri="{FF2B5EF4-FFF2-40B4-BE49-F238E27FC236}">
                    <a16:creationId xmlns:a16="http://schemas.microsoft.com/office/drawing/2014/main" id="{ABC8AAD3-E365-478B-8CB2-BB7F423E31FE}"/>
                  </a:ext>
                </a:extLst>
              </p:cNvPr>
              <p:cNvSpPr>
                <a:spLocks noRot="1" noChangeAspect="1" noMove="1" noResize="1" noEditPoints="1" noAdjustHandles="1" noChangeArrowheads="1" noChangeShapeType="1" noTextEdit="1"/>
              </p:cNvSpPr>
              <p:nvPr/>
            </p:nvSpPr>
            <p:spPr>
              <a:xfrm>
                <a:off x="11506200" y="990600"/>
                <a:ext cx="609600" cy="609600"/>
              </a:xfrm>
              <a:prstGeom prst="ellipse">
                <a:avLst/>
              </a:prstGeom>
              <a:blipFill>
                <a:blip r:embed="rId5"/>
                <a:stretch>
                  <a:fillRect/>
                </a:stretch>
              </a:blipFill>
            </p:spPr>
            <p:txBody>
              <a:bodyPr/>
              <a:lstStyle/>
              <a:p>
                <a:r>
                  <a:rPr lang="en-IN">
                    <a:noFill/>
                  </a:rPr>
                  <a:t> </a:t>
                </a:r>
              </a:p>
            </p:txBody>
          </p:sp>
        </mc:Fallback>
      </mc:AlternateContent>
      <p:cxnSp>
        <p:nvCxnSpPr>
          <p:cNvPr id="22" name="Straight Arrow Connector 21">
            <a:extLst>
              <a:ext uri="{FF2B5EF4-FFF2-40B4-BE49-F238E27FC236}">
                <a16:creationId xmlns:a16="http://schemas.microsoft.com/office/drawing/2014/main" id="{BBF70874-03A4-464F-8455-634E504C0C95}"/>
              </a:ext>
            </a:extLst>
          </p:cNvPr>
          <p:cNvCxnSpPr/>
          <p:nvPr/>
        </p:nvCxnSpPr>
        <p:spPr>
          <a:xfrm>
            <a:off x="10370419" y="1279358"/>
            <a:ext cx="1211981" cy="160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EF4FC9DD-183A-47F3-A82C-B90FE81717A5}"/>
              </a:ext>
            </a:extLst>
          </p:cNvPr>
          <p:cNvSpPr/>
          <p:nvPr/>
        </p:nvSpPr>
        <p:spPr>
          <a:xfrm>
            <a:off x="11557314" y="1052181"/>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A472EDBB-9F73-45F5-86F4-B603553E2A4F}"/>
                  </a:ext>
                </a:extLst>
              </p:cNvPr>
              <p:cNvSpPr/>
              <p:nvPr/>
            </p:nvSpPr>
            <p:spPr>
              <a:xfrm>
                <a:off x="990600" y="38100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𝑞</m:t>
                      </m:r>
                      <m:r>
                        <a:rPr lang="en-US" b="0" i="1" baseline="-25000" smtClean="0">
                          <a:latin typeface="Cambria Math" panose="02040503050406030204" pitchFamily="18" charset="0"/>
                        </a:rPr>
                        <m:t>0</m:t>
                      </m:r>
                    </m:oMath>
                  </m:oMathPara>
                </a14:m>
                <a:endParaRPr lang="en-US" baseline="-25000" dirty="0"/>
              </a:p>
            </p:txBody>
          </p:sp>
        </mc:Choice>
        <mc:Fallback xmlns="">
          <p:sp>
            <p:nvSpPr>
              <p:cNvPr id="28" name="Oval 27">
                <a:extLst>
                  <a:ext uri="{FF2B5EF4-FFF2-40B4-BE49-F238E27FC236}">
                    <a16:creationId xmlns:a16="http://schemas.microsoft.com/office/drawing/2014/main" id="{A472EDBB-9F73-45F5-86F4-B603553E2A4F}"/>
                  </a:ext>
                </a:extLst>
              </p:cNvPr>
              <p:cNvSpPr>
                <a:spLocks noRot="1" noChangeAspect="1" noMove="1" noResize="1" noEditPoints="1" noAdjustHandles="1" noChangeArrowheads="1" noChangeShapeType="1" noTextEdit="1"/>
              </p:cNvSpPr>
              <p:nvPr/>
            </p:nvSpPr>
            <p:spPr>
              <a:xfrm>
                <a:off x="990600" y="3810000"/>
                <a:ext cx="609600" cy="609600"/>
              </a:xfrm>
              <a:prstGeom prst="ellipse">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3C5396DA-B131-458F-BD44-01AF43819C90}"/>
                  </a:ext>
                </a:extLst>
              </p:cNvPr>
              <p:cNvSpPr/>
              <p:nvPr/>
            </p:nvSpPr>
            <p:spPr>
              <a:xfrm>
                <a:off x="2819400" y="38100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1</a:t>
                </a:r>
              </a:p>
            </p:txBody>
          </p:sp>
        </mc:Choice>
        <mc:Fallback xmlns="">
          <p:sp>
            <p:nvSpPr>
              <p:cNvPr id="29" name="Oval 28">
                <a:extLst>
                  <a:ext uri="{FF2B5EF4-FFF2-40B4-BE49-F238E27FC236}">
                    <a16:creationId xmlns:a16="http://schemas.microsoft.com/office/drawing/2014/main" id="{3C5396DA-B131-458F-BD44-01AF43819C90}"/>
                  </a:ext>
                </a:extLst>
              </p:cNvPr>
              <p:cNvSpPr>
                <a:spLocks noRot="1" noChangeAspect="1" noMove="1" noResize="1" noEditPoints="1" noAdjustHandles="1" noChangeArrowheads="1" noChangeShapeType="1" noTextEdit="1"/>
              </p:cNvSpPr>
              <p:nvPr/>
            </p:nvSpPr>
            <p:spPr>
              <a:xfrm>
                <a:off x="2819400" y="3810000"/>
                <a:ext cx="609600" cy="609600"/>
              </a:xfrm>
              <a:prstGeom prst="ellipse">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156A7B9A-175B-4162-93DE-C8C4CEF07B96}"/>
                  </a:ext>
                </a:extLst>
              </p:cNvPr>
              <p:cNvSpPr/>
              <p:nvPr/>
            </p:nvSpPr>
            <p:spPr>
              <a:xfrm>
                <a:off x="4640981" y="382604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2</a:t>
                </a:r>
              </a:p>
            </p:txBody>
          </p:sp>
        </mc:Choice>
        <mc:Fallback xmlns="">
          <p:sp>
            <p:nvSpPr>
              <p:cNvPr id="30" name="Oval 29">
                <a:extLst>
                  <a:ext uri="{FF2B5EF4-FFF2-40B4-BE49-F238E27FC236}">
                    <a16:creationId xmlns:a16="http://schemas.microsoft.com/office/drawing/2014/main" id="{156A7B9A-175B-4162-93DE-C8C4CEF07B96}"/>
                  </a:ext>
                </a:extLst>
              </p:cNvPr>
              <p:cNvSpPr>
                <a:spLocks noRot="1" noChangeAspect="1" noMove="1" noResize="1" noEditPoints="1" noAdjustHandles="1" noChangeArrowheads="1" noChangeShapeType="1" noTextEdit="1"/>
              </p:cNvSpPr>
              <p:nvPr/>
            </p:nvSpPr>
            <p:spPr>
              <a:xfrm>
                <a:off x="4640981" y="3826042"/>
                <a:ext cx="609600" cy="609600"/>
              </a:xfrm>
              <a:prstGeom prst="ellipse">
                <a:avLst/>
              </a:prstGeom>
              <a:blipFill>
                <a:blip r:embed="rId8"/>
                <a:stretch>
                  <a:fillRect/>
                </a:stretch>
              </a:blipFill>
            </p:spPr>
            <p:txBody>
              <a:bodyPr/>
              <a:lstStyle/>
              <a:p>
                <a:r>
                  <a:rPr lang="en-IN">
                    <a:noFill/>
                  </a:rPr>
                  <a:t> </a:t>
                </a:r>
              </a:p>
            </p:txBody>
          </p:sp>
        </mc:Fallback>
      </mc:AlternateContent>
      <p:cxnSp>
        <p:nvCxnSpPr>
          <p:cNvPr id="31" name="Straight Arrow Connector 30">
            <a:extLst>
              <a:ext uri="{FF2B5EF4-FFF2-40B4-BE49-F238E27FC236}">
                <a16:creationId xmlns:a16="http://schemas.microsoft.com/office/drawing/2014/main" id="{6269A2B4-4088-45D1-ACFB-B7A2C3E27D73}"/>
              </a:ext>
            </a:extLst>
          </p:cNvPr>
          <p:cNvCxnSpPr>
            <a:endCxn id="28" idx="2"/>
          </p:cNvCxnSpPr>
          <p:nvPr/>
        </p:nvCxnSpPr>
        <p:spPr>
          <a:xfrm>
            <a:off x="457200" y="4114800"/>
            <a:ext cx="533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6A8644A7-01C5-475F-9A7E-BB0DA51ADC30}"/>
              </a:ext>
            </a:extLst>
          </p:cNvPr>
          <p:cNvCxnSpPr>
            <a:stCxn id="28" idx="6"/>
            <a:endCxn id="29" idx="2"/>
          </p:cNvCxnSpPr>
          <p:nvPr/>
        </p:nvCxnSpPr>
        <p:spPr>
          <a:xfrm>
            <a:off x="1600200" y="4114800"/>
            <a:ext cx="1219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BAEC3B12-618C-45CA-B36E-C6FCF09498D3}"/>
              </a:ext>
            </a:extLst>
          </p:cNvPr>
          <p:cNvCxnSpPr>
            <a:stCxn id="29" idx="6"/>
            <a:endCxn id="30" idx="2"/>
          </p:cNvCxnSpPr>
          <p:nvPr/>
        </p:nvCxnSpPr>
        <p:spPr>
          <a:xfrm>
            <a:off x="3429000" y="4114800"/>
            <a:ext cx="1211981" cy="160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47123E70-0B61-4B7E-BA65-8B585454907F}"/>
              </a:ext>
            </a:extLst>
          </p:cNvPr>
          <p:cNvSpPr txBox="1"/>
          <p:nvPr/>
        </p:nvSpPr>
        <p:spPr>
          <a:xfrm>
            <a:off x="2057800" y="3810000"/>
            <a:ext cx="547437" cy="369332"/>
          </a:xfrm>
          <a:prstGeom prst="rect">
            <a:avLst/>
          </a:prstGeom>
          <a:noFill/>
        </p:spPr>
        <p:txBody>
          <a:bodyPr wrap="square">
            <a:spAutoFit/>
          </a:bodyPr>
          <a:lstStyle/>
          <a:p>
            <a:r>
              <a:rPr lang="en-IN" dirty="0"/>
              <a:t>a</a:t>
            </a:r>
          </a:p>
        </p:txBody>
      </p:sp>
      <p:sp>
        <p:nvSpPr>
          <p:cNvPr id="35" name="TextBox 34">
            <a:extLst>
              <a:ext uri="{FF2B5EF4-FFF2-40B4-BE49-F238E27FC236}">
                <a16:creationId xmlns:a16="http://schemas.microsoft.com/office/drawing/2014/main" id="{41773E00-B0E4-455A-9278-D3CF96CA2EB8}"/>
              </a:ext>
            </a:extLst>
          </p:cNvPr>
          <p:cNvSpPr txBox="1"/>
          <p:nvPr/>
        </p:nvSpPr>
        <p:spPr>
          <a:xfrm>
            <a:off x="3886601" y="3822834"/>
            <a:ext cx="540218" cy="369332"/>
          </a:xfrm>
          <a:prstGeom prst="rect">
            <a:avLst/>
          </a:prstGeom>
          <a:noFill/>
        </p:spPr>
        <p:txBody>
          <a:bodyPr wrap="square">
            <a:spAutoFit/>
          </a:bodyPr>
          <a:lstStyle/>
          <a:p>
            <a:r>
              <a:rPr lang="en-IN" dirty="0"/>
              <a:t>b</a:t>
            </a:r>
          </a:p>
        </p:txBody>
      </p:sp>
      <p:sp>
        <p:nvSpPr>
          <p:cNvPr id="36" name="Oval 35">
            <a:extLst>
              <a:ext uri="{FF2B5EF4-FFF2-40B4-BE49-F238E27FC236}">
                <a16:creationId xmlns:a16="http://schemas.microsoft.com/office/drawing/2014/main" id="{D16556C0-BFB1-4697-9110-18B6FD70B931}"/>
              </a:ext>
            </a:extLst>
          </p:cNvPr>
          <p:cNvSpPr/>
          <p:nvPr/>
        </p:nvSpPr>
        <p:spPr>
          <a:xfrm>
            <a:off x="3733800" y="5279136"/>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6F83CD28-FB02-4E70-B111-61FAE0F5C5BD}"/>
                  </a:ext>
                </a:extLst>
              </p:cNvPr>
              <p:cNvSpPr/>
              <p:nvPr/>
            </p:nvSpPr>
            <p:spPr>
              <a:xfrm>
                <a:off x="3770877" y="511478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US" b="0" i="1" smtClean="0">
                        <a:latin typeface="Cambria Math" panose="02040503050406030204" pitchFamily="18" charset="0"/>
                      </a:rPr>
                      <m:t>𝑞</m:t>
                    </m:r>
                  </m:oMath>
                </a14:m>
                <a:r>
                  <a:rPr lang="en-US" baseline="-25000" dirty="0"/>
                  <a:t>3</a:t>
                </a:r>
              </a:p>
            </p:txBody>
          </p:sp>
        </mc:Choice>
        <mc:Fallback xmlns="">
          <p:sp>
            <p:nvSpPr>
              <p:cNvPr id="38" name="Oval 37">
                <a:extLst>
                  <a:ext uri="{FF2B5EF4-FFF2-40B4-BE49-F238E27FC236}">
                    <a16:creationId xmlns:a16="http://schemas.microsoft.com/office/drawing/2014/main" id="{6F83CD28-FB02-4E70-B111-61FAE0F5C5BD}"/>
                  </a:ext>
                </a:extLst>
              </p:cNvPr>
              <p:cNvSpPr>
                <a:spLocks noRot="1" noChangeAspect="1" noMove="1" noResize="1" noEditPoints="1" noAdjustHandles="1" noChangeArrowheads="1" noChangeShapeType="1" noTextEdit="1"/>
              </p:cNvSpPr>
              <p:nvPr/>
            </p:nvSpPr>
            <p:spPr>
              <a:xfrm>
                <a:off x="3770877" y="5114780"/>
                <a:ext cx="609600" cy="609600"/>
              </a:xfrm>
              <a:prstGeom prst="ellipse">
                <a:avLst/>
              </a:prstGeom>
              <a:blipFill>
                <a:blip r:embed="rId9"/>
                <a:stretch>
                  <a:fillRect/>
                </a:stretch>
              </a:blipFill>
            </p:spPr>
            <p:txBody>
              <a:bodyPr/>
              <a:lstStyle/>
              <a:p>
                <a:r>
                  <a:rPr lang="en-IN">
                    <a:noFill/>
                  </a:rPr>
                  <a:t> </a:t>
                </a:r>
              </a:p>
            </p:txBody>
          </p:sp>
        </mc:Fallback>
      </mc:AlternateContent>
      <p:sp>
        <p:nvSpPr>
          <p:cNvPr id="40" name="Oval 39">
            <a:extLst>
              <a:ext uri="{FF2B5EF4-FFF2-40B4-BE49-F238E27FC236}">
                <a16:creationId xmlns:a16="http://schemas.microsoft.com/office/drawing/2014/main" id="{83190D05-9058-4971-9848-145AECCA443E}"/>
              </a:ext>
            </a:extLst>
          </p:cNvPr>
          <p:cNvSpPr/>
          <p:nvPr/>
        </p:nvSpPr>
        <p:spPr>
          <a:xfrm>
            <a:off x="3824380" y="5170210"/>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sp>
        <p:nvSpPr>
          <p:cNvPr id="44" name="Oval 43">
            <a:extLst>
              <a:ext uri="{FF2B5EF4-FFF2-40B4-BE49-F238E27FC236}">
                <a16:creationId xmlns:a16="http://schemas.microsoft.com/office/drawing/2014/main" id="{8A2091DA-B2D4-4524-9945-4A9F186A8509}"/>
              </a:ext>
            </a:extLst>
          </p:cNvPr>
          <p:cNvSpPr/>
          <p:nvPr/>
        </p:nvSpPr>
        <p:spPr>
          <a:xfrm>
            <a:off x="4683743" y="3874810"/>
            <a:ext cx="507371" cy="512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IN" dirty="0"/>
          </a:p>
        </p:txBody>
      </p:sp>
      <p:sp>
        <p:nvSpPr>
          <p:cNvPr id="45" name="TextBox 44">
            <a:extLst>
              <a:ext uri="{FF2B5EF4-FFF2-40B4-BE49-F238E27FC236}">
                <a16:creationId xmlns:a16="http://schemas.microsoft.com/office/drawing/2014/main" id="{200083BD-218D-4A2C-B3AF-070972CCB885}"/>
              </a:ext>
            </a:extLst>
          </p:cNvPr>
          <p:cNvSpPr txBox="1"/>
          <p:nvPr/>
        </p:nvSpPr>
        <p:spPr>
          <a:xfrm>
            <a:off x="3045640" y="4809081"/>
            <a:ext cx="547437" cy="369332"/>
          </a:xfrm>
          <a:prstGeom prst="rect">
            <a:avLst/>
          </a:prstGeom>
          <a:noFill/>
        </p:spPr>
        <p:txBody>
          <a:bodyPr wrap="square">
            <a:spAutoFit/>
          </a:bodyPr>
          <a:lstStyle/>
          <a:p>
            <a:r>
              <a:rPr lang="en-IN" dirty="0"/>
              <a:t>a</a:t>
            </a:r>
          </a:p>
        </p:txBody>
      </p:sp>
      <p:cxnSp>
        <p:nvCxnSpPr>
          <p:cNvPr id="47" name="Straight Arrow Connector 46">
            <a:extLst>
              <a:ext uri="{FF2B5EF4-FFF2-40B4-BE49-F238E27FC236}">
                <a16:creationId xmlns:a16="http://schemas.microsoft.com/office/drawing/2014/main" id="{AE2E3259-4BFD-4BA3-8E52-2D89FB470756}"/>
              </a:ext>
            </a:extLst>
          </p:cNvPr>
          <p:cNvCxnSpPr>
            <a:stCxn id="29" idx="4"/>
            <a:endCxn id="40" idx="1"/>
          </p:cNvCxnSpPr>
          <p:nvPr/>
        </p:nvCxnSpPr>
        <p:spPr>
          <a:xfrm>
            <a:off x="3124200" y="4419600"/>
            <a:ext cx="735951" cy="784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58115FCB-F33A-4424-BE7A-EFDFBF5A2982}"/>
              </a:ext>
            </a:extLst>
          </p:cNvPr>
          <p:cNvCxnSpPr>
            <a:stCxn id="38" idx="7"/>
            <a:endCxn id="30" idx="4"/>
          </p:cNvCxnSpPr>
          <p:nvPr/>
        </p:nvCxnSpPr>
        <p:spPr>
          <a:xfrm flipV="1">
            <a:off x="4291203" y="4435642"/>
            <a:ext cx="654578" cy="7684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Connector: Curved 50">
            <a:extLst>
              <a:ext uri="{FF2B5EF4-FFF2-40B4-BE49-F238E27FC236}">
                <a16:creationId xmlns:a16="http://schemas.microsoft.com/office/drawing/2014/main" id="{FA33DECB-A6DF-4207-9564-7D551EA5D644}"/>
              </a:ext>
            </a:extLst>
          </p:cNvPr>
          <p:cNvCxnSpPr>
            <a:stCxn id="30" idx="0"/>
            <a:endCxn id="29" idx="0"/>
          </p:cNvCxnSpPr>
          <p:nvPr/>
        </p:nvCxnSpPr>
        <p:spPr>
          <a:xfrm rot="16200000" flipV="1">
            <a:off x="4026970" y="2907230"/>
            <a:ext cx="16042" cy="1821581"/>
          </a:xfrm>
          <a:prstGeom prst="curvedConnector3">
            <a:avLst>
              <a:gd name="adj1" fmla="val 1525009"/>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Connector: Curved 52">
            <a:extLst>
              <a:ext uri="{FF2B5EF4-FFF2-40B4-BE49-F238E27FC236}">
                <a16:creationId xmlns:a16="http://schemas.microsoft.com/office/drawing/2014/main" id="{17F45234-CA01-46D5-800C-CD1CBD91B209}"/>
              </a:ext>
            </a:extLst>
          </p:cNvPr>
          <p:cNvCxnSpPr>
            <a:stCxn id="30" idx="0"/>
            <a:endCxn id="28" idx="0"/>
          </p:cNvCxnSpPr>
          <p:nvPr/>
        </p:nvCxnSpPr>
        <p:spPr>
          <a:xfrm rot="16200000" flipV="1">
            <a:off x="3112570" y="1992830"/>
            <a:ext cx="16042" cy="3650381"/>
          </a:xfrm>
          <a:prstGeom prst="curvedConnector3">
            <a:avLst>
              <a:gd name="adj1" fmla="val 410503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Connector: Curved 55">
            <a:extLst>
              <a:ext uri="{FF2B5EF4-FFF2-40B4-BE49-F238E27FC236}">
                <a16:creationId xmlns:a16="http://schemas.microsoft.com/office/drawing/2014/main" id="{DECF36B6-A383-4366-94CB-DED4D64AC3CE}"/>
              </a:ext>
            </a:extLst>
          </p:cNvPr>
          <p:cNvCxnSpPr>
            <a:stCxn id="28" idx="1"/>
            <a:endCxn id="28" idx="7"/>
          </p:cNvCxnSpPr>
          <p:nvPr/>
        </p:nvCxnSpPr>
        <p:spPr>
          <a:xfrm rot="5400000" flipH="1" flipV="1">
            <a:off x="1295400" y="3683748"/>
            <a:ext cx="12700" cy="431052"/>
          </a:xfrm>
          <a:prstGeom prst="curvedConnector3">
            <a:avLst>
              <a:gd name="adj1" fmla="val 3488205"/>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Connector: Curved 57">
            <a:extLst>
              <a:ext uri="{FF2B5EF4-FFF2-40B4-BE49-F238E27FC236}">
                <a16:creationId xmlns:a16="http://schemas.microsoft.com/office/drawing/2014/main" id="{551F779F-0859-4C82-9ED1-B9338A1D8186}"/>
              </a:ext>
            </a:extLst>
          </p:cNvPr>
          <p:cNvCxnSpPr>
            <a:stCxn id="38" idx="3"/>
            <a:endCxn id="38" idx="5"/>
          </p:cNvCxnSpPr>
          <p:nvPr/>
        </p:nvCxnSpPr>
        <p:spPr>
          <a:xfrm rot="5400000" flipH="1" flipV="1">
            <a:off x="4044888" y="5422546"/>
            <a:ext cx="27822" cy="397297"/>
          </a:xfrm>
          <a:prstGeom prst="curvedConnector3">
            <a:avLst>
              <a:gd name="adj1" fmla="val -1592279"/>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E42CEAA0-F49B-44D4-A782-ECB8465D4ECF}"/>
              </a:ext>
            </a:extLst>
          </p:cNvPr>
          <p:cNvSpPr txBox="1"/>
          <p:nvPr/>
        </p:nvSpPr>
        <p:spPr>
          <a:xfrm>
            <a:off x="3860150" y="3239350"/>
            <a:ext cx="547437" cy="369332"/>
          </a:xfrm>
          <a:prstGeom prst="rect">
            <a:avLst/>
          </a:prstGeom>
          <a:noFill/>
        </p:spPr>
        <p:txBody>
          <a:bodyPr wrap="square">
            <a:spAutoFit/>
          </a:bodyPr>
          <a:lstStyle/>
          <a:p>
            <a:r>
              <a:rPr lang="en-IN" dirty="0"/>
              <a:t>a</a:t>
            </a:r>
          </a:p>
        </p:txBody>
      </p:sp>
      <p:sp>
        <p:nvSpPr>
          <p:cNvPr id="62" name="TextBox 61">
            <a:extLst>
              <a:ext uri="{FF2B5EF4-FFF2-40B4-BE49-F238E27FC236}">
                <a16:creationId xmlns:a16="http://schemas.microsoft.com/office/drawing/2014/main" id="{ABEC2F2B-5264-4AB3-B548-0C87F0B6A59A}"/>
              </a:ext>
            </a:extLst>
          </p:cNvPr>
          <p:cNvSpPr txBox="1"/>
          <p:nvPr/>
        </p:nvSpPr>
        <p:spPr>
          <a:xfrm>
            <a:off x="2667000" y="3151909"/>
            <a:ext cx="547437" cy="369332"/>
          </a:xfrm>
          <a:prstGeom prst="rect">
            <a:avLst/>
          </a:prstGeom>
          <a:noFill/>
        </p:spPr>
        <p:txBody>
          <a:bodyPr wrap="square">
            <a:spAutoFit/>
          </a:bodyPr>
          <a:lstStyle/>
          <a:p>
            <a:r>
              <a:rPr lang="en-IN" dirty="0"/>
              <a:t>b</a:t>
            </a:r>
          </a:p>
        </p:txBody>
      </p:sp>
      <p:sp>
        <p:nvSpPr>
          <p:cNvPr id="63" name="TextBox 62">
            <a:extLst>
              <a:ext uri="{FF2B5EF4-FFF2-40B4-BE49-F238E27FC236}">
                <a16:creationId xmlns:a16="http://schemas.microsoft.com/office/drawing/2014/main" id="{BBD7F45E-7A1D-46AB-AD61-C4557BB180F3}"/>
              </a:ext>
            </a:extLst>
          </p:cNvPr>
          <p:cNvSpPr txBox="1"/>
          <p:nvPr/>
        </p:nvSpPr>
        <p:spPr>
          <a:xfrm>
            <a:off x="1161315" y="3151909"/>
            <a:ext cx="547437" cy="369332"/>
          </a:xfrm>
          <a:prstGeom prst="rect">
            <a:avLst/>
          </a:prstGeom>
          <a:noFill/>
        </p:spPr>
        <p:txBody>
          <a:bodyPr wrap="square">
            <a:spAutoFit/>
          </a:bodyPr>
          <a:lstStyle/>
          <a:p>
            <a:r>
              <a:rPr lang="en-IN" dirty="0"/>
              <a:t>b</a:t>
            </a:r>
          </a:p>
        </p:txBody>
      </p:sp>
      <p:sp>
        <p:nvSpPr>
          <p:cNvPr id="64" name="TextBox 63">
            <a:extLst>
              <a:ext uri="{FF2B5EF4-FFF2-40B4-BE49-F238E27FC236}">
                <a16:creationId xmlns:a16="http://schemas.microsoft.com/office/drawing/2014/main" id="{9B5994A0-B262-47E9-8C0F-E285D214A9BB}"/>
              </a:ext>
            </a:extLst>
          </p:cNvPr>
          <p:cNvSpPr txBox="1"/>
          <p:nvPr/>
        </p:nvSpPr>
        <p:spPr>
          <a:xfrm>
            <a:off x="3628848" y="5770603"/>
            <a:ext cx="547437" cy="369332"/>
          </a:xfrm>
          <a:prstGeom prst="rect">
            <a:avLst/>
          </a:prstGeom>
          <a:noFill/>
        </p:spPr>
        <p:txBody>
          <a:bodyPr wrap="square">
            <a:spAutoFit/>
          </a:bodyPr>
          <a:lstStyle/>
          <a:p>
            <a:r>
              <a:rPr lang="en-IN" dirty="0"/>
              <a:t>a</a:t>
            </a:r>
          </a:p>
        </p:txBody>
      </p:sp>
      <p:sp>
        <p:nvSpPr>
          <p:cNvPr id="65" name="TextBox 64">
            <a:extLst>
              <a:ext uri="{FF2B5EF4-FFF2-40B4-BE49-F238E27FC236}">
                <a16:creationId xmlns:a16="http://schemas.microsoft.com/office/drawing/2014/main" id="{9F81B94E-6103-477A-9C42-572F2204EB99}"/>
              </a:ext>
            </a:extLst>
          </p:cNvPr>
          <p:cNvSpPr txBox="1"/>
          <p:nvPr/>
        </p:nvSpPr>
        <p:spPr>
          <a:xfrm>
            <a:off x="4618492" y="4724400"/>
            <a:ext cx="547437" cy="369332"/>
          </a:xfrm>
          <a:prstGeom prst="rect">
            <a:avLst/>
          </a:prstGeom>
          <a:noFill/>
        </p:spPr>
        <p:txBody>
          <a:bodyPr wrap="square">
            <a:spAutoFit/>
          </a:bodyPr>
          <a:lstStyle/>
          <a:p>
            <a:r>
              <a:rPr lang="en-IN" dirty="0"/>
              <a:t>b</a:t>
            </a:r>
          </a:p>
        </p:txBody>
      </p:sp>
    </p:spTree>
    <p:extLst>
      <p:ext uri="{BB962C8B-B14F-4D97-AF65-F5344CB8AC3E}">
        <p14:creationId xmlns:p14="http://schemas.microsoft.com/office/powerpoint/2010/main" val="242759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16" grpId="0"/>
      <p:bldP spid="17" grpId="0"/>
      <p:bldP spid="19" grpId="0"/>
      <p:bldP spid="20" grpId="0"/>
      <p:bldP spid="21" grpId="0" animBg="1"/>
      <p:bldP spid="25" grpId="0" animBg="1"/>
      <p:bldP spid="28" grpId="0" animBg="1"/>
      <p:bldP spid="29" grpId="0" animBg="1"/>
      <p:bldP spid="30" grpId="0" animBg="1"/>
      <p:bldP spid="34" grpId="0"/>
      <p:bldP spid="35" grpId="0"/>
      <p:bldP spid="36" grpId="0" animBg="1"/>
      <p:bldP spid="38" grpId="0" animBg="1"/>
      <p:bldP spid="40" grpId="0" animBg="1"/>
      <p:bldP spid="44" grpId="0" animBg="1"/>
      <p:bldP spid="45" grpId="0"/>
      <p:bldP spid="61" grpId="0"/>
      <p:bldP spid="62" grpId="0"/>
      <p:bldP spid="63" grpId="0"/>
      <p:bldP spid="64" grpId="0"/>
      <p:bldP spid="6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6916B-AFF0-41BD-97C9-F03CC753037D}"/>
              </a:ext>
            </a:extLst>
          </p:cNvPr>
          <p:cNvSpPr>
            <a:spLocks noGrp="1"/>
          </p:cNvSpPr>
          <p:nvPr>
            <p:ph type="title"/>
          </p:nvPr>
        </p:nvSpPr>
        <p:spPr/>
        <p:txBody>
          <a:bodyPr/>
          <a:lstStyle/>
          <a:p>
            <a:r>
              <a:rPr lang="en-IN" dirty="0"/>
              <a:t>DFA Example</a:t>
            </a:r>
          </a:p>
        </p:txBody>
      </p:sp>
      <p:sp>
        <p:nvSpPr>
          <p:cNvPr id="3" name="Content Placeholder 2">
            <a:extLst>
              <a:ext uri="{FF2B5EF4-FFF2-40B4-BE49-F238E27FC236}">
                <a16:creationId xmlns:a16="http://schemas.microsoft.com/office/drawing/2014/main" id="{EAF38763-8364-46C9-97D3-BBA4CDA29653}"/>
              </a:ext>
            </a:extLst>
          </p:cNvPr>
          <p:cNvSpPr>
            <a:spLocks noGrp="1"/>
          </p:cNvSpPr>
          <p:nvPr>
            <p:ph idx="1"/>
          </p:nvPr>
        </p:nvSpPr>
        <p:spPr/>
        <p:txBody>
          <a:bodyPr/>
          <a:lstStyle/>
          <a:p>
            <a:r>
              <a:rPr lang="en-IN" dirty="0"/>
              <a:t>Minimal DFA for the language</a:t>
            </a:r>
          </a:p>
          <a:p>
            <a:pPr lvl="1"/>
            <a:r>
              <a:rPr lang="en-IN" sz="2400" dirty="0">
                <a:latin typeface="Cambria Math" panose="02040503050406030204" pitchFamily="18" charset="0"/>
                <a:ea typeface="Cambria Math" panose="02040503050406030204" pitchFamily="18" charset="0"/>
              </a:rPr>
              <a:t>L={</a:t>
            </a:r>
            <a:r>
              <a:rPr lang="en-IN" sz="2400" dirty="0" err="1">
                <a:latin typeface="Cambria Math" panose="02040503050406030204" pitchFamily="18" charset="0"/>
                <a:ea typeface="Cambria Math" panose="02040503050406030204" pitchFamily="18" charset="0"/>
              </a:rPr>
              <a:t>a</a:t>
            </a:r>
            <a:r>
              <a:rPr lang="en-IN" sz="2400" baseline="30000" dirty="0" err="1">
                <a:latin typeface="Cambria Math" panose="02040503050406030204" pitchFamily="18" charset="0"/>
                <a:ea typeface="Cambria Math" panose="02040503050406030204" pitchFamily="18" charset="0"/>
              </a:rPr>
              <a:t>n</a:t>
            </a:r>
            <a:r>
              <a:rPr lang="en-IN" sz="2400" dirty="0" err="1">
                <a:latin typeface="Cambria Math" panose="02040503050406030204" pitchFamily="18" charset="0"/>
                <a:ea typeface="Cambria Math" panose="02040503050406030204" pitchFamily="18" charset="0"/>
              </a:rPr>
              <a:t>b</a:t>
            </a:r>
            <a:r>
              <a:rPr lang="en-IN" sz="2400" baseline="30000" dirty="0" err="1">
                <a:latin typeface="Cambria Math" panose="02040503050406030204" pitchFamily="18" charset="0"/>
                <a:ea typeface="Cambria Math" panose="02040503050406030204" pitchFamily="18" charset="0"/>
              </a:rPr>
              <a:t>n</a:t>
            </a:r>
            <a:r>
              <a:rPr lang="en-IN" sz="2400" dirty="0">
                <a:latin typeface="Cambria Math" panose="02040503050406030204" pitchFamily="18" charset="0"/>
                <a:ea typeface="Cambria Math" panose="02040503050406030204" pitchFamily="18" charset="0"/>
              </a:rPr>
              <a:t> | n &gt;=1}</a:t>
            </a:r>
          </a:p>
          <a:p>
            <a:pPr lvl="1"/>
            <a:r>
              <a:rPr lang="en-IN" sz="2400" dirty="0">
                <a:latin typeface="Cambria Math" panose="02040503050406030204" pitchFamily="18" charset="0"/>
                <a:ea typeface="Cambria Math" panose="02040503050406030204" pitchFamily="18" charset="0"/>
              </a:rPr>
              <a:t>L={</a:t>
            </a:r>
            <a:r>
              <a:rPr lang="en-IN" sz="2400" dirty="0" err="1">
                <a:latin typeface="Cambria Math" panose="02040503050406030204" pitchFamily="18" charset="0"/>
                <a:ea typeface="Cambria Math" panose="02040503050406030204" pitchFamily="18" charset="0"/>
              </a:rPr>
              <a:t>a</a:t>
            </a:r>
            <a:r>
              <a:rPr lang="en-IN" sz="2400" baseline="30000" dirty="0" err="1">
                <a:latin typeface="Cambria Math" panose="02040503050406030204" pitchFamily="18" charset="0"/>
                <a:ea typeface="Cambria Math" panose="02040503050406030204" pitchFamily="18" charset="0"/>
              </a:rPr>
              <a:t>m</a:t>
            </a:r>
            <a:r>
              <a:rPr lang="en-IN" sz="2400" dirty="0" err="1">
                <a:latin typeface="Cambria Math" panose="02040503050406030204" pitchFamily="18" charset="0"/>
                <a:ea typeface="Cambria Math" panose="02040503050406030204" pitchFamily="18" charset="0"/>
              </a:rPr>
              <a:t>b</a:t>
            </a:r>
            <a:r>
              <a:rPr lang="en-IN" sz="2400" baseline="30000" dirty="0" err="1">
                <a:latin typeface="Cambria Math" panose="02040503050406030204" pitchFamily="18" charset="0"/>
                <a:ea typeface="Cambria Math" panose="02040503050406030204" pitchFamily="18" charset="0"/>
              </a:rPr>
              <a:t>n</a:t>
            </a:r>
            <a:r>
              <a:rPr lang="en-IN" sz="2400" dirty="0">
                <a:latin typeface="Cambria Math" panose="02040503050406030204" pitchFamily="18" charset="0"/>
                <a:ea typeface="Cambria Math" panose="02040503050406030204" pitchFamily="18" charset="0"/>
              </a:rPr>
              <a:t> | m, n &gt;1}</a:t>
            </a:r>
          </a:p>
          <a:p>
            <a:pPr lvl="2"/>
            <a:r>
              <a:rPr lang="en-IN" sz="2200" dirty="0">
                <a:latin typeface="Cambria Math" panose="02040503050406030204" pitchFamily="18" charset="0"/>
                <a:ea typeface="Cambria Math" panose="02040503050406030204" pitchFamily="18" charset="0"/>
              </a:rPr>
              <a:t>L={ab, </a:t>
            </a:r>
            <a:r>
              <a:rPr lang="en-IN" sz="2200" dirty="0" err="1">
                <a:latin typeface="Cambria Math" panose="02040503050406030204" pitchFamily="18" charset="0"/>
                <a:ea typeface="Cambria Math" panose="02040503050406030204" pitchFamily="18" charset="0"/>
              </a:rPr>
              <a:t>aab</a:t>
            </a:r>
            <a:r>
              <a:rPr lang="en-IN" sz="2200" dirty="0">
                <a:latin typeface="Cambria Math" panose="02040503050406030204" pitchFamily="18" charset="0"/>
                <a:ea typeface="Cambria Math" panose="02040503050406030204" pitchFamily="18" charset="0"/>
              </a:rPr>
              <a:t>, abb, </a:t>
            </a:r>
            <a:r>
              <a:rPr lang="en-IN" sz="2200" dirty="0" err="1">
                <a:latin typeface="Cambria Math" panose="02040503050406030204" pitchFamily="18" charset="0"/>
                <a:ea typeface="Cambria Math" panose="02040503050406030204" pitchFamily="18" charset="0"/>
              </a:rPr>
              <a:t>aabb</a:t>
            </a:r>
            <a:r>
              <a:rPr lang="en-IN" sz="2200" dirty="0">
                <a:latin typeface="Cambria Math" panose="02040503050406030204" pitchFamily="18" charset="0"/>
                <a:ea typeface="Cambria Math" panose="02040503050406030204" pitchFamily="18" charset="0"/>
              </a:rPr>
              <a:t>,…..}</a:t>
            </a:r>
          </a:p>
          <a:p>
            <a:pPr lvl="1"/>
            <a:r>
              <a:rPr lang="en-IN" sz="2400" dirty="0">
                <a:latin typeface="Cambria Math" panose="02040503050406030204" pitchFamily="18" charset="0"/>
                <a:ea typeface="Cambria Math" panose="02040503050406030204" pitchFamily="18" charset="0"/>
              </a:rPr>
              <a:t>L={</a:t>
            </a:r>
            <a:r>
              <a:rPr lang="en-IN" sz="2400" dirty="0" err="1">
                <a:latin typeface="Cambria Math" panose="02040503050406030204" pitchFamily="18" charset="0"/>
                <a:ea typeface="Cambria Math" panose="02040503050406030204" pitchFamily="18" charset="0"/>
              </a:rPr>
              <a:t>a</a:t>
            </a:r>
            <a:r>
              <a:rPr lang="en-IN" sz="2400" baseline="30000" dirty="0" err="1">
                <a:latin typeface="Cambria Math" panose="02040503050406030204" pitchFamily="18" charset="0"/>
                <a:ea typeface="Cambria Math" panose="02040503050406030204" pitchFamily="18" charset="0"/>
              </a:rPr>
              <a:t>m</a:t>
            </a:r>
            <a:r>
              <a:rPr lang="en-IN" sz="2400" dirty="0" err="1">
                <a:latin typeface="Cambria Math" panose="02040503050406030204" pitchFamily="18" charset="0"/>
                <a:ea typeface="Cambria Math" panose="02040503050406030204" pitchFamily="18" charset="0"/>
              </a:rPr>
              <a:t>b</a:t>
            </a:r>
            <a:r>
              <a:rPr lang="en-IN" sz="2400" baseline="30000" dirty="0" err="1">
                <a:latin typeface="Cambria Math" panose="02040503050406030204" pitchFamily="18" charset="0"/>
                <a:ea typeface="Cambria Math" panose="02040503050406030204" pitchFamily="18" charset="0"/>
              </a:rPr>
              <a:t>n</a:t>
            </a:r>
            <a:r>
              <a:rPr lang="en-IN" sz="2400" dirty="0">
                <a:latin typeface="Cambria Math" panose="02040503050406030204" pitchFamily="18" charset="0"/>
                <a:ea typeface="Cambria Math" panose="02040503050406030204" pitchFamily="18" charset="0"/>
              </a:rPr>
              <a:t> | m, n &gt;=0}</a:t>
            </a:r>
          </a:p>
          <a:p>
            <a:pPr lvl="2"/>
            <a:r>
              <a:rPr lang="en-IN" sz="2200" dirty="0">
                <a:latin typeface="Cambria Math" panose="02040503050406030204" pitchFamily="18" charset="0"/>
                <a:ea typeface="Cambria Math" panose="02040503050406030204" pitchFamily="18" charset="0"/>
              </a:rPr>
              <a:t>L={^, ab, aba, </a:t>
            </a:r>
            <a:r>
              <a:rPr lang="en-IN" sz="2200" dirty="0" err="1">
                <a:latin typeface="Cambria Math" panose="02040503050406030204" pitchFamily="18" charset="0"/>
                <a:ea typeface="Cambria Math" panose="02040503050406030204" pitchFamily="18" charset="0"/>
              </a:rPr>
              <a:t>aab</a:t>
            </a:r>
            <a:r>
              <a:rPr lang="en-IN" sz="2200" dirty="0">
                <a:latin typeface="Cambria Math" panose="02040503050406030204" pitchFamily="18" charset="0"/>
                <a:ea typeface="Cambria Math" panose="02040503050406030204" pitchFamily="18" charset="0"/>
              </a:rPr>
              <a:t>…}</a:t>
            </a:r>
          </a:p>
          <a:p>
            <a:pPr lvl="1"/>
            <a:r>
              <a:rPr lang="en-IN" sz="2400" dirty="0">
                <a:latin typeface="Cambria Math" panose="02040503050406030204" pitchFamily="18" charset="0"/>
                <a:ea typeface="Cambria Math" panose="02040503050406030204" pitchFamily="18" charset="0"/>
              </a:rPr>
              <a:t>L={a</a:t>
            </a:r>
            <a:r>
              <a:rPr lang="en-IN" sz="2400" baseline="30000" dirty="0">
                <a:latin typeface="Cambria Math" panose="02040503050406030204" pitchFamily="18" charset="0"/>
                <a:ea typeface="Cambria Math" panose="02040503050406030204" pitchFamily="18" charset="0"/>
              </a:rPr>
              <a:t>2n</a:t>
            </a:r>
            <a:r>
              <a:rPr lang="en-IN" sz="2400" dirty="0">
                <a:latin typeface="Cambria Math" panose="02040503050406030204" pitchFamily="18" charset="0"/>
                <a:ea typeface="Cambria Math" panose="02040503050406030204" pitchFamily="18" charset="0"/>
              </a:rPr>
              <a:t> | n &gt;=1}</a:t>
            </a:r>
          </a:p>
          <a:p>
            <a:pPr lvl="2"/>
            <a:r>
              <a:rPr lang="en-IN" sz="2200" dirty="0">
                <a:latin typeface="Cambria Math" panose="02040503050406030204" pitchFamily="18" charset="0"/>
                <a:ea typeface="Cambria Math" panose="02040503050406030204" pitchFamily="18" charset="0"/>
              </a:rPr>
              <a:t>L={aa, </a:t>
            </a:r>
            <a:r>
              <a:rPr lang="en-IN" sz="2200" dirty="0" err="1">
                <a:latin typeface="Cambria Math" panose="02040503050406030204" pitchFamily="18" charset="0"/>
                <a:ea typeface="Cambria Math" panose="02040503050406030204" pitchFamily="18" charset="0"/>
              </a:rPr>
              <a:t>aaaa</a:t>
            </a:r>
            <a:r>
              <a:rPr lang="en-IN" sz="2200" dirty="0">
                <a:latin typeface="Cambria Math" panose="02040503050406030204" pitchFamily="18" charset="0"/>
                <a:ea typeface="Cambria Math" panose="02040503050406030204" pitchFamily="18" charset="0"/>
              </a:rPr>
              <a:t>, </a:t>
            </a:r>
            <a:r>
              <a:rPr lang="en-IN" sz="2200" dirty="0" err="1">
                <a:latin typeface="Cambria Math" panose="02040503050406030204" pitchFamily="18" charset="0"/>
                <a:ea typeface="Cambria Math" panose="02040503050406030204" pitchFamily="18" charset="0"/>
              </a:rPr>
              <a:t>aaaaaa</a:t>
            </a:r>
            <a:r>
              <a:rPr lang="en-IN" sz="2200" dirty="0">
                <a:latin typeface="Cambria Math" panose="02040503050406030204" pitchFamily="18" charset="0"/>
                <a:ea typeface="Cambria Math" panose="02040503050406030204" pitchFamily="18" charset="0"/>
              </a:rPr>
              <a:t>,…}</a:t>
            </a:r>
          </a:p>
          <a:p>
            <a:pPr lvl="1"/>
            <a:r>
              <a:rPr lang="en-IN" sz="2400" dirty="0">
                <a:latin typeface="Cambria Math" panose="02040503050406030204" pitchFamily="18" charset="0"/>
                <a:ea typeface="Cambria Math" panose="02040503050406030204" pitchFamily="18" charset="0"/>
              </a:rPr>
              <a:t>L={a</a:t>
            </a:r>
            <a:r>
              <a:rPr lang="en-IN" sz="2400" baseline="30000" dirty="0">
                <a:latin typeface="Cambria Math" panose="02040503050406030204" pitchFamily="18" charset="0"/>
                <a:ea typeface="Cambria Math" panose="02040503050406030204" pitchFamily="18" charset="0"/>
              </a:rPr>
              <a:t>3n</a:t>
            </a:r>
            <a:r>
              <a:rPr lang="en-IN" sz="2400" dirty="0">
                <a:latin typeface="Cambria Math" panose="02040503050406030204" pitchFamily="18" charset="0"/>
                <a:ea typeface="Cambria Math" panose="02040503050406030204" pitchFamily="18" charset="0"/>
              </a:rPr>
              <a:t> | n &gt;=1}</a:t>
            </a:r>
          </a:p>
          <a:p>
            <a:pPr lvl="1"/>
            <a:endParaRPr lang="en-IN" sz="2400" dirty="0">
              <a:latin typeface="Cambria Math" panose="02040503050406030204" pitchFamily="18" charset="0"/>
              <a:ea typeface="Cambria Math" panose="02040503050406030204" pitchFamily="18" charset="0"/>
            </a:endParaRPr>
          </a:p>
          <a:p>
            <a:pPr lvl="1"/>
            <a:endParaRPr lang="en-IN" sz="2400" dirty="0">
              <a:latin typeface="Cambria Math" panose="02040503050406030204" pitchFamily="18" charset="0"/>
              <a:ea typeface="Cambria Math" panose="02040503050406030204" pitchFamily="18" charset="0"/>
            </a:endParaRPr>
          </a:p>
          <a:p>
            <a:pPr marL="457200" lvl="1" indent="0">
              <a:buNone/>
            </a:pPr>
            <a:endParaRPr lang="en-IN" sz="24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92751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2079-4E6E-4A93-9FD8-28CBC535CE07}"/>
              </a:ext>
            </a:extLst>
          </p:cNvPr>
          <p:cNvSpPr>
            <a:spLocks noGrp="1"/>
          </p:cNvSpPr>
          <p:nvPr>
            <p:ph type="title"/>
          </p:nvPr>
        </p:nvSpPr>
        <p:spPr/>
        <p:txBody>
          <a:bodyPr/>
          <a:lstStyle/>
          <a:p>
            <a:r>
              <a:rPr lang="en-IN" dirty="0"/>
              <a:t>Complement of DFA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D7A447-B156-4D82-A616-87B3F41AC6BF}"/>
                  </a:ext>
                </a:extLst>
              </p:cNvPr>
              <p:cNvSpPr>
                <a:spLocks noGrp="1"/>
              </p:cNvSpPr>
              <p:nvPr>
                <p:ph idx="1"/>
              </p:nvPr>
            </p:nvSpPr>
            <p:spPr/>
            <p:txBody>
              <a:bodyPr/>
              <a:lstStyle/>
              <a:p>
                <a14:m>
                  <m:oMath xmlns:m="http://schemas.openxmlformats.org/officeDocument/2006/math">
                    <m:r>
                      <m:rPr>
                        <m:sty m:val="p"/>
                      </m:rPr>
                      <a:rPr lang="en-IN" b="0" i="0" smtClean="0">
                        <a:latin typeface="Cambria Math" panose="02040503050406030204" pitchFamily="18" charset="0"/>
                      </a:rPr>
                      <m:t>Suppose</m:t>
                    </m:r>
                    <m:r>
                      <a:rPr lang="en-IN" b="0" i="0" smtClean="0">
                        <a:latin typeface="Cambria Math" panose="02040503050406030204" pitchFamily="18" charset="0"/>
                      </a:rPr>
                      <m:t> </m:t>
                    </m:r>
                    <m:r>
                      <m:rPr>
                        <m:sty m:val="p"/>
                      </m:rPr>
                      <a:rPr lang="en-IN" b="0" i="0" smtClean="0">
                        <a:latin typeface="Cambria Math" panose="02040503050406030204" pitchFamily="18" charset="0"/>
                      </a:rPr>
                      <m:t>a</m:t>
                    </m:r>
                    <m:r>
                      <a:rPr lang="en-IN" b="0" i="0" smtClean="0">
                        <a:latin typeface="Cambria Math" panose="02040503050406030204" pitchFamily="18" charset="0"/>
                      </a:rPr>
                      <m:t> </m:t>
                    </m:r>
                    <m:r>
                      <m:rPr>
                        <m:sty m:val="p"/>
                      </m:rPr>
                      <a:rPr lang="en-IN" b="0" i="0" smtClean="0">
                        <a:latin typeface="Cambria Math" panose="02040503050406030204" pitchFamily="18" charset="0"/>
                      </a:rPr>
                      <m:t>DFA</m:t>
                    </m:r>
                    <m:r>
                      <a:rPr lang="en-IN" b="0" i="0" smtClean="0">
                        <a:latin typeface="Cambria Math" panose="02040503050406030204" pitchFamily="18" charset="0"/>
                      </a:rPr>
                      <m:t> </m:t>
                    </m:r>
                    <m:r>
                      <m:rPr>
                        <m:sty m:val="p"/>
                      </m:rPr>
                      <a:rPr lang="en-IN" b="0" i="0" smtClean="0">
                        <a:latin typeface="Cambria Math" panose="02040503050406030204" pitchFamily="18" charset="0"/>
                      </a:rPr>
                      <m:t>that</m:t>
                    </m:r>
                    <m:r>
                      <a:rPr lang="en-IN" b="0" i="0" smtClean="0">
                        <a:latin typeface="Cambria Math" panose="02040503050406030204" pitchFamily="18" charset="0"/>
                      </a:rPr>
                      <m:t> </m:t>
                    </m:r>
                    <m:r>
                      <m:rPr>
                        <m:sty m:val="p"/>
                      </m:rPr>
                      <a:rPr lang="en-IN" b="0" i="0" smtClean="0">
                        <a:latin typeface="Cambria Math" panose="02040503050406030204" pitchFamily="18" charset="0"/>
                      </a:rPr>
                      <m:t>is</m:t>
                    </m:r>
                    <m:r>
                      <a:rPr lang="en-IN" b="0" i="0" smtClean="0">
                        <a:latin typeface="Cambria Math" panose="02040503050406030204" pitchFamily="18" charset="0"/>
                      </a:rPr>
                      <m:t> </m:t>
                    </m:r>
                    <m:r>
                      <m:rPr>
                        <m:sty m:val="p"/>
                      </m:rPr>
                      <a:rPr lang="en-IN" b="0" i="0" smtClean="0">
                        <a:latin typeface="Cambria Math" panose="02040503050406030204" pitchFamily="18" charset="0"/>
                      </a:rPr>
                      <m:t>defined</m:t>
                    </m:r>
                    <m:r>
                      <a:rPr lang="en-IN" b="0" i="0" smtClean="0">
                        <a:latin typeface="Cambria Math" panose="02040503050406030204" pitchFamily="18" charset="0"/>
                      </a:rPr>
                      <m:t> </m:t>
                    </m:r>
                    <m:r>
                      <m:rPr>
                        <m:sty m:val="p"/>
                      </m:rPr>
                      <a:rPr lang="en-IN" b="0" i="0" smtClean="0">
                        <a:latin typeface="Cambria Math" panose="02040503050406030204" pitchFamily="18" charset="0"/>
                      </a:rPr>
                      <m:t>by</m:t>
                    </m:r>
                    <m:r>
                      <a:rPr lang="en-IN" b="0" i="0" smtClean="0">
                        <a:latin typeface="Cambria Math" panose="02040503050406030204" pitchFamily="18" charset="0"/>
                      </a:rPr>
                      <m:t> </m:t>
                    </m:r>
                    <m:r>
                      <a:rPr lang="en-US" b="0" i="1" smtClean="0">
                        <a:latin typeface="Cambria Math" panose="02040503050406030204" pitchFamily="18" charset="0"/>
                      </a:rPr>
                      <m:t>𝑀</m:t>
                    </m:r>
                    <m:r>
                      <a:rPr lang="en-US" b="0" i="1" smtClean="0">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Σ</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𝐹</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rPr>
                      <m:t>)</m:t>
                    </m:r>
                  </m:oMath>
                </a14:m>
                <a:r>
                  <a:rPr lang="en-US" dirty="0"/>
                  <a:t> and it accepts the language L</a:t>
                </a:r>
                <a:r>
                  <a:rPr lang="en-US" baseline="-25000" dirty="0"/>
                  <a:t>1</a:t>
                </a:r>
                <a:r>
                  <a:rPr lang="en-US" dirty="0"/>
                  <a:t>. Then DFA that accepts the language L</a:t>
                </a:r>
                <a:r>
                  <a:rPr lang="en-US" baseline="-25000" dirty="0"/>
                  <a:t>2</a:t>
                </a:r>
                <a:r>
                  <a:rPr lang="en-US" dirty="0"/>
                  <a:t> where L</a:t>
                </a:r>
                <a:r>
                  <a:rPr lang="en-US" baseline="-25000" dirty="0"/>
                  <a:t>2</a:t>
                </a:r>
                <a:r>
                  <a:rPr lang="en-US" dirty="0"/>
                  <a:t> = L’</a:t>
                </a:r>
                <a:r>
                  <a:rPr lang="en-US" baseline="-25000" dirty="0"/>
                  <a:t>1</a:t>
                </a:r>
                <a:r>
                  <a:rPr lang="en-US" dirty="0"/>
                  <a:t> =&gt; </a:t>
                </a:r>
                <a:r>
                  <a:rPr lang="el-GR" dirty="0"/>
                  <a:t>Σ</a:t>
                </a:r>
                <a:r>
                  <a:rPr lang="el-GR" baseline="30000" dirty="0"/>
                  <a:t>*</a:t>
                </a:r>
                <a:r>
                  <a:rPr lang="en-IN" dirty="0"/>
                  <a:t>- L</a:t>
                </a:r>
                <a:r>
                  <a:rPr lang="en-IN" baseline="-25000" dirty="0"/>
                  <a:t>1 </a:t>
                </a:r>
                <a:r>
                  <a:rPr lang="en-IN" dirty="0"/>
                  <a:t>will be defined as</a:t>
                </a:r>
              </a:p>
              <a:p>
                <a14:m>
                  <m:oMath xmlns:m="http://schemas.openxmlformats.org/officeDocument/2006/math">
                    <m:r>
                      <a:rPr lang="en-US" i="1">
                        <a:latin typeface="Cambria Math" panose="02040503050406030204" pitchFamily="18" charset="0"/>
                      </a:rPr>
                      <m:t>𝑀</m:t>
                    </m:r>
                    <m:r>
                      <a:rPr lang="en-IN"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Σ</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IN" b="1" i="1" smtClean="0">
                        <a:solidFill>
                          <a:srgbClr val="C00000"/>
                        </a:solidFill>
                        <a:latin typeface="Cambria Math" panose="02040503050406030204" pitchFamily="18" charset="0"/>
                        <a:ea typeface="Cambria Math" panose="02040503050406030204" pitchFamily="18" charset="0"/>
                      </a:rPr>
                      <m:t>𝑸</m:t>
                    </m:r>
                    <m:r>
                      <a:rPr lang="en-IN" b="1" i="1" smtClean="0">
                        <a:solidFill>
                          <a:srgbClr val="C00000"/>
                        </a:solidFill>
                        <a:latin typeface="Cambria Math" panose="02040503050406030204" pitchFamily="18" charset="0"/>
                        <a:ea typeface="Cambria Math" panose="02040503050406030204" pitchFamily="18" charset="0"/>
                      </a:rPr>
                      <m:t>−</m:t>
                    </m:r>
                    <m:r>
                      <a:rPr lang="en-IN" b="1" i="1">
                        <a:solidFill>
                          <a:srgbClr val="C00000"/>
                        </a:solidFill>
                        <a:latin typeface="Cambria Math" panose="02040503050406030204" pitchFamily="18" charset="0"/>
                        <a:ea typeface="Cambria Math" panose="02040503050406030204" pitchFamily="18" charset="0"/>
                      </a:rPr>
                      <m:t>𝑭</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rPr>
                      <m:t>)</m:t>
                    </m:r>
                  </m:oMath>
                </a14:m>
                <a:endParaRPr lang="en-IN" baseline="-25000" dirty="0"/>
              </a:p>
              <a:p>
                <a:r>
                  <a:rPr lang="en-US" b="0" i="0" dirty="0">
                    <a:effectLst/>
                    <a:latin typeface="urw-din"/>
                  </a:rPr>
                  <a:t>The complement of a DFA can be obtained by </a:t>
                </a:r>
                <a:r>
                  <a:rPr lang="en-US" b="1" i="0" dirty="0">
                    <a:solidFill>
                      <a:srgbClr val="C00000"/>
                    </a:solidFill>
                    <a:effectLst/>
                    <a:latin typeface="urw-din"/>
                  </a:rPr>
                  <a:t>making the non-final states as final states and vice-versa</a:t>
                </a:r>
                <a:r>
                  <a:rPr lang="en-US" b="0" i="0" dirty="0">
                    <a:solidFill>
                      <a:srgbClr val="C00000"/>
                    </a:solidFill>
                    <a:effectLst/>
                    <a:latin typeface="urw-din"/>
                  </a:rPr>
                  <a:t>. </a:t>
                </a:r>
                <a:r>
                  <a:rPr lang="en-US" b="0" i="0" dirty="0">
                    <a:effectLst/>
                    <a:latin typeface="urw-din"/>
                  </a:rPr>
                  <a:t>The language accepted by the complemented DFA L</a:t>
                </a:r>
                <a:r>
                  <a:rPr lang="en-US" b="0" i="0" baseline="-25000" dirty="0">
                    <a:effectLst/>
                    <a:latin typeface="urw-din"/>
                  </a:rPr>
                  <a:t>2</a:t>
                </a:r>
                <a:r>
                  <a:rPr lang="en-US" b="0" i="0" dirty="0">
                    <a:effectLst/>
                    <a:latin typeface="urw-din"/>
                  </a:rPr>
                  <a:t> is the complement of the language L</a:t>
                </a:r>
                <a:r>
                  <a:rPr lang="en-US" b="0" i="0" baseline="-25000" dirty="0">
                    <a:effectLst/>
                    <a:latin typeface="urw-din"/>
                  </a:rPr>
                  <a:t>1</a:t>
                </a:r>
                <a:r>
                  <a:rPr lang="en-US" b="0" i="0" dirty="0">
                    <a:effectLst/>
                    <a:latin typeface="urw-din"/>
                  </a:rPr>
                  <a:t>.</a:t>
                </a:r>
                <a:r>
                  <a:rPr lang="en-US" b="0" i="0" dirty="0">
                    <a:solidFill>
                      <a:srgbClr val="525960"/>
                    </a:solidFill>
                    <a:effectLst/>
                    <a:latin typeface="-apple-system"/>
                  </a:rPr>
                  <a:t> (</a:t>
                </a:r>
                <a:r>
                  <a:rPr lang="en-US" b="0" i="1" dirty="0">
                    <a:solidFill>
                      <a:srgbClr val="C00000"/>
                    </a:solidFill>
                    <a:effectLst/>
                    <a:latin typeface="-apple-system"/>
                  </a:rPr>
                  <a:t>Warning! </a:t>
                </a:r>
                <a:r>
                  <a:rPr lang="en-US" b="0" i="1" dirty="0">
                    <a:solidFill>
                      <a:srgbClr val="525960"/>
                    </a:solidFill>
                    <a:effectLst/>
                    <a:latin typeface="-apple-system"/>
                  </a:rPr>
                  <a:t>This is not true for NFA’s</a:t>
                </a:r>
                <a:r>
                  <a:rPr lang="en-US" b="0" i="0" dirty="0">
                    <a:solidFill>
                      <a:srgbClr val="525960"/>
                    </a:solidFill>
                    <a:effectLst/>
                    <a:latin typeface="-apple-system"/>
                  </a:rPr>
                  <a:t>)</a:t>
                </a:r>
                <a:endParaRPr lang="en-US" baseline="-25000" dirty="0"/>
              </a:p>
              <a:p>
                <a:endParaRPr lang="en-IN" dirty="0"/>
              </a:p>
              <a:p>
                <a:r>
                  <a:rPr lang="en-IN" dirty="0"/>
                  <a:t>Example 1: </a:t>
                </a:r>
                <a:r>
                  <a:rPr lang="en-US" dirty="0"/>
                  <a:t> </a:t>
                </a:r>
              </a:p>
              <a:p>
                <a:pPr lvl="1"/>
                <a:r>
                  <a:rPr lang="en-US" dirty="0"/>
                  <a:t>L1: set of all strings over {a, b} of even length </a:t>
                </a:r>
              </a:p>
              <a:p>
                <a:pPr lvl="1"/>
                <a:r>
                  <a:rPr lang="en-IN" dirty="0"/>
                  <a:t>L1 =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IN" dirty="0"/>
                  <a:t>, ab, aa, </a:t>
                </a:r>
                <a:r>
                  <a:rPr lang="en-IN" dirty="0" err="1"/>
                  <a:t>abaa</a:t>
                </a:r>
                <a:r>
                  <a:rPr lang="en-IN" dirty="0"/>
                  <a:t>, </a:t>
                </a:r>
                <a:r>
                  <a:rPr lang="en-IN" dirty="0" err="1"/>
                  <a:t>aaba</a:t>
                </a:r>
                <a:r>
                  <a:rPr lang="en-IN" dirty="0"/>
                  <a:t>, ....} </a:t>
                </a:r>
              </a:p>
              <a:p>
                <a:pPr lvl="1"/>
                <a:r>
                  <a:rPr lang="en-US" dirty="0"/>
                  <a:t>L2: set of all strings over {a, b} of odd length </a:t>
                </a:r>
              </a:p>
              <a:p>
                <a:pPr lvl="1"/>
                <a:r>
                  <a:rPr lang="en-IN" dirty="0"/>
                  <a:t>L2 = { a, b, </a:t>
                </a:r>
                <a:r>
                  <a:rPr lang="en-IN" dirty="0" err="1"/>
                  <a:t>aab</a:t>
                </a:r>
                <a:r>
                  <a:rPr lang="en-IN" dirty="0"/>
                  <a:t>, </a:t>
                </a:r>
                <a:r>
                  <a:rPr lang="en-IN" dirty="0" err="1"/>
                  <a:t>aaa</a:t>
                </a:r>
                <a:r>
                  <a:rPr lang="en-IN" dirty="0"/>
                  <a:t>, </a:t>
                </a:r>
                <a:r>
                  <a:rPr lang="en-IN" dirty="0" err="1"/>
                  <a:t>bba</a:t>
                </a:r>
                <a:r>
                  <a:rPr lang="en-IN" dirty="0"/>
                  <a:t>, </a:t>
                </a:r>
                <a:r>
                  <a:rPr lang="en-IN" dirty="0" err="1"/>
                  <a:t>bbb</a:t>
                </a:r>
                <a:r>
                  <a:rPr lang="en-IN" dirty="0"/>
                  <a:t>, ...} </a:t>
                </a:r>
              </a:p>
            </p:txBody>
          </p:sp>
        </mc:Choice>
        <mc:Fallback xmlns="">
          <p:sp>
            <p:nvSpPr>
              <p:cNvPr id="3" name="Content Placeholder 2">
                <a:extLst>
                  <a:ext uri="{FF2B5EF4-FFF2-40B4-BE49-F238E27FC236}">
                    <a16:creationId xmlns:a16="http://schemas.microsoft.com/office/drawing/2014/main" id="{CBD7A447-B156-4D82-A616-87B3F41AC6BF}"/>
                  </a:ext>
                </a:extLst>
              </p:cNvPr>
              <p:cNvSpPr>
                <a:spLocks noGrp="1" noRot="1" noChangeAspect="1" noMove="1" noResize="1" noEditPoints="1" noAdjustHandles="1" noChangeArrowheads="1" noChangeShapeType="1" noTextEdit="1"/>
              </p:cNvSpPr>
              <p:nvPr>
                <p:ph idx="1"/>
              </p:nvPr>
            </p:nvSpPr>
            <p:spPr>
              <a:blipFill>
                <a:blip r:embed="rId2"/>
                <a:stretch>
                  <a:fillRect l="-731" t="-457" r="-1253" b="-1714"/>
                </a:stretch>
              </a:blipFill>
            </p:spPr>
            <p:txBody>
              <a:bodyPr/>
              <a:lstStyle/>
              <a:p>
                <a:r>
                  <a:rPr lang="en-IN">
                    <a:noFill/>
                  </a:rPr>
                  <a:t> </a:t>
                </a:r>
              </a:p>
            </p:txBody>
          </p:sp>
        </mc:Fallback>
      </mc:AlternateContent>
      <p:pic>
        <p:nvPicPr>
          <p:cNvPr id="9" name="Picture 8">
            <a:extLst>
              <a:ext uri="{FF2B5EF4-FFF2-40B4-BE49-F238E27FC236}">
                <a16:creationId xmlns:a16="http://schemas.microsoft.com/office/drawing/2014/main" id="{5C60CE02-3118-493A-A8AB-F434569E71A0}"/>
              </a:ext>
            </a:extLst>
          </p:cNvPr>
          <p:cNvPicPr>
            <a:picLocks noChangeAspect="1"/>
          </p:cNvPicPr>
          <p:nvPr/>
        </p:nvPicPr>
        <p:blipFill>
          <a:blip r:embed="rId3"/>
          <a:stretch>
            <a:fillRect/>
          </a:stretch>
        </p:blipFill>
        <p:spPr>
          <a:xfrm>
            <a:off x="7391400" y="3701257"/>
            <a:ext cx="3378375" cy="1480343"/>
          </a:xfrm>
          <a:prstGeom prst="rect">
            <a:avLst/>
          </a:prstGeom>
        </p:spPr>
      </p:pic>
      <p:pic>
        <p:nvPicPr>
          <p:cNvPr id="11" name="Picture 10">
            <a:extLst>
              <a:ext uri="{FF2B5EF4-FFF2-40B4-BE49-F238E27FC236}">
                <a16:creationId xmlns:a16="http://schemas.microsoft.com/office/drawing/2014/main" id="{0EDF0F2F-108C-4675-A76B-B8E055741B59}"/>
              </a:ext>
            </a:extLst>
          </p:cNvPr>
          <p:cNvPicPr>
            <a:picLocks noChangeAspect="1"/>
          </p:cNvPicPr>
          <p:nvPr/>
        </p:nvPicPr>
        <p:blipFill>
          <a:blip r:embed="rId4"/>
          <a:stretch>
            <a:fillRect/>
          </a:stretch>
        </p:blipFill>
        <p:spPr>
          <a:xfrm>
            <a:off x="7402989" y="5398555"/>
            <a:ext cx="3378374" cy="1454225"/>
          </a:xfrm>
          <a:prstGeom prst="rect">
            <a:avLst/>
          </a:prstGeom>
        </p:spPr>
      </p:pic>
    </p:spTree>
    <p:extLst>
      <p:ext uri="{BB962C8B-B14F-4D97-AF65-F5344CB8AC3E}">
        <p14:creationId xmlns:p14="http://schemas.microsoft.com/office/powerpoint/2010/main" val="331561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Operations over Language</a:t>
            </a:r>
          </a:p>
        </p:txBody>
      </p:sp>
      <p:sp>
        <p:nvSpPr>
          <p:cNvPr id="3" name="Content Placeholder 2"/>
          <p:cNvSpPr>
            <a:spLocks noGrp="1"/>
          </p:cNvSpPr>
          <p:nvPr>
            <p:ph idx="1"/>
          </p:nvPr>
        </p:nvSpPr>
        <p:spPr/>
        <p:txBody>
          <a:bodyPr/>
          <a:lstStyle/>
          <a:p>
            <a:r>
              <a:rPr lang="en-US" dirty="0"/>
              <a:t>Operations over the language are:</a:t>
            </a:r>
          </a:p>
          <a:p>
            <a:pPr marL="914400" indent="-457200">
              <a:buFont typeface="+mj-lt"/>
              <a:buAutoNum type="arabicPeriod"/>
            </a:pPr>
            <a:r>
              <a:rPr lang="en-US" dirty="0">
                <a:solidFill>
                  <a:srgbClr val="0E47A1"/>
                </a:solidFill>
              </a:rPr>
              <a:t>Concatenation</a:t>
            </a:r>
          </a:p>
          <a:p>
            <a:pPr marL="914400" indent="-457200">
              <a:buFont typeface="+mj-lt"/>
              <a:buAutoNum type="arabicPeriod"/>
            </a:pPr>
            <a:r>
              <a:rPr lang="en-US" dirty="0">
                <a:solidFill>
                  <a:srgbClr val="0E47A1"/>
                </a:solidFill>
              </a:rPr>
              <a:t> Union</a:t>
            </a:r>
          </a:p>
          <a:p>
            <a:pPr marL="914400" indent="-457200">
              <a:buFont typeface="+mj-lt"/>
              <a:buAutoNum type="arabicPeriod"/>
            </a:pPr>
            <a:r>
              <a:rPr lang="en-US" dirty="0">
                <a:solidFill>
                  <a:srgbClr val="0E47A1"/>
                </a:solidFill>
              </a:rPr>
              <a:t> * (Kleene closure)</a:t>
            </a:r>
          </a:p>
          <a:p>
            <a:pPr marL="914400" indent="-457200">
              <a:buFont typeface="+mj-lt"/>
              <a:buAutoNum type="arabicPeriod"/>
            </a:pPr>
            <a:r>
              <a:rPr lang="en-US" dirty="0">
                <a:solidFill>
                  <a:srgbClr val="0E47A1"/>
                </a:solidFill>
              </a:rPr>
              <a:t> + (Positive closure)</a:t>
            </a:r>
          </a:p>
          <a:p>
            <a:pPr marL="914400" indent="-457200">
              <a:buFont typeface="+mj-lt"/>
              <a:buAutoNum type="arabicPeriod"/>
            </a:pPr>
            <a:endParaRPr lang="en-US" dirty="0">
              <a:solidFill>
                <a:srgbClr val="0E47A1"/>
              </a:solidFill>
            </a:endParaRPr>
          </a:p>
          <a:p>
            <a:endParaRPr lang="en-US" dirty="0"/>
          </a:p>
        </p:txBody>
      </p:sp>
      <p:cxnSp>
        <p:nvCxnSpPr>
          <p:cNvPr id="4" name="Straight Connector 3"/>
          <p:cNvCxnSpPr/>
          <p:nvPr/>
        </p:nvCxnSpPr>
        <p:spPr>
          <a:xfrm rot="5400000">
            <a:off x="6117221" y="-2647104"/>
            <a:ext cx="0" cy="118872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ontent Placeholder 2"/>
              <p:cNvSpPr txBox="1">
                <a:spLocks/>
              </p:cNvSpPr>
              <p:nvPr/>
            </p:nvSpPr>
            <p:spPr>
              <a:xfrm>
                <a:off x="152400" y="3448740"/>
                <a:ext cx="11929641" cy="228080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2800" dirty="0"/>
                  <a:t>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2</m:t>
                        </m:r>
                      </m:sub>
                    </m:sSub>
                    <m:r>
                      <a:rPr lang="en-US" sz="2400" i="1">
                        <a:latin typeface="Cambria Math" panose="02040503050406030204" pitchFamily="18" charset="0"/>
                        <a:ea typeface="Cambria Math" panose="02040503050406030204" pitchFamily="18" charset="0"/>
                      </a:rPr>
                      <m:t>⊆ </m:t>
                    </m:r>
                    <m:sSup>
                      <m:sSupPr>
                        <m:ctrlPr>
                          <a:rPr lang="en-US" sz="2400" i="1">
                            <a:latin typeface="Cambria Math" panose="02040503050406030204" pitchFamily="18" charset="0"/>
                            <a:ea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Σ</m:t>
                        </m:r>
                      </m:e>
                      <m:sup>
                        <m:r>
                          <a:rPr lang="en-US" sz="2400" i="1">
                            <a:latin typeface="Cambria Math" panose="02040503050406030204" pitchFamily="18" charset="0"/>
                            <a:ea typeface="Cambria Math" panose="02040503050406030204" pitchFamily="18" charset="0"/>
                          </a:rPr>
                          <m:t>∗</m:t>
                        </m:r>
                      </m:sup>
                    </m:sSup>
                  </m:oMath>
                </a14:m>
                <a:r>
                  <a:rPr lang="en-US" sz="2400" dirty="0"/>
                  <a:t> then union is defined as</a:t>
                </a:r>
              </a:p>
              <a:p>
                <a:pPr marL="457200" lvl="1"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𝐿</m:t>
                      </m:r>
                      <m:r>
                        <a:rPr lang="en-US" sz="2400" i="1" baseline="-25000">
                          <a:latin typeface="Cambria Math" panose="02040503050406030204" pitchFamily="18" charset="0"/>
                        </a:rPr>
                        <m:t>1 </m:t>
                      </m:r>
                      <m:r>
                        <a:rPr lang="en-US" sz="2400" i="1">
                          <a:latin typeface="Cambria Math" panose="02040503050406030204" pitchFamily="18" charset="0"/>
                        </a:rPr>
                        <m:t>| </m:t>
                      </m:r>
                      <m:r>
                        <a:rPr lang="en-US" sz="2400" i="1">
                          <a:latin typeface="Cambria Math" panose="02040503050406030204" pitchFamily="18" charset="0"/>
                        </a:rPr>
                        <m:t>𝐿</m:t>
                      </m:r>
                      <m:r>
                        <a:rPr lang="en-US" sz="2400" i="1" baseline="-25000">
                          <a:latin typeface="Cambria Math" panose="02040503050406030204" pitchFamily="18" charset="0"/>
                        </a:rPr>
                        <m:t>2</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 </m:t>
                          </m:r>
                        </m:e>
                      </m:d>
                      <m:r>
                        <a:rPr lang="en-US" sz="2400" i="1">
                          <a:latin typeface="Cambria Math" panose="02040503050406030204" pitchFamily="18" charset="0"/>
                        </a:rPr>
                        <m:t> </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𝜖</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𝐿</m:t>
                      </m:r>
                      <m:r>
                        <a:rPr lang="en-US" sz="2400" i="1" baseline="-2500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𝑜𝑟</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𝜖</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𝐿</m:t>
                      </m:r>
                      <m:r>
                        <a:rPr lang="en-US" sz="2400" i="1" baseline="-25000">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m:t>
                      </m:r>
                    </m:oMath>
                  </m:oMathPara>
                </a14:m>
                <a:endParaRPr lang="en-US" sz="2400" dirty="0"/>
              </a:p>
              <a:p>
                <a:pPr marL="457200" lvl="1" indent="0">
                  <a:buFont typeface="Arial" panose="020B0604020202020204" pitchFamily="34" charset="0"/>
                  <a:buNone/>
                </a:pPr>
                <a:r>
                  <a:rPr lang="en-US" sz="2400" dirty="0">
                    <a:solidFill>
                      <a:srgbClr val="0E47A1"/>
                    </a:solidFill>
                  </a:rPr>
                  <a:t>Example:</a:t>
                </a:r>
              </a:p>
              <a:p>
                <a:pPr marL="857250" lvl="2" indent="0">
                  <a:buFont typeface="Arial" pitchFamily="34" charset="0"/>
                  <a:buNone/>
                </a:pPr>
                <a14:m>
                  <m:oMath xmlns:m="http://schemas.openxmlformats.org/officeDocument/2006/math">
                    <m:r>
                      <a:rPr lang="en-US" sz="2400" i="1">
                        <a:latin typeface="Cambria Math" panose="02040503050406030204" pitchFamily="18" charset="0"/>
                      </a:rPr>
                      <m:t>𝐿</m:t>
                    </m:r>
                    <m:r>
                      <a:rPr lang="en-US" sz="2400" i="1" baseline="-25000">
                        <a:latin typeface="Cambria Math" panose="02040503050406030204" pitchFamily="18" charset="0"/>
                      </a:rPr>
                      <m:t>1</m:t>
                    </m:r>
                  </m:oMath>
                </a14:m>
                <a:r>
                  <a:rPr lang="en-US" sz="2400" dirty="0"/>
                  <a:t> = {hope, fear} 	and </a:t>
                </a:r>
                <a14:m>
                  <m:oMath xmlns:m="http://schemas.openxmlformats.org/officeDocument/2006/math">
                    <m:r>
                      <a:rPr lang="en-US" sz="2400" i="1">
                        <a:latin typeface="Cambria Math" panose="02040503050406030204" pitchFamily="18" charset="0"/>
                      </a:rPr>
                      <m:t>𝐿</m:t>
                    </m:r>
                    <m:r>
                      <a:rPr lang="en-US" sz="2400" i="1" baseline="-25000">
                        <a:latin typeface="Cambria Math" panose="02040503050406030204" pitchFamily="18" charset="0"/>
                      </a:rPr>
                      <m:t>2</m:t>
                    </m:r>
                  </m:oMath>
                </a14:m>
                <a:r>
                  <a:rPr lang="en-US" sz="2400" dirty="0"/>
                  <a:t> = {less, fully}</a:t>
                </a:r>
              </a:p>
              <a:p>
                <a:pPr marL="857250" lvl="2" indent="0">
                  <a:buFont typeface="Arial" pitchFamily="34" charset="0"/>
                  <a:buNone/>
                </a:pPr>
                <a:endParaRPr lang="en-US"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152400" y="3448740"/>
                <a:ext cx="11929641" cy="2280809"/>
              </a:xfrm>
              <a:prstGeom prst="rect">
                <a:avLst/>
              </a:prstGeom>
              <a:blipFill rotWithShape="0">
                <a:blip r:embed="rId2"/>
                <a:stretch>
                  <a:fillRect t="-4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524000" y="5385557"/>
                <a:ext cx="4572000" cy="426720"/>
              </a:xfrm>
              <a:prstGeom prst="rect">
                <a:avLst/>
              </a:prstGeom>
              <a:solidFill>
                <a:srgbClr val="0E47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smtClean="0">
                        <a:latin typeface="Cambria Math" panose="02040503050406030204" pitchFamily="18" charset="0"/>
                      </a:rPr>
                      <m:t>𝐿</m:t>
                    </m:r>
                    <m:r>
                      <a:rPr lang="en-US" sz="2400" i="1" baseline="-25000">
                        <a:latin typeface="Cambria Math" panose="02040503050406030204" pitchFamily="18" charset="0"/>
                      </a:rPr>
                      <m:t>1 </m:t>
                    </m:r>
                    <m:r>
                      <a:rPr lang="en-US" sz="2400" i="1">
                        <a:latin typeface="Cambria Math" panose="02040503050406030204" pitchFamily="18" charset="0"/>
                      </a:rPr>
                      <m:t>| </m:t>
                    </m:r>
                    <m:r>
                      <a:rPr lang="en-US" sz="2400" i="1">
                        <a:latin typeface="Cambria Math" panose="02040503050406030204" pitchFamily="18" charset="0"/>
                      </a:rPr>
                      <m:t>𝐿</m:t>
                    </m:r>
                    <m:r>
                      <a:rPr lang="en-US" sz="2400" i="1" baseline="-25000">
                        <a:latin typeface="Cambria Math" panose="02040503050406030204" pitchFamily="18" charset="0"/>
                      </a:rPr>
                      <m:t>2</m:t>
                    </m:r>
                  </m:oMath>
                </a14:m>
                <a:r>
                  <a:rPr lang="en-US" sz="2400" dirty="0"/>
                  <a:t> = {hope, fear, less, fully}</a:t>
                </a:r>
              </a:p>
            </p:txBody>
          </p:sp>
        </mc:Choice>
        <mc:Fallback xmlns="">
          <p:sp>
            <p:nvSpPr>
              <p:cNvPr id="10" name="Rectangle 9"/>
              <p:cNvSpPr>
                <a:spLocks noRot="1" noChangeAspect="1" noMove="1" noResize="1" noEditPoints="1" noAdjustHandles="1" noChangeArrowheads="1" noChangeShapeType="1" noTextEdit="1"/>
              </p:cNvSpPr>
              <p:nvPr/>
            </p:nvSpPr>
            <p:spPr>
              <a:xfrm>
                <a:off x="1524000" y="5385557"/>
                <a:ext cx="4572000" cy="426720"/>
              </a:xfrm>
              <a:prstGeom prst="rect">
                <a:avLst/>
              </a:prstGeom>
              <a:blipFill rotWithShape="0">
                <a:blip r:embed="rId3"/>
                <a:stretch>
                  <a:fillRect t="-11111" b="-36111"/>
                </a:stretch>
              </a:blipFill>
            </p:spPr>
            <p:txBody>
              <a:bodyPr/>
              <a:lstStyle/>
              <a:p>
                <a:r>
                  <a:rPr lang="en-US">
                    <a:noFill/>
                  </a:rPr>
                  <a:t> </a:t>
                </a:r>
              </a:p>
            </p:txBody>
          </p:sp>
        </mc:Fallback>
      </mc:AlternateContent>
    </p:spTree>
    <p:extLst>
      <p:ext uri="{BB962C8B-B14F-4D97-AF65-F5344CB8AC3E}">
        <p14:creationId xmlns:p14="http://schemas.microsoft.com/office/powerpoint/2010/main" val="408094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6F48F-281E-4730-945F-903C02E02C59}"/>
              </a:ext>
            </a:extLst>
          </p:cNvPr>
          <p:cNvSpPr>
            <a:spLocks noGrp="1"/>
          </p:cNvSpPr>
          <p:nvPr>
            <p:ph type="title"/>
          </p:nvPr>
        </p:nvSpPr>
        <p:spPr/>
        <p:txBody>
          <a:bodyPr/>
          <a:lstStyle/>
          <a:p>
            <a:endParaRPr lang="en-I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F53B9-F18A-4174-AF1C-39B9AB5DFB32}"/>
                  </a:ext>
                </a:extLst>
              </p:cNvPr>
              <p:cNvSpPr>
                <a:spLocks noGrp="1"/>
              </p:cNvSpPr>
              <p:nvPr>
                <p:ph idx="1"/>
              </p:nvPr>
            </p:nvSpPr>
            <p:spPr/>
            <p:txBody>
              <a:bodyPr/>
              <a:lstStyle/>
              <a:p>
                <a:r>
                  <a:rPr lang="en-US" b="1" i="0" dirty="0">
                    <a:effectLst/>
                    <a:latin typeface="urw-din"/>
                  </a:rPr>
                  <a:t>Example-2:</a:t>
                </a:r>
                <a:r>
                  <a:rPr lang="en-US" b="0" i="0" dirty="0">
                    <a:effectLst/>
                    <a:latin typeface="urw-din"/>
                  </a:rPr>
                  <a:t> </a:t>
                </a:r>
                <a:br>
                  <a:rPr lang="en-US" dirty="0"/>
                </a:br>
                <a:r>
                  <a:rPr lang="en-US" b="0" i="0" dirty="0">
                    <a:effectLst/>
                    <a:latin typeface="urw-din"/>
                  </a:rPr>
                  <a:t>L</a:t>
                </a:r>
                <a:r>
                  <a:rPr lang="en-US" b="0" i="0" baseline="-25000" dirty="0">
                    <a:effectLst/>
                    <a:latin typeface="urw-din"/>
                  </a:rPr>
                  <a:t>1</a:t>
                </a:r>
                <a:r>
                  <a:rPr lang="en-US" b="0" i="0" dirty="0">
                    <a:effectLst/>
                    <a:latin typeface="urw-din"/>
                  </a:rPr>
                  <a:t>: set of all strings over {a, b} starting with ‘a’.</a:t>
                </a:r>
              </a:p>
              <a:p>
                <a:pPr lvl="1"/>
                <a:r>
                  <a:rPr lang="en-IN" dirty="0"/>
                  <a:t>L1 ={ a, ab, aa, aba, </a:t>
                </a:r>
                <a:r>
                  <a:rPr lang="en-IN" dirty="0" err="1"/>
                  <a:t>aaa</a:t>
                </a:r>
                <a:r>
                  <a:rPr lang="en-IN" dirty="0"/>
                  <a:t>, </a:t>
                </a:r>
                <a:r>
                  <a:rPr lang="en-IN" dirty="0" err="1"/>
                  <a:t>aab</a:t>
                </a:r>
                <a:r>
                  <a:rPr lang="en-IN" dirty="0"/>
                  <a:t>, ..} </a:t>
                </a:r>
              </a:p>
              <a:p>
                <a:r>
                  <a:rPr lang="en-IN" dirty="0"/>
                  <a:t>L2: set of all strings over {a, b} not starting with ‘a’. </a:t>
                </a:r>
              </a:p>
              <a:p>
                <a:pPr lvl="1"/>
                <a:r>
                  <a:rPr lang="en-IN" dirty="0"/>
                  <a:t>L2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IN" dirty="0"/>
                  <a:t>, b, </a:t>
                </a:r>
                <a:r>
                  <a:rPr lang="en-IN" dirty="0" err="1"/>
                  <a:t>ba</a:t>
                </a:r>
                <a:r>
                  <a:rPr lang="en-IN" dirty="0"/>
                  <a:t>, bb, </a:t>
                </a:r>
                <a:r>
                  <a:rPr lang="en-IN" dirty="0" err="1"/>
                  <a:t>bab</a:t>
                </a:r>
                <a:r>
                  <a:rPr lang="en-IN" dirty="0"/>
                  <a:t>, baa, </a:t>
                </a:r>
                <a:r>
                  <a:rPr lang="en-IN" dirty="0" err="1"/>
                  <a:t>bba</a:t>
                </a:r>
                <a:r>
                  <a:rPr lang="en-IN" dirty="0"/>
                  <a:t>, ...} </a:t>
                </a:r>
              </a:p>
            </p:txBody>
          </p:sp>
        </mc:Choice>
        <mc:Fallback xmlns="">
          <p:sp>
            <p:nvSpPr>
              <p:cNvPr id="3" name="Content Placeholder 2">
                <a:extLst>
                  <a:ext uri="{FF2B5EF4-FFF2-40B4-BE49-F238E27FC236}">
                    <a16:creationId xmlns:a16="http://schemas.microsoft.com/office/drawing/2014/main" id="{5D7F53B9-F18A-4174-AF1C-39B9AB5DFB32}"/>
                  </a:ext>
                </a:extLst>
              </p:cNvPr>
              <p:cNvSpPr>
                <a:spLocks noGrp="1" noRot="1" noChangeAspect="1" noMove="1" noResize="1" noEditPoints="1" noAdjustHandles="1" noChangeArrowheads="1" noChangeShapeType="1" noTextEdit="1"/>
              </p:cNvSpPr>
              <p:nvPr>
                <p:ph idx="1"/>
              </p:nvPr>
            </p:nvSpPr>
            <p:spPr>
              <a:blipFill>
                <a:blip r:embed="rId2"/>
                <a:stretch>
                  <a:fillRect l="-731" t="-457"/>
                </a:stretch>
              </a:blipFill>
            </p:spPr>
            <p:txBody>
              <a:bodyPr/>
              <a:lstStyle/>
              <a:p>
                <a:r>
                  <a:rPr lang="en-IN">
                    <a:noFill/>
                  </a:rPr>
                  <a:t> </a:t>
                </a:r>
              </a:p>
            </p:txBody>
          </p:sp>
        </mc:Fallback>
      </mc:AlternateContent>
      <p:pic>
        <p:nvPicPr>
          <p:cNvPr id="9" name="Picture 8">
            <a:extLst>
              <a:ext uri="{FF2B5EF4-FFF2-40B4-BE49-F238E27FC236}">
                <a16:creationId xmlns:a16="http://schemas.microsoft.com/office/drawing/2014/main" id="{B1D5433B-0582-4624-B757-C38FDF8D7573}"/>
              </a:ext>
            </a:extLst>
          </p:cNvPr>
          <p:cNvPicPr>
            <a:picLocks noChangeAspect="1"/>
          </p:cNvPicPr>
          <p:nvPr/>
        </p:nvPicPr>
        <p:blipFill>
          <a:blip r:embed="rId3"/>
          <a:stretch>
            <a:fillRect/>
          </a:stretch>
        </p:blipFill>
        <p:spPr>
          <a:xfrm>
            <a:off x="914400" y="3810000"/>
            <a:ext cx="2750128" cy="2438400"/>
          </a:xfrm>
          <a:prstGeom prst="rect">
            <a:avLst/>
          </a:prstGeom>
        </p:spPr>
      </p:pic>
      <p:pic>
        <p:nvPicPr>
          <p:cNvPr id="11" name="Picture 10">
            <a:extLst>
              <a:ext uri="{FF2B5EF4-FFF2-40B4-BE49-F238E27FC236}">
                <a16:creationId xmlns:a16="http://schemas.microsoft.com/office/drawing/2014/main" id="{F8F5FD40-1852-4A49-9000-66BE868BF070}"/>
              </a:ext>
            </a:extLst>
          </p:cNvPr>
          <p:cNvPicPr>
            <a:picLocks noChangeAspect="1"/>
          </p:cNvPicPr>
          <p:nvPr/>
        </p:nvPicPr>
        <p:blipFill>
          <a:blip r:embed="rId4"/>
          <a:stretch>
            <a:fillRect/>
          </a:stretch>
        </p:blipFill>
        <p:spPr>
          <a:xfrm>
            <a:off x="5562600" y="4058605"/>
            <a:ext cx="3372023" cy="2216264"/>
          </a:xfrm>
          <a:prstGeom prst="rect">
            <a:avLst/>
          </a:prstGeom>
        </p:spPr>
      </p:pic>
    </p:spTree>
    <p:extLst>
      <p:ext uri="{BB962C8B-B14F-4D97-AF65-F5344CB8AC3E}">
        <p14:creationId xmlns:p14="http://schemas.microsoft.com/office/powerpoint/2010/main" val="373873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4970B-2B01-46E0-B506-321D95DAA88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1E059BB-6F94-473F-A3B8-E295D1A87A09}"/>
              </a:ext>
            </a:extLst>
          </p:cNvPr>
          <p:cNvSpPr>
            <a:spLocks noGrp="1"/>
          </p:cNvSpPr>
          <p:nvPr>
            <p:ph idx="1"/>
          </p:nvPr>
        </p:nvSpPr>
        <p:spPr/>
        <p:txBody>
          <a:bodyPr/>
          <a:lstStyle/>
          <a:p>
            <a:r>
              <a:rPr lang="en-IN" dirty="0"/>
              <a:t>Create a DFA that does not accept contain substring aa.</a:t>
            </a:r>
          </a:p>
          <a:p>
            <a:r>
              <a:rPr lang="en-IN" dirty="0"/>
              <a:t>Create a DFA that accepts all the string over a and b where number of b is divisible by 3.</a:t>
            </a:r>
          </a:p>
        </p:txBody>
      </p:sp>
      <p:pic>
        <p:nvPicPr>
          <p:cNvPr id="3074" name="Picture 2" descr="completeDFA">
            <a:extLst>
              <a:ext uri="{FF2B5EF4-FFF2-40B4-BE49-F238E27FC236}">
                <a16:creationId xmlns:a16="http://schemas.microsoft.com/office/drawing/2014/main" id="{AC6119A1-F625-47C4-BD60-715D999A5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71737"/>
            <a:ext cx="4781550" cy="19145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mplement">
            <a:extLst>
              <a:ext uri="{FF2B5EF4-FFF2-40B4-BE49-F238E27FC236}">
                <a16:creationId xmlns:a16="http://schemas.microsoft.com/office/drawing/2014/main" id="{FDBAAB3D-AB63-48BA-B3D3-95CF70423C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4648200"/>
            <a:ext cx="4829175"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46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500"/>
                                        <p:tgtEl>
                                          <p:spTgt spid="30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E7F2C-8576-408C-9BBF-BE8231FCAFE6}"/>
              </a:ext>
            </a:extLst>
          </p:cNvPr>
          <p:cNvSpPr>
            <a:spLocks noGrp="1"/>
          </p:cNvSpPr>
          <p:nvPr>
            <p:ph type="title"/>
          </p:nvPr>
        </p:nvSpPr>
        <p:spPr/>
        <p:txBody>
          <a:bodyPr/>
          <a:lstStyle/>
          <a:p>
            <a:r>
              <a:rPr lang="en-IN" dirty="0"/>
              <a:t>Decision properties of FA</a:t>
            </a:r>
          </a:p>
        </p:txBody>
      </p:sp>
      <p:sp>
        <p:nvSpPr>
          <p:cNvPr id="3" name="Content Placeholder 2">
            <a:extLst>
              <a:ext uri="{FF2B5EF4-FFF2-40B4-BE49-F238E27FC236}">
                <a16:creationId xmlns:a16="http://schemas.microsoft.com/office/drawing/2014/main" id="{2A9BC84F-203E-4D18-9A42-D68534CEBA8A}"/>
              </a:ext>
            </a:extLst>
          </p:cNvPr>
          <p:cNvSpPr>
            <a:spLocks noGrp="1"/>
          </p:cNvSpPr>
          <p:nvPr>
            <p:ph idx="1"/>
          </p:nvPr>
        </p:nvSpPr>
        <p:spPr/>
        <p:txBody>
          <a:bodyPr/>
          <a:lstStyle/>
          <a:p>
            <a:r>
              <a:rPr lang="en-IN" dirty="0"/>
              <a:t>Decidable problem: A problem p is said to be decidable if there exist some generalized algorithm to solve problem.</a:t>
            </a:r>
          </a:p>
          <a:p>
            <a:r>
              <a:rPr lang="en-IN" dirty="0"/>
              <a:t>Undecidable problem: A problem p is said to be undecidable if there is no generalized algorithm to solve problem.</a:t>
            </a:r>
          </a:p>
          <a:p>
            <a:r>
              <a:rPr lang="en-IN" dirty="0"/>
              <a:t>Decision properties:</a:t>
            </a:r>
          </a:p>
          <a:p>
            <a:pPr lvl="1"/>
            <a:r>
              <a:rPr lang="en-IN" dirty="0"/>
              <a:t>Emptiness problem</a:t>
            </a:r>
          </a:p>
          <a:p>
            <a:pPr lvl="1"/>
            <a:r>
              <a:rPr lang="en-IN" dirty="0"/>
              <a:t>Finiteness problem</a:t>
            </a:r>
          </a:p>
          <a:p>
            <a:pPr lvl="1"/>
            <a:r>
              <a:rPr lang="en-IN" dirty="0"/>
              <a:t>Equivalence problem</a:t>
            </a:r>
          </a:p>
          <a:p>
            <a:pPr lvl="1"/>
            <a:r>
              <a:rPr lang="en-IN" dirty="0"/>
              <a:t>Membership problem</a:t>
            </a:r>
          </a:p>
        </p:txBody>
      </p:sp>
    </p:spTree>
    <p:extLst>
      <p:ext uri="{BB962C8B-B14F-4D97-AF65-F5344CB8AC3E}">
        <p14:creationId xmlns:p14="http://schemas.microsoft.com/office/powerpoint/2010/main" val="163726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DCB8C-76DC-4710-A2D8-8FF7F67036FF}"/>
              </a:ext>
            </a:extLst>
          </p:cNvPr>
          <p:cNvSpPr>
            <a:spLocks noGrp="1"/>
          </p:cNvSpPr>
          <p:nvPr>
            <p:ph type="title"/>
          </p:nvPr>
        </p:nvSpPr>
        <p:spPr/>
        <p:txBody>
          <a:bodyPr/>
          <a:lstStyle/>
          <a:p>
            <a:r>
              <a:rPr lang="en-IN" dirty="0"/>
              <a:t>Emptiness Problem</a:t>
            </a:r>
          </a:p>
        </p:txBody>
      </p:sp>
      <p:sp>
        <p:nvSpPr>
          <p:cNvPr id="3" name="Content Placeholder 2">
            <a:extLst>
              <a:ext uri="{FF2B5EF4-FFF2-40B4-BE49-F238E27FC236}">
                <a16:creationId xmlns:a16="http://schemas.microsoft.com/office/drawing/2014/main" id="{6148388E-6419-49CC-80FC-6BE8310D5E61}"/>
              </a:ext>
            </a:extLst>
          </p:cNvPr>
          <p:cNvSpPr>
            <a:spLocks noGrp="1"/>
          </p:cNvSpPr>
          <p:nvPr>
            <p:ph idx="1"/>
          </p:nvPr>
        </p:nvSpPr>
        <p:spPr/>
        <p:txBody>
          <a:bodyPr/>
          <a:lstStyle/>
          <a:p>
            <a:r>
              <a:rPr lang="en-US" dirty="0"/>
              <a:t>The emptiness problem in Finite Automata is to decide whether the given automata are accepting empty language or not.</a:t>
            </a:r>
          </a:p>
          <a:p>
            <a:r>
              <a:rPr lang="en-US" dirty="0"/>
              <a:t>There is an Algorithm available to check the emptiness of Finite Automata.</a:t>
            </a:r>
          </a:p>
          <a:p>
            <a:pPr lvl="1"/>
            <a:r>
              <a:rPr lang="en-US" b="1" dirty="0"/>
              <a:t>Step 1:</a:t>
            </a:r>
            <a:r>
              <a:rPr lang="en-US" dirty="0"/>
              <a:t> Select those states which are not reachable from the initial state, delete those states and transitions. Using DFS or BFS.</a:t>
            </a:r>
          </a:p>
          <a:p>
            <a:pPr lvl="1"/>
            <a:r>
              <a:rPr lang="en-US" b="1" dirty="0"/>
              <a:t>Step 2:</a:t>
            </a:r>
            <a:r>
              <a:rPr lang="en-US" dirty="0"/>
              <a:t> In the remaining Finite Automata, </a:t>
            </a:r>
            <a:r>
              <a:rPr lang="en-US" b="1" dirty="0">
                <a:solidFill>
                  <a:srgbClr val="C00000"/>
                </a:solidFill>
              </a:rPr>
              <a:t>if at least one final state </a:t>
            </a:r>
            <a:r>
              <a:rPr lang="en-US" dirty="0"/>
              <a:t>then it is accepting non-empty language otherwise empty language.</a:t>
            </a:r>
          </a:p>
          <a:p>
            <a:pPr lvl="1"/>
            <a:r>
              <a:rPr lang="en-US" b="1" dirty="0"/>
              <a:t>Conclusion: </a:t>
            </a:r>
            <a:r>
              <a:rPr lang="en-US" dirty="0"/>
              <a:t>The emptiness problem of finite automata is decidable and decision problem.</a:t>
            </a:r>
          </a:p>
          <a:p>
            <a:endParaRPr lang="en-IN" dirty="0"/>
          </a:p>
        </p:txBody>
      </p:sp>
      <p:pic>
        <p:nvPicPr>
          <p:cNvPr id="7" name="Picture 6">
            <a:extLst>
              <a:ext uri="{FF2B5EF4-FFF2-40B4-BE49-F238E27FC236}">
                <a16:creationId xmlns:a16="http://schemas.microsoft.com/office/drawing/2014/main" id="{738C8A8A-0BCD-4B07-8C3E-7D04BC608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4798822"/>
            <a:ext cx="7696200" cy="1678178"/>
          </a:xfrm>
          <a:prstGeom prst="rect">
            <a:avLst/>
          </a:prstGeom>
        </p:spPr>
      </p:pic>
    </p:spTree>
    <p:extLst>
      <p:ext uri="{BB962C8B-B14F-4D97-AF65-F5344CB8AC3E}">
        <p14:creationId xmlns:p14="http://schemas.microsoft.com/office/powerpoint/2010/main" val="311308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B00C-2A2A-4F68-8541-91CB5786603F}"/>
              </a:ext>
            </a:extLst>
          </p:cNvPr>
          <p:cNvSpPr>
            <a:spLocks noGrp="1"/>
          </p:cNvSpPr>
          <p:nvPr>
            <p:ph type="title"/>
          </p:nvPr>
        </p:nvSpPr>
        <p:spPr/>
        <p:txBody>
          <a:bodyPr/>
          <a:lstStyle/>
          <a:p>
            <a:r>
              <a:rPr lang="en-IN" dirty="0"/>
              <a:t>Finiteness Problem</a:t>
            </a:r>
          </a:p>
        </p:txBody>
      </p:sp>
      <p:sp>
        <p:nvSpPr>
          <p:cNvPr id="3" name="Content Placeholder 2">
            <a:extLst>
              <a:ext uri="{FF2B5EF4-FFF2-40B4-BE49-F238E27FC236}">
                <a16:creationId xmlns:a16="http://schemas.microsoft.com/office/drawing/2014/main" id="{2311B442-71F3-4A85-A742-9D07050849E7}"/>
              </a:ext>
            </a:extLst>
          </p:cNvPr>
          <p:cNvSpPr>
            <a:spLocks noGrp="1"/>
          </p:cNvSpPr>
          <p:nvPr>
            <p:ph idx="1"/>
          </p:nvPr>
        </p:nvSpPr>
        <p:spPr/>
        <p:txBody>
          <a:bodyPr>
            <a:normAutofit/>
          </a:bodyPr>
          <a:lstStyle/>
          <a:p>
            <a:pPr marL="0" indent="0">
              <a:buNone/>
            </a:pPr>
            <a:r>
              <a:rPr lang="en-US" dirty="0"/>
              <a:t>The finiteness problem in Finite Automata is to decide whether the given automata is accepting finite language or infinite language.</a:t>
            </a:r>
          </a:p>
          <a:p>
            <a:r>
              <a:rPr lang="en-US" dirty="0"/>
              <a:t>There is an Algorithm available to check the finiteness of Finite Automata.</a:t>
            </a:r>
          </a:p>
          <a:p>
            <a:pPr lvl="1"/>
            <a:r>
              <a:rPr lang="en-US" b="1" dirty="0"/>
              <a:t>Step 1: </a:t>
            </a:r>
            <a:r>
              <a:rPr lang="en-US" dirty="0"/>
              <a:t>Select those states which are not reachable from the initial state, delete those states and transitions. Using DFS.</a:t>
            </a:r>
          </a:p>
          <a:p>
            <a:pPr lvl="1"/>
            <a:r>
              <a:rPr lang="en-US" b="1" dirty="0"/>
              <a:t>Step 2: </a:t>
            </a:r>
            <a:r>
              <a:rPr lang="en-US" dirty="0"/>
              <a:t>In the remaining Finite Automata, if any state from which we cannot reach the final state, delete those states and transitions.</a:t>
            </a:r>
          </a:p>
          <a:p>
            <a:pPr lvl="1"/>
            <a:r>
              <a:rPr lang="en-US" b="1" dirty="0"/>
              <a:t>Step 3: </a:t>
            </a:r>
            <a:r>
              <a:rPr lang="en-US" dirty="0"/>
              <a:t>In the remaining Finite Automata, </a:t>
            </a:r>
            <a:r>
              <a:rPr lang="en-US" b="1" dirty="0">
                <a:solidFill>
                  <a:srgbClr val="C00000"/>
                </a:solidFill>
              </a:rPr>
              <a:t>if at least one cycle </a:t>
            </a:r>
            <a:r>
              <a:rPr lang="en-US" dirty="0"/>
              <a:t>is available then it is accepting infinite language otherwise finite language.</a:t>
            </a:r>
          </a:p>
          <a:p>
            <a:pPr lvl="1"/>
            <a:r>
              <a:rPr lang="en-US" b="1" dirty="0"/>
              <a:t>Conclusion: </a:t>
            </a:r>
            <a:r>
              <a:rPr lang="en-US" dirty="0"/>
              <a:t>The finiteness problem of finite automata is decidable and decision problem.</a:t>
            </a:r>
            <a:endParaRPr lang="en-IN" dirty="0"/>
          </a:p>
        </p:txBody>
      </p:sp>
      <p:pic>
        <p:nvPicPr>
          <p:cNvPr id="5" name="Picture 4">
            <a:extLst>
              <a:ext uri="{FF2B5EF4-FFF2-40B4-BE49-F238E27FC236}">
                <a16:creationId xmlns:a16="http://schemas.microsoft.com/office/drawing/2014/main" id="{FC4882BA-23D0-4444-A6A5-8A3EBF300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979" y="5111389"/>
            <a:ext cx="6934200" cy="1512021"/>
          </a:xfrm>
          <a:prstGeom prst="rect">
            <a:avLst/>
          </a:prstGeom>
        </p:spPr>
      </p:pic>
      <p:pic>
        <p:nvPicPr>
          <p:cNvPr id="4098" name="Picture 2">
            <a:extLst>
              <a:ext uri="{FF2B5EF4-FFF2-40B4-BE49-F238E27FC236}">
                <a16:creationId xmlns:a16="http://schemas.microsoft.com/office/drawing/2014/main" id="{D1877F05-FED1-451A-9C76-DBBD7AB8D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1689" y="5231128"/>
            <a:ext cx="4114800" cy="136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75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7200A-5EC1-4FEE-A960-CA6FF438E0DB}"/>
              </a:ext>
            </a:extLst>
          </p:cNvPr>
          <p:cNvSpPr>
            <a:spLocks noGrp="1"/>
          </p:cNvSpPr>
          <p:nvPr>
            <p:ph type="title"/>
          </p:nvPr>
        </p:nvSpPr>
        <p:spPr/>
        <p:txBody>
          <a:bodyPr/>
          <a:lstStyle/>
          <a:p>
            <a:r>
              <a:rPr lang="en-IN" dirty="0"/>
              <a:t>Equivalence Problem</a:t>
            </a:r>
          </a:p>
        </p:txBody>
      </p:sp>
      <p:sp>
        <p:nvSpPr>
          <p:cNvPr id="3" name="Content Placeholder 2">
            <a:extLst>
              <a:ext uri="{FF2B5EF4-FFF2-40B4-BE49-F238E27FC236}">
                <a16:creationId xmlns:a16="http://schemas.microsoft.com/office/drawing/2014/main" id="{7D2FD7B9-7214-4634-A358-0FAE3ABDDF33}"/>
              </a:ext>
            </a:extLst>
          </p:cNvPr>
          <p:cNvSpPr>
            <a:spLocks noGrp="1"/>
          </p:cNvSpPr>
          <p:nvPr>
            <p:ph idx="1"/>
          </p:nvPr>
        </p:nvSpPr>
        <p:spPr/>
        <p:txBody>
          <a:bodyPr/>
          <a:lstStyle/>
          <a:p>
            <a:r>
              <a:rPr lang="en-US" dirty="0"/>
              <a:t>The equivalence problem in Finite Automata is to decide whether the given two automata are accepting the same language or not.</a:t>
            </a:r>
          </a:p>
          <a:p>
            <a:r>
              <a:rPr lang="en-US" dirty="0"/>
              <a:t>There is an Algorithm available to check the equivalence of given two Finite Automata.</a:t>
            </a:r>
          </a:p>
          <a:p>
            <a:pPr lvl="1"/>
            <a:r>
              <a:rPr lang="en-US" b="1" dirty="0"/>
              <a:t>Step 1: </a:t>
            </a:r>
            <a:r>
              <a:rPr lang="en-US" dirty="0"/>
              <a:t>Create a transition table for given FAs.</a:t>
            </a:r>
          </a:p>
          <a:p>
            <a:pPr lvl="1"/>
            <a:r>
              <a:rPr lang="en-US" b="1" dirty="0"/>
              <a:t>Step 2: </a:t>
            </a:r>
            <a:r>
              <a:rPr lang="en-US" dirty="0"/>
              <a:t>If any entry of the table contains the final state of one automaton and the non-final state of other automata then the given FAs are not accepting the same language.</a:t>
            </a:r>
          </a:p>
          <a:p>
            <a:pPr lvl="1"/>
            <a:r>
              <a:rPr lang="en-US" b="1" dirty="0"/>
              <a:t>Conclusion: </a:t>
            </a:r>
            <a:r>
              <a:rPr lang="en-US" dirty="0"/>
              <a:t>The equivalence problem of finite automata is decidable and decision problem.</a:t>
            </a:r>
            <a:endParaRPr lang="en-IN" dirty="0"/>
          </a:p>
        </p:txBody>
      </p:sp>
    </p:spTree>
    <p:extLst>
      <p:ext uri="{BB962C8B-B14F-4D97-AF65-F5344CB8AC3E}">
        <p14:creationId xmlns:p14="http://schemas.microsoft.com/office/powerpoint/2010/main" val="345239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FF5FA-14DC-4FCF-B57B-DD1253A23B9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868149F-12EA-47A9-9811-BB66CF7297D9}"/>
              </a:ext>
            </a:extLst>
          </p:cNvPr>
          <p:cNvSpPr>
            <a:spLocks noGrp="1"/>
          </p:cNvSpPr>
          <p:nvPr>
            <p:ph idx="1"/>
          </p:nvPr>
        </p:nvSpPr>
        <p:spPr/>
        <p:txBody>
          <a:bodyPr/>
          <a:lstStyle/>
          <a:p>
            <a:pPr algn="l"/>
            <a:endParaRPr lang="en-US" b="0" i="0" dirty="0">
              <a:solidFill>
                <a:srgbClr val="212121"/>
              </a:solidFill>
              <a:effectLst/>
              <a:latin typeface="Poppins" panose="00000500000000000000" pitchFamily="2" charset="0"/>
            </a:endParaRPr>
          </a:p>
          <a:p>
            <a:pPr algn="l"/>
            <a:endParaRPr lang="en-US" dirty="0">
              <a:solidFill>
                <a:srgbClr val="212121"/>
              </a:solidFill>
              <a:latin typeface="Poppins" panose="00000500000000000000" pitchFamily="2" charset="0"/>
            </a:endParaRPr>
          </a:p>
          <a:p>
            <a:pPr algn="l"/>
            <a:endParaRPr lang="en-US" b="0" i="0" dirty="0">
              <a:solidFill>
                <a:srgbClr val="212121"/>
              </a:solidFill>
              <a:effectLst/>
              <a:latin typeface="Poppins" panose="00000500000000000000" pitchFamily="2" charset="0"/>
            </a:endParaRPr>
          </a:p>
          <a:p>
            <a:pPr algn="l"/>
            <a:endParaRPr lang="en-US" dirty="0">
              <a:solidFill>
                <a:srgbClr val="212121"/>
              </a:solidFill>
              <a:latin typeface="Poppins" panose="00000500000000000000" pitchFamily="2" charset="0"/>
            </a:endParaRPr>
          </a:p>
          <a:p>
            <a:pPr algn="l"/>
            <a:r>
              <a:rPr lang="en-US" sz="2000" b="0" i="0" dirty="0">
                <a:solidFill>
                  <a:srgbClr val="212121"/>
                </a:solidFill>
                <a:effectLst/>
                <a:latin typeface="Poppins" panose="00000500000000000000" pitchFamily="2" charset="0"/>
              </a:rPr>
              <a:t>Transition table entries are in form of (A, B), where A is the state from Finite Automata 1 and B is the state from Finite Automata 2.</a:t>
            </a:r>
            <a:br>
              <a:rPr lang="en-US" sz="2000" b="0" i="0" dirty="0">
                <a:solidFill>
                  <a:srgbClr val="212121"/>
                </a:solidFill>
                <a:effectLst/>
                <a:latin typeface="Poppins" panose="00000500000000000000" pitchFamily="2" charset="0"/>
              </a:rPr>
            </a:br>
            <a:r>
              <a:rPr lang="en-US" sz="2000" b="1" i="0" dirty="0">
                <a:solidFill>
                  <a:srgbClr val="212121"/>
                </a:solidFill>
                <a:effectLst/>
                <a:latin typeface="Poppins" panose="00000500000000000000" pitchFamily="2" charset="0"/>
              </a:rPr>
              <a:t>NF</a:t>
            </a:r>
            <a:r>
              <a:rPr lang="en-US" sz="2000" b="0" i="0" dirty="0">
                <a:solidFill>
                  <a:srgbClr val="212121"/>
                </a:solidFill>
                <a:effectLst/>
                <a:latin typeface="Poppins" panose="00000500000000000000" pitchFamily="2" charset="0"/>
              </a:rPr>
              <a:t> means Non-Final State</a:t>
            </a:r>
            <a:br>
              <a:rPr lang="en-US" sz="2000" b="0" i="0" dirty="0">
                <a:solidFill>
                  <a:srgbClr val="212121"/>
                </a:solidFill>
                <a:effectLst/>
                <a:latin typeface="Poppins" panose="00000500000000000000" pitchFamily="2" charset="0"/>
              </a:rPr>
            </a:br>
            <a:r>
              <a:rPr lang="en-US" sz="2000" b="1" i="0" dirty="0">
                <a:solidFill>
                  <a:srgbClr val="212121"/>
                </a:solidFill>
                <a:effectLst/>
                <a:latin typeface="Poppins" panose="00000500000000000000" pitchFamily="2" charset="0"/>
              </a:rPr>
              <a:t>F</a:t>
            </a:r>
            <a:r>
              <a:rPr lang="en-US" sz="2000" b="0" i="0" dirty="0">
                <a:solidFill>
                  <a:srgbClr val="212121"/>
                </a:solidFill>
                <a:effectLst/>
                <a:latin typeface="Poppins" panose="00000500000000000000" pitchFamily="2" charset="0"/>
              </a:rPr>
              <a:t> means Final State</a:t>
            </a:r>
          </a:p>
          <a:p>
            <a:pPr algn="l"/>
            <a:r>
              <a:rPr lang="en-US" sz="2000" b="0" i="0" dirty="0">
                <a:solidFill>
                  <a:srgbClr val="212121"/>
                </a:solidFill>
                <a:effectLst/>
                <a:latin typeface="Poppins" panose="00000500000000000000" pitchFamily="2" charset="0"/>
              </a:rPr>
              <a:t>Above transition table does not contain any conflicting entry hence the given FAs are accepting the same language.</a:t>
            </a:r>
          </a:p>
          <a:p>
            <a:endParaRPr lang="en-IN" dirty="0"/>
          </a:p>
        </p:txBody>
      </p:sp>
      <p:pic>
        <p:nvPicPr>
          <p:cNvPr id="4" name="Picture 2">
            <a:extLst>
              <a:ext uri="{FF2B5EF4-FFF2-40B4-BE49-F238E27FC236}">
                <a16:creationId xmlns:a16="http://schemas.microsoft.com/office/drawing/2014/main" id="{46ED73F7-2F61-4947-914A-260A9ECC1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 y="1"/>
            <a:ext cx="4470400" cy="22075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2EC3DF4-60EE-41B2-82D2-3FE674533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08109"/>
            <a:ext cx="4501662" cy="2115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01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EE95F-6695-418D-98F4-BF24A954ACDE}"/>
              </a:ext>
            </a:extLst>
          </p:cNvPr>
          <p:cNvSpPr>
            <a:spLocks noGrp="1"/>
          </p:cNvSpPr>
          <p:nvPr>
            <p:ph type="title"/>
          </p:nvPr>
        </p:nvSpPr>
        <p:spPr/>
        <p:txBody>
          <a:bodyPr>
            <a:normAutofit/>
          </a:bodyPr>
          <a:lstStyle/>
          <a:p>
            <a:r>
              <a:rPr lang="en-IN" dirty="0"/>
              <a:t>Membership problem</a:t>
            </a:r>
          </a:p>
        </p:txBody>
      </p:sp>
      <p:sp>
        <p:nvSpPr>
          <p:cNvPr id="3" name="Content Placeholder 2">
            <a:extLst>
              <a:ext uri="{FF2B5EF4-FFF2-40B4-BE49-F238E27FC236}">
                <a16:creationId xmlns:a16="http://schemas.microsoft.com/office/drawing/2014/main" id="{AF382541-0D6A-4075-B5A0-6150C9C64CA7}"/>
              </a:ext>
            </a:extLst>
          </p:cNvPr>
          <p:cNvSpPr>
            <a:spLocks noGrp="1"/>
          </p:cNvSpPr>
          <p:nvPr>
            <p:ph idx="1"/>
          </p:nvPr>
        </p:nvSpPr>
        <p:spPr/>
        <p:txBody>
          <a:bodyPr/>
          <a:lstStyle/>
          <a:p>
            <a:r>
              <a:rPr lang="en-US" dirty="0"/>
              <a:t>“is string w is accepted by DFA?</a:t>
            </a:r>
          </a:p>
          <a:p>
            <a:r>
              <a:rPr lang="en-US" dirty="0"/>
              <a:t>Solution: Testing membership</a:t>
            </a:r>
            <a:endParaRPr lang="en-IN" dirty="0"/>
          </a:p>
        </p:txBody>
      </p:sp>
    </p:spTree>
    <p:extLst>
      <p:ext uri="{BB962C8B-B14F-4D97-AF65-F5344CB8AC3E}">
        <p14:creationId xmlns:p14="http://schemas.microsoft.com/office/powerpoint/2010/main" val="22538408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C2B80-0EAC-4285-810E-24A334D2C57F}"/>
              </a:ext>
            </a:extLst>
          </p:cNvPr>
          <p:cNvSpPr>
            <a:spLocks noGrp="1"/>
          </p:cNvSpPr>
          <p:nvPr>
            <p:ph type="title"/>
          </p:nvPr>
        </p:nvSpPr>
        <p:spPr/>
        <p:txBody>
          <a:bodyPr/>
          <a:lstStyle/>
          <a:p>
            <a:r>
              <a:rPr lang="en-IN" dirty="0"/>
              <a:t>Minimization of DFA</a:t>
            </a:r>
          </a:p>
        </p:txBody>
      </p:sp>
      <p:sp>
        <p:nvSpPr>
          <p:cNvPr id="3" name="Content Placeholder 2">
            <a:extLst>
              <a:ext uri="{FF2B5EF4-FFF2-40B4-BE49-F238E27FC236}">
                <a16:creationId xmlns:a16="http://schemas.microsoft.com/office/drawing/2014/main" id="{FD4CE68B-ADE8-4D07-A9F2-6954596919BA}"/>
              </a:ext>
            </a:extLst>
          </p:cNvPr>
          <p:cNvSpPr>
            <a:spLocks noGrp="1"/>
          </p:cNvSpPr>
          <p:nvPr>
            <p:ph idx="1"/>
          </p:nvPr>
        </p:nvSpPr>
        <p:spPr/>
        <p:txBody>
          <a:bodyPr/>
          <a:lstStyle/>
          <a:p>
            <a:pPr marL="0" indent="0">
              <a:buNone/>
            </a:pPr>
            <a:r>
              <a:rPr lang="en-US" dirty="0"/>
              <a:t>The process of elimination of states whose presence or absence does not affects the language accepting capability of DFA. It is always unique for a language.</a:t>
            </a:r>
          </a:p>
          <a:p>
            <a:pPr marL="0" indent="0">
              <a:buNone/>
            </a:pPr>
            <a:r>
              <a:rPr lang="en-US" dirty="0"/>
              <a:t>The process of reducing a given DFA to its minimal form is called as minimization of DFA.</a:t>
            </a:r>
          </a:p>
          <a:p>
            <a:pPr lvl="1"/>
            <a:r>
              <a:rPr lang="en-US" dirty="0"/>
              <a:t> It contains the minimum number of states.</a:t>
            </a:r>
          </a:p>
          <a:p>
            <a:pPr lvl="1"/>
            <a:r>
              <a:rPr lang="en-US" dirty="0"/>
              <a:t>The DFA in its minimal form is called as a </a:t>
            </a:r>
            <a:r>
              <a:rPr lang="en-US" b="1" dirty="0">
                <a:solidFill>
                  <a:srgbClr val="C00000"/>
                </a:solidFill>
              </a:rPr>
              <a:t>Minimal DFA</a:t>
            </a:r>
          </a:p>
          <a:p>
            <a:pPr marL="0" indent="0" algn="l" fontAlgn="base">
              <a:buNone/>
            </a:pPr>
            <a:endParaRPr lang="en-US" b="1" i="0" u="sng" dirty="0">
              <a:solidFill>
                <a:srgbClr val="303030"/>
              </a:solidFill>
              <a:effectLst/>
              <a:latin typeface="roboto condensed" pitchFamily="2" charset="0"/>
            </a:endParaRPr>
          </a:p>
          <a:p>
            <a:pPr marL="0" indent="0" algn="l" fontAlgn="base">
              <a:buNone/>
            </a:pPr>
            <a:r>
              <a:rPr lang="en-US" b="1" i="0" u="sng" dirty="0">
                <a:solidFill>
                  <a:srgbClr val="303030"/>
                </a:solidFill>
                <a:effectLst/>
                <a:latin typeface="roboto condensed" pitchFamily="2" charset="0"/>
              </a:rPr>
              <a:t>How To Minimize DFA?</a:t>
            </a:r>
            <a:endParaRPr lang="en-US" b="1" i="0" dirty="0">
              <a:solidFill>
                <a:srgbClr val="303030"/>
              </a:solidFill>
              <a:effectLst/>
              <a:latin typeface="roboto condensed" pitchFamily="2" charset="0"/>
            </a:endParaRPr>
          </a:p>
          <a:p>
            <a:pPr algn="l" fontAlgn="base"/>
            <a:r>
              <a:rPr lang="en-US" b="0" i="0" dirty="0">
                <a:solidFill>
                  <a:srgbClr val="303030"/>
                </a:solidFill>
                <a:effectLst/>
                <a:latin typeface="Arimo"/>
              </a:rPr>
              <a:t> The two popular methods for minimizing a DFA are-</a:t>
            </a:r>
          </a:p>
          <a:p>
            <a:endParaRPr lang="en-IN" b="1" dirty="0">
              <a:solidFill>
                <a:srgbClr val="C00000"/>
              </a:solidFill>
            </a:endParaRPr>
          </a:p>
        </p:txBody>
      </p:sp>
      <p:pic>
        <p:nvPicPr>
          <p:cNvPr id="1026" name="Picture 2">
            <a:extLst>
              <a:ext uri="{FF2B5EF4-FFF2-40B4-BE49-F238E27FC236}">
                <a16:creationId xmlns:a16="http://schemas.microsoft.com/office/drawing/2014/main" id="{DEFBB1E9-D63B-4936-B77A-67F7112E7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4667350"/>
            <a:ext cx="6356476" cy="219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49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95BAF-5B08-4CC8-8EE4-F7552C84E7A6}"/>
              </a:ext>
            </a:extLst>
          </p:cNvPr>
          <p:cNvSpPr>
            <a:spLocks noGrp="1"/>
          </p:cNvSpPr>
          <p:nvPr>
            <p:ph type="title"/>
          </p:nvPr>
        </p:nvSpPr>
        <p:spPr/>
        <p:txBody>
          <a:bodyPr>
            <a:normAutofit/>
          </a:bodyPr>
          <a:lstStyle/>
          <a:p>
            <a:r>
              <a:rPr lang="en-US" u="sng" dirty="0"/>
              <a:t>Minimization of DFA Using Equivalence Theorem-</a:t>
            </a:r>
            <a:endParaRPr lang="en-IN" dirty="0"/>
          </a:p>
        </p:txBody>
      </p:sp>
      <p:sp>
        <p:nvSpPr>
          <p:cNvPr id="3" name="Content Placeholder 2">
            <a:extLst>
              <a:ext uri="{FF2B5EF4-FFF2-40B4-BE49-F238E27FC236}">
                <a16:creationId xmlns:a16="http://schemas.microsoft.com/office/drawing/2014/main" id="{6B6F93E9-AF05-4F0A-B7B3-CB1C1F4F1763}"/>
              </a:ext>
            </a:extLst>
          </p:cNvPr>
          <p:cNvSpPr>
            <a:spLocks noGrp="1"/>
          </p:cNvSpPr>
          <p:nvPr>
            <p:ph idx="1"/>
          </p:nvPr>
        </p:nvSpPr>
        <p:spPr/>
        <p:txBody>
          <a:bodyPr>
            <a:normAutofit fontScale="92500"/>
          </a:bodyPr>
          <a:lstStyle/>
          <a:p>
            <a:pPr marL="0" indent="0" fontAlgn="base">
              <a:buNone/>
            </a:pPr>
            <a:r>
              <a:rPr lang="en-US" b="1" u="sng" dirty="0"/>
              <a:t>Step-01:</a:t>
            </a:r>
            <a:r>
              <a:rPr lang="en-US" b="1" dirty="0"/>
              <a:t> </a:t>
            </a:r>
            <a:r>
              <a:rPr lang="en-US" dirty="0"/>
              <a:t>Eliminate all the </a:t>
            </a:r>
            <a:r>
              <a:rPr lang="en-US" b="1" dirty="0"/>
              <a:t>dead states</a:t>
            </a:r>
            <a:r>
              <a:rPr lang="en-US" sz="1700" b="1" dirty="0"/>
              <a:t>(keep one)</a:t>
            </a:r>
            <a:r>
              <a:rPr lang="en-US" b="1" dirty="0"/>
              <a:t> </a:t>
            </a:r>
            <a:r>
              <a:rPr lang="en-US" dirty="0"/>
              <a:t>and </a:t>
            </a:r>
            <a:r>
              <a:rPr lang="en-US" b="1" dirty="0"/>
              <a:t>inaccessible states </a:t>
            </a:r>
            <a:r>
              <a:rPr lang="en-US" dirty="0"/>
              <a:t>from the given DFA (if any).</a:t>
            </a:r>
          </a:p>
          <a:p>
            <a:pPr lvl="1" fontAlgn="base"/>
            <a:r>
              <a:rPr lang="en-US" b="1" u="sng" dirty="0"/>
              <a:t>Dead State:</a:t>
            </a:r>
            <a:r>
              <a:rPr lang="en-US" dirty="0"/>
              <a:t>  All those non-final states which transit to itself for all input symbols in ∑ are called as dead states.</a:t>
            </a:r>
          </a:p>
          <a:p>
            <a:pPr lvl="1" fontAlgn="base"/>
            <a:r>
              <a:rPr lang="en-US" dirty="0"/>
              <a:t> </a:t>
            </a:r>
            <a:r>
              <a:rPr lang="en-US" b="1" u="sng" dirty="0"/>
              <a:t>Inaccessible State:</a:t>
            </a:r>
            <a:r>
              <a:rPr lang="en-US" b="1" dirty="0"/>
              <a:t> </a:t>
            </a:r>
            <a:r>
              <a:rPr lang="en-US" dirty="0"/>
              <a:t>All those states which can never be reached from the initial state are called as inaccessible states.</a:t>
            </a:r>
          </a:p>
          <a:p>
            <a:pPr marL="0" indent="0" fontAlgn="base">
              <a:buNone/>
            </a:pPr>
            <a:r>
              <a:rPr lang="en-US" b="1" u="sng" dirty="0"/>
              <a:t>Step-02:</a:t>
            </a:r>
            <a:endParaRPr lang="en-US" b="1" dirty="0"/>
          </a:p>
          <a:p>
            <a:pPr lvl="1" fontAlgn="base"/>
            <a:r>
              <a:rPr lang="en-US" dirty="0"/>
              <a:t>Draw a state transition table for the given DFA.</a:t>
            </a:r>
          </a:p>
          <a:p>
            <a:pPr lvl="1" fontAlgn="base"/>
            <a:r>
              <a:rPr lang="en-US" dirty="0"/>
              <a:t>Transition table shows the transition of all states on all input symbols in Σ.</a:t>
            </a:r>
          </a:p>
          <a:p>
            <a:pPr marL="0" indent="0" fontAlgn="base">
              <a:buNone/>
            </a:pPr>
            <a:r>
              <a:rPr lang="en-IN" b="1" u="sng" dirty="0"/>
              <a:t>Step-03:</a:t>
            </a:r>
            <a:endParaRPr lang="en-IN" b="1" dirty="0"/>
          </a:p>
          <a:p>
            <a:pPr lvl="1" fontAlgn="base"/>
            <a:r>
              <a:rPr lang="en-US" dirty="0"/>
              <a:t>Take a counter variable k and initialize it with value 0.</a:t>
            </a:r>
          </a:p>
          <a:p>
            <a:pPr lvl="1" fontAlgn="base"/>
            <a:r>
              <a:rPr lang="en-US" dirty="0"/>
              <a:t>Divide Q (set of states) into two sets such that one set contains all the </a:t>
            </a:r>
            <a:r>
              <a:rPr lang="en-US" b="1" dirty="0">
                <a:solidFill>
                  <a:srgbClr val="C00000"/>
                </a:solidFill>
              </a:rPr>
              <a:t>non-final states</a:t>
            </a:r>
            <a:r>
              <a:rPr lang="en-US" dirty="0">
                <a:solidFill>
                  <a:srgbClr val="C00000"/>
                </a:solidFill>
              </a:rPr>
              <a:t> </a:t>
            </a:r>
            <a:r>
              <a:rPr lang="en-US" dirty="0"/>
              <a:t>and other set contains all the </a:t>
            </a:r>
            <a:r>
              <a:rPr lang="en-US" b="1" dirty="0">
                <a:solidFill>
                  <a:srgbClr val="C00000"/>
                </a:solidFill>
              </a:rPr>
              <a:t>final states</a:t>
            </a:r>
            <a:r>
              <a:rPr lang="en-US" dirty="0"/>
              <a:t>.</a:t>
            </a:r>
          </a:p>
          <a:p>
            <a:pPr lvl="1" fontAlgn="base"/>
            <a:r>
              <a:rPr lang="en-US" dirty="0"/>
              <a:t>This partition is called</a:t>
            </a:r>
            <a:r>
              <a:rPr lang="en-US" b="1" dirty="0">
                <a:solidFill>
                  <a:srgbClr val="C00000"/>
                </a:solidFill>
              </a:rPr>
              <a:t> P</a:t>
            </a:r>
            <a:r>
              <a:rPr lang="en-US" b="1" baseline="-25000" dirty="0">
                <a:solidFill>
                  <a:srgbClr val="C00000"/>
                </a:solidFill>
              </a:rPr>
              <a:t>0</a:t>
            </a:r>
            <a:r>
              <a:rPr lang="en-US" dirty="0"/>
              <a:t>.</a:t>
            </a:r>
          </a:p>
          <a:p>
            <a:pPr marL="0" indent="0" fontAlgn="base">
              <a:buNone/>
            </a:pPr>
            <a:endParaRPr lang="en-US" dirty="0"/>
          </a:p>
          <a:p>
            <a:pPr marL="0" indent="0" fontAlgn="base">
              <a:buNone/>
            </a:pPr>
            <a:endParaRPr lang="en-US" dirty="0"/>
          </a:p>
          <a:p>
            <a:pPr marL="0" indent="0">
              <a:buNone/>
            </a:pPr>
            <a:endParaRPr lang="en-IN" dirty="0"/>
          </a:p>
        </p:txBody>
      </p:sp>
    </p:spTree>
    <p:extLst>
      <p:ext uri="{BB962C8B-B14F-4D97-AF65-F5344CB8AC3E}">
        <p14:creationId xmlns:p14="http://schemas.microsoft.com/office/powerpoint/2010/main" val="123382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Operations over Language</a:t>
            </a:r>
          </a:p>
        </p:txBody>
      </p:sp>
      <p:sp>
        <p:nvSpPr>
          <p:cNvPr id="3" name="Content Placeholder 2"/>
          <p:cNvSpPr>
            <a:spLocks noGrp="1"/>
          </p:cNvSpPr>
          <p:nvPr>
            <p:ph idx="1"/>
          </p:nvPr>
        </p:nvSpPr>
        <p:spPr/>
        <p:txBody>
          <a:bodyPr/>
          <a:lstStyle/>
          <a:p>
            <a:r>
              <a:rPr lang="en-US" dirty="0"/>
              <a:t>Operations over the language are:</a:t>
            </a:r>
          </a:p>
          <a:p>
            <a:pPr marL="914400" indent="-457200">
              <a:buFont typeface="+mj-lt"/>
              <a:buAutoNum type="arabicPeriod"/>
            </a:pPr>
            <a:r>
              <a:rPr lang="en-US" dirty="0">
                <a:solidFill>
                  <a:srgbClr val="0E47A1"/>
                </a:solidFill>
              </a:rPr>
              <a:t>Concatenation</a:t>
            </a:r>
          </a:p>
          <a:p>
            <a:pPr marL="914400" indent="-457200">
              <a:buFont typeface="+mj-lt"/>
              <a:buAutoNum type="arabicPeriod"/>
            </a:pPr>
            <a:r>
              <a:rPr lang="en-US" dirty="0">
                <a:solidFill>
                  <a:srgbClr val="0E47A1"/>
                </a:solidFill>
              </a:rPr>
              <a:t> Union</a:t>
            </a:r>
          </a:p>
          <a:p>
            <a:pPr marL="914400" indent="-457200">
              <a:buFont typeface="+mj-lt"/>
              <a:buAutoNum type="arabicPeriod"/>
            </a:pPr>
            <a:r>
              <a:rPr lang="en-US" dirty="0">
                <a:solidFill>
                  <a:srgbClr val="0E47A1"/>
                </a:solidFill>
              </a:rPr>
              <a:t> * (Kleene closure)</a:t>
            </a:r>
          </a:p>
          <a:p>
            <a:pPr marL="914400" indent="-457200">
              <a:buFont typeface="+mj-lt"/>
              <a:buAutoNum type="arabicPeriod"/>
            </a:pPr>
            <a:r>
              <a:rPr lang="en-US" dirty="0">
                <a:solidFill>
                  <a:srgbClr val="0E47A1"/>
                </a:solidFill>
              </a:rPr>
              <a:t> + (Positive closure)</a:t>
            </a:r>
          </a:p>
          <a:p>
            <a:pPr marL="914400" indent="-457200">
              <a:buFont typeface="+mj-lt"/>
              <a:buAutoNum type="arabicPeriod"/>
            </a:pPr>
            <a:endParaRPr lang="en-US" dirty="0">
              <a:solidFill>
                <a:srgbClr val="0E47A1"/>
              </a:solidFill>
            </a:endParaRPr>
          </a:p>
          <a:p>
            <a:endParaRPr lang="en-US" dirty="0"/>
          </a:p>
        </p:txBody>
      </p:sp>
      <p:cxnSp>
        <p:nvCxnSpPr>
          <p:cNvPr id="4" name="Straight Connector 3"/>
          <p:cNvCxnSpPr/>
          <p:nvPr/>
        </p:nvCxnSpPr>
        <p:spPr>
          <a:xfrm rot="5400000">
            <a:off x="6117221" y="-2647104"/>
            <a:ext cx="0" cy="118872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ontent Placeholder 2"/>
              <p:cNvSpPr txBox="1">
                <a:spLocks/>
              </p:cNvSpPr>
              <p:nvPr/>
            </p:nvSpPr>
            <p:spPr>
              <a:xfrm>
                <a:off x="152400" y="3448740"/>
                <a:ext cx="11929641" cy="228080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2" indent="0" defTabSz="854075">
                  <a:buNone/>
                </a:pPr>
                <a:r>
                  <a:rPr lang="en-US" sz="2400" dirty="0"/>
                  <a:t>If </a:t>
                </a:r>
                <a14:m>
                  <m:oMath xmlns:m="http://schemas.openxmlformats.org/officeDocument/2006/math">
                    <m:r>
                      <a:rPr lang="en-US" sz="2400" i="1">
                        <a:latin typeface="Cambria Math" panose="02040503050406030204" pitchFamily="18" charset="0"/>
                      </a:rPr>
                      <m:t>𝐿</m:t>
                    </m:r>
                  </m:oMath>
                </a14:m>
                <a:r>
                  <a:rPr lang="en-US" sz="2400" dirty="0"/>
                  <a:t> is a set of words then by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m:t>
                        </m:r>
                      </m:sup>
                    </m:sSup>
                  </m:oMath>
                </a14:m>
                <a:r>
                  <a:rPr lang="en-US" sz="2400" dirty="0"/>
                  <a:t> we mean the set of all finite strings formed by concatenating words from S, where any word may be used as often we like, and where the null string is also included.</a:t>
                </a:r>
              </a:p>
              <a:p>
                <a:pPr marL="857250" lvl="2" indent="0">
                  <a:buNone/>
                </a:pPr>
                <a14:m>
                  <m:oMathPara xmlns:m="http://schemas.openxmlformats.org/officeDocument/2006/math">
                    <m:oMathParaPr>
                      <m:jc m:val="center"/>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m:t>
                          </m:r>
                        </m:sup>
                      </m:sSup>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𝑖</m:t>
                              </m:r>
                            </m:sup>
                          </m:sSup>
                        </m:e>
                      </m:nary>
                    </m:oMath>
                  </m:oMathPara>
                </a14:m>
                <a:endParaRPr lang="en-US" dirty="0"/>
              </a:p>
              <a:p>
                <a:pPr marL="857250" lvl="2" indent="-506413">
                  <a:buNone/>
                </a:pPr>
                <a:r>
                  <a:rPr lang="en-US" sz="2400" dirty="0">
                    <a:solidFill>
                      <a:srgbClr val="0E47A1"/>
                    </a:solidFill>
                  </a:rPr>
                  <a:t>Example:</a:t>
                </a:r>
                <a:r>
                  <a:rPr lang="en-US" sz="2400" dirty="0">
                    <a:solidFill>
                      <a:schemeClr val="accent1">
                        <a:lumMod val="75000"/>
                      </a:schemeClr>
                    </a:solidFill>
                  </a:rPr>
                  <a:t> </a:t>
                </a:r>
                <a14:m>
                  <m:oMath xmlns:m="http://schemas.openxmlformats.org/officeDocument/2006/math">
                    <m:r>
                      <a:rPr lang="en-US" sz="2400" i="1">
                        <a:latin typeface="Cambria Math" panose="02040503050406030204" pitchFamily="18" charset="0"/>
                      </a:rPr>
                      <m:t>𝐿</m:t>
                    </m:r>
                  </m:oMath>
                </a14:m>
                <a:r>
                  <a:rPr lang="en-US" sz="2400" dirty="0"/>
                  <a:t> = {ab}</a:t>
                </a: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152400" y="3448740"/>
                <a:ext cx="11929641" cy="2280809"/>
              </a:xfrm>
              <a:prstGeom prst="rect">
                <a:avLst/>
              </a:prstGeom>
              <a:blipFill rotWithShape="0">
                <a:blip r:embed="rId2"/>
                <a:stretch>
                  <a:fillRect l="-766" t="-3476" r="-766" b="-5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744205" y="5867401"/>
                <a:ext cx="5715000" cy="457200"/>
              </a:xfrm>
              <a:prstGeom prst="rect">
                <a:avLst/>
              </a:prstGeom>
              <a:solidFill>
                <a:srgbClr val="0E47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14:m>
                  <m:oMath xmlns:m="http://schemas.openxmlformats.org/officeDocument/2006/math">
                    <m:r>
                      <a:rPr lang="en-US" sz="2400" i="1">
                        <a:latin typeface="Cambria Math" panose="02040503050406030204" pitchFamily="18" charset="0"/>
                      </a:rPr>
                      <m:t>𝐿</m:t>
                    </m:r>
                  </m:oMath>
                </a14:m>
                <a:r>
                  <a:rPr lang="en-US" sz="2400" dirty="0"/>
                  <a:t>* = {^, ab, </a:t>
                </a:r>
                <a:r>
                  <a:rPr lang="en-US" sz="2400" dirty="0" err="1"/>
                  <a:t>abab</a:t>
                </a:r>
                <a:r>
                  <a:rPr lang="en-US" sz="2400" dirty="0"/>
                  <a:t>, </a:t>
                </a:r>
                <a:r>
                  <a:rPr lang="en-US" sz="2400" dirty="0" err="1"/>
                  <a:t>ababab</a:t>
                </a:r>
                <a:r>
                  <a:rPr lang="en-US" sz="2400" dirty="0"/>
                  <a:t>, </a:t>
                </a:r>
                <a:r>
                  <a:rPr lang="en-US" sz="2400" dirty="0" err="1"/>
                  <a:t>abababab</a:t>
                </a:r>
                <a:r>
                  <a:rPr lang="en-US" sz="2400" dirty="0"/>
                  <a:t>, ….}</a:t>
                </a:r>
              </a:p>
            </p:txBody>
          </p:sp>
        </mc:Choice>
        <mc:Fallback xmlns="">
          <p:sp>
            <p:nvSpPr>
              <p:cNvPr id="10" name="Rectangle 9"/>
              <p:cNvSpPr>
                <a:spLocks noRot="1" noChangeAspect="1" noMove="1" noResize="1" noEditPoints="1" noAdjustHandles="1" noChangeArrowheads="1" noChangeShapeType="1" noTextEdit="1"/>
              </p:cNvSpPr>
              <p:nvPr/>
            </p:nvSpPr>
            <p:spPr>
              <a:xfrm>
                <a:off x="1744205" y="5867401"/>
                <a:ext cx="5715000" cy="457200"/>
              </a:xfrm>
              <a:prstGeom prst="rect">
                <a:avLst/>
              </a:prstGeom>
              <a:blipFill rotWithShape="0">
                <a:blip r:embed="rId3"/>
                <a:stretch>
                  <a:fillRect t="-7792" b="-28571"/>
                </a:stretch>
              </a:blipFill>
            </p:spPr>
            <p:txBody>
              <a:bodyPr/>
              <a:lstStyle/>
              <a:p>
                <a:r>
                  <a:rPr lang="en-US">
                    <a:noFill/>
                  </a:rPr>
                  <a:t> </a:t>
                </a:r>
              </a:p>
            </p:txBody>
          </p:sp>
        </mc:Fallback>
      </mc:AlternateContent>
    </p:spTree>
    <p:extLst>
      <p:ext uri="{BB962C8B-B14F-4D97-AF65-F5344CB8AC3E}">
        <p14:creationId xmlns:p14="http://schemas.microsoft.com/office/powerpoint/2010/main" val="132347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A99A-9667-4BA9-AB89-0DBC2408E0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3A73AF8-3FCA-4B39-AFCF-06B4464678F2}"/>
              </a:ext>
            </a:extLst>
          </p:cNvPr>
          <p:cNvSpPr>
            <a:spLocks noGrp="1"/>
          </p:cNvSpPr>
          <p:nvPr>
            <p:ph idx="1"/>
          </p:nvPr>
        </p:nvSpPr>
        <p:spPr/>
        <p:txBody>
          <a:bodyPr>
            <a:normAutofit fontScale="92500" lnSpcReduction="10000"/>
          </a:bodyPr>
          <a:lstStyle/>
          <a:p>
            <a:pPr marL="0" indent="0" fontAlgn="base">
              <a:buNone/>
            </a:pPr>
            <a:r>
              <a:rPr lang="en-US" b="1" u="sng" dirty="0"/>
              <a:t>Step-04:</a:t>
            </a:r>
            <a:endParaRPr lang="en-US" b="1" dirty="0"/>
          </a:p>
          <a:p>
            <a:pPr lvl="1" fontAlgn="base"/>
            <a:r>
              <a:rPr lang="en-US" dirty="0"/>
              <a:t>Increment k by 1.</a:t>
            </a:r>
          </a:p>
          <a:p>
            <a:pPr lvl="1" fontAlgn="base"/>
            <a:r>
              <a:rPr lang="en-US" dirty="0"/>
              <a:t>Find P</a:t>
            </a:r>
            <a:r>
              <a:rPr lang="en-US" baseline="-25000" dirty="0"/>
              <a:t>k</a:t>
            </a:r>
            <a:r>
              <a:rPr lang="en-US" dirty="0"/>
              <a:t> by partitioning the different sets of P</a:t>
            </a:r>
            <a:r>
              <a:rPr lang="en-US" baseline="-25000" dirty="0"/>
              <a:t>k-1</a:t>
            </a:r>
            <a:r>
              <a:rPr lang="en-US" dirty="0"/>
              <a:t> .</a:t>
            </a:r>
          </a:p>
          <a:p>
            <a:pPr lvl="1" fontAlgn="base"/>
            <a:r>
              <a:rPr lang="en-US" dirty="0"/>
              <a:t>In each set of P</a:t>
            </a:r>
            <a:r>
              <a:rPr lang="en-US" baseline="-25000" dirty="0"/>
              <a:t>k-1</a:t>
            </a:r>
            <a:r>
              <a:rPr lang="en-US" dirty="0"/>
              <a:t> , consider all the possible pair of states within each set and if the two states are distinguishable, partition the set into different sets in P</a:t>
            </a:r>
            <a:r>
              <a:rPr lang="en-US" baseline="-25000" dirty="0"/>
              <a:t>k</a:t>
            </a:r>
            <a:r>
              <a:rPr lang="en-US" dirty="0"/>
              <a:t>.</a:t>
            </a:r>
          </a:p>
          <a:p>
            <a:pPr lvl="2" fontAlgn="base"/>
            <a:r>
              <a:rPr lang="en-US" sz="2200" i="1" dirty="0">
                <a:solidFill>
                  <a:srgbClr val="C00000"/>
                </a:solidFill>
              </a:rPr>
              <a:t>Two states q</a:t>
            </a:r>
            <a:r>
              <a:rPr lang="en-US" sz="2200" i="1" baseline="-25000" dirty="0">
                <a:solidFill>
                  <a:srgbClr val="C00000"/>
                </a:solidFill>
              </a:rPr>
              <a:t>1</a:t>
            </a:r>
            <a:r>
              <a:rPr lang="en-US" sz="2200" i="1" dirty="0">
                <a:solidFill>
                  <a:srgbClr val="C00000"/>
                </a:solidFill>
              </a:rPr>
              <a:t> and q</a:t>
            </a:r>
            <a:r>
              <a:rPr lang="en-US" sz="2200" i="1" baseline="-25000" dirty="0">
                <a:solidFill>
                  <a:srgbClr val="C00000"/>
                </a:solidFill>
              </a:rPr>
              <a:t>2</a:t>
            </a:r>
            <a:r>
              <a:rPr lang="en-US" sz="2200" i="1" dirty="0">
                <a:solidFill>
                  <a:srgbClr val="C00000"/>
                </a:solidFill>
              </a:rPr>
              <a:t> are distinguishable in partition P</a:t>
            </a:r>
            <a:r>
              <a:rPr lang="en-US" sz="2200" i="1" baseline="-25000" dirty="0">
                <a:solidFill>
                  <a:srgbClr val="C00000"/>
                </a:solidFill>
              </a:rPr>
              <a:t>k</a:t>
            </a:r>
            <a:r>
              <a:rPr lang="en-US" sz="2200" i="1" dirty="0">
                <a:solidFill>
                  <a:srgbClr val="C00000"/>
                </a:solidFill>
              </a:rPr>
              <a:t> for any input symbol ‘a’,</a:t>
            </a:r>
          </a:p>
          <a:p>
            <a:pPr lvl="2" fontAlgn="base"/>
            <a:r>
              <a:rPr lang="en-US" sz="2200" i="1" u="sng" dirty="0">
                <a:solidFill>
                  <a:srgbClr val="C00000"/>
                </a:solidFill>
              </a:rPr>
              <a:t>if δ (q</a:t>
            </a:r>
            <a:r>
              <a:rPr lang="en-US" sz="2200" i="1" u="sng" baseline="-25000" dirty="0">
                <a:solidFill>
                  <a:srgbClr val="C00000"/>
                </a:solidFill>
              </a:rPr>
              <a:t>1</a:t>
            </a:r>
            <a:r>
              <a:rPr lang="en-US" sz="2200" i="1" u="sng" dirty="0">
                <a:solidFill>
                  <a:srgbClr val="C00000"/>
                </a:solidFill>
              </a:rPr>
              <a:t>, a) and δ (q</a:t>
            </a:r>
            <a:r>
              <a:rPr lang="en-US" sz="2200" i="1" u="sng" baseline="-25000" dirty="0">
                <a:solidFill>
                  <a:srgbClr val="C00000"/>
                </a:solidFill>
              </a:rPr>
              <a:t>2</a:t>
            </a:r>
            <a:r>
              <a:rPr lang="en-US" sz="2200" i="1" u="sng" dirty="0">
                <a:solidFill>
                  <a:srgbClr val="C00000"/>
                </a:solidFill>
              </a:rPr>
              <a:t>, a) are in different sets in partition P</a:t>
            </a:r>
            <a:r>
              <a:rPr lang="en-US" sz="2200" i="1" u="sng" baseline="-25000" dirty="0">
                <a:solidFill>
                  <a:srgbClr val="C00000"/>
                </a:solidFill>
              </a:rPr>
              <a:t>k-1</a:t>
            </a:r>
            <a:r>
              <a:rPr lang="en-US" sz="2200" i="1" u="sng" dirty="0">
                <a:solidFill>
                  <a:srgbClr val="C00000"/>
                </a:solidFill>
              </a:rPr>
              <a:t>.</a:t>
            </a:r>
            <a:endParaRPr lang="en-US" sz="1900" i="1" u="sng" dirty="0">
              <a:solidFill>
                <a:srgbClr val="C00000"/>
              </a:solidFill>
            </a:endParaRPr>
          </a:p>
          <a:p>
            <a:pPr marL="0" indent="0" fontAlgn="base">
              <a:buNone/>
            </a:pPr>
            <a:r>
              <a:rPr lang="en-US" sz="2600" b="1" u="sng" dirty="0"/>
              <a:t>Step-05:</a:t>
            </a:r>
            <a:endParaRPr lang="en-US" sz="2600" b="1" dirty="0"/>
          </a:p>
          <a:p>
            <a:pPr lvl="1" fontAlgn="base"/>
            <a:r>
              <a:rPr lang="en-US" dirty="0"/>
              <a:t>Repeat step-04 until no change in partition occurs.</a:t>
            </a:r>
          </a:p>
          <a:p>
            <a:pPr lvl="1" fontAlgn="base"/>
            <a:r>
              <a:rPr lang="en-US" dirty="0"/>
              <a:t>In other words, when you find P</a:t>
            </a:r>
            <a:r>
              <a:rPr lang="en-US" baseline="-25000" dirty="0"/>
              <a:t>k</a:t>
            </a:r>
            <a:r>
              <a:rPr lang="en-US" dirty="0"/>
              <a:t> = P</a:t>
            </a:r>
            <a:r>
              <a:rPr lang="en-US" baseline="-25000" dirty="0"/>
              <a:t>k-1</a:t>
            </a:r>
            <a:r>
              <a:rPr lang="en-US" dirty="0"/>
              <a:t>, stop.</a:t>
            </a:r>
          </a:p>
          <a:p>
            <a:pPr marL="0" indent="0" fontAlgn="base">
              <a:buNone/>
            </a:pPr>
            <a:r>
              <a:rPr lang="en-US" b="1" u="sng" dirty="0"/>
              <a:t>Step-06:</a:t>
            </a:r>
            <a:endParaRPr lang="en-US" b="1" dirty="0"/>
          </a:p>
          <a:p>
            <a:pPr lvl="1" fontAlgn="base"/>
            <a:r>
              <a:rPr lang="en-US" dirty="0"/>
              <a:t> All those states which belong to the same set are equivalent.</a:t>
            </a:r>
          </a:p>
          <a:p>
            <a:pPr lvl="1" fontAlgn="base"/>
            <a:r>
              <a:rPr lang="en-US" dirty="0"/>
              <a:t>The equivalent states are merged to form a single state in the minimal DFA</a:t>
            </a:r>
          </a:p>
          <a:p>
            <a:pPr fontAlgn="base"/>
            <a:r>
              <a:rPr lang="en-US" b="1" dirty="0">
                <a:solidFill>
                  <a:srgbClr val="C00000"/>
                </a:solidFill>
              </a:rPr>
              <a:t>Number of states in Minimal DFA = Number of sets in P</a:t>
            </a:r>
            <a:r>
              <a:rPr lang="en-US" b="1" baseline="-25000" dirty="0">
                <a:solidFill>
                  <a:srgbClr val="C00000"/>
                </a:solidFill>
              </a:rPr>
              <a:t>k</a:t>
            </a:r>
            <a:endParaRPr lang="en-US" dirty="0">
              <a:solidFill>
                <a:srgbClr val="C00000"/>
              </a:solidFill>
            </a:endParaRPr>
          </a:p>
          <a:p>
            <a:endParaRPr lang="en-IN" dirty="0"/>
          </a:p>
        </p:txBody>
      </p:sp>
    </p:spTree>
    <p:extLst>
      <p:ext uri="{BB962C8B-B14F-4D97-AF65-F5344CB8AC3E}">
        <p14:creationId xmlns:p14="http://schemas.microsoft.com/office/powerpoint/2010/main" val="2712176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557B0-DFA3-4CCC-BC8C-679F6E8F9499}"/>
              </a:ext>
            </a:extLst>
          </p:cNvPr>
          <p:cNvSpPr>
            <a:spLocks noGrp="1"/>
          </p:cNvSpPr>
          <p:nvPr>
            <p:ph type="title"/>
          </p:nvPr>
        </p:nvSpPr>
        <p:spPr/>
        <p:txBody>
          <a:bodyPr/>
          <a:lstStyle/>
          <a:p>
            <a:r>
              <a:rPr lang="en-IN" dirty="0"/>
              <a:t>Problem 1</a:t>
            </a:r>
          </a:p>
        </p:txBody>
      </p:sp>
      <p:sp>
        <p:nvSpPr>
          <p:cNvPr id="3" name="Content Placeholder 2">
            <a:extLst>
              <a:ext uri="{FF2B5EF4-FFF2-40B4-BE49-F238E27FC236}">
                <a16:creationId xmlns:a16="http://schemas.microsoft.com/office/drawing/2014/main" id="{3F39F732-C43C-412A-A482-E96BB6C4D6A1}"/>
              </a:ext>
            </a:extLst>
          </p:cNvPr>
          <p:cNvSpPr>
            <a:spLocks noGrp="1"/>
          </p:cNvSpPr>
          <p:nvPr>
            <p:ph idx="1"/>
          </p:nvPr>
        </p:nvSpPr>
        <p:spPr>
          <a:xfrm>
            <a:off x="254000" y="990600"/>
            <a:ext cx="7823200" cy="5334000"/>
          </a:xfrm>
        </p:spPr>
        <p:txBody>
          <a:bodyPr>
            <a:normAutofit/>
          </a:bodyPr>
          <a:lstStyle/>
          <a:p>
            <a:pPr marL="0" indent="0">
              <a:buNone/>
            </a:pPr>
            <a:r>
              <a:rPr lang="en-IN" sz="2000" b="1" dirty="0"/>
              <a:t>Step 1: </a:t>
            </a:r>
            <a:r>
              <a:rPr lang="en-US" sz="2000" b="0" i="0" dirty="0">
                <a:solidFill>
                  <a:srgbClr val="303030"/>
                </a:solidFill>
                <a:effectLst/>
                <a:latin typeface="Arimo"/>
              </a:rPr>
              <a:t>The given DFA contains no dead states and inaccessible states.</a:t>
            </a:r>
          </a:p>
          <a:p>
            <a:pPr marL="0" indent="0">
              <a:buNone/>
            </a:pPr>
            <a:r>
              <a:rPr lang="en-US" sz="2000" b="1" dirty="0">
                <a:solidFill>
                  <a:srgbClr val="303030"/>
                </a:solidFill>
                <a:latin typeface="Arimo"/>
              </a:rPr>
              <a:t>Step 2: </a:t>
            </a:r>
            <a:r>
              <a:rPr lang="en-US" sz="2000" dirty="0">
                <a:solidFill>
                  <a:srgbClr val="303030"/>
                </a:solidFill>
                <a:latin typeface="Arimo"/>
              </a:rPr>
              <a:t>Draw a state transition table-</a:t>
            </a:r>
          </a:p>
          <a:p>
            <a:pPr marL="0" indent="0">
              <a:buNone/>
            </a:pPr>
            <a:r>
              <a:rPr lang="en-US" sz="2000" dirty="0">
                <a:solidFill>
                  <a:srgbClr val="303030"/>
                </a:solidFill>
                <a:latin typeface="Arimo"/>
              </a:rPr>
              <a:t>Step 3: Now using Equivalence Theorem, we have-</a:t>
            </a:r>
          </a:p>
          <a:p>
            <a:pPr marL="0" indent="0">
              <a:buNone/>
            </a:pPr>
            <a:r>
              <a:rPr lang="en-US" sz="2000" dirty="0">
                <a:solidFill>
                  <a:srgbClr val="303030"/>
                </a:solidFill>
                <a:latin typeface="Arimo"/>
              </a:rPr>
              <a:t>P0 = { q0 , q1 , q2 , q3 } { q4 }  </a:t>
            </a:r>
            <a:r>
              <a:rPr lang="en-US" sz="1400" dirty="0">
                <a:solidFill>
                  <a:srgbClr val="FF0000"/>
                </a:solidFill>
                <a:latin typeface="Arimo"/>
              </a:rPr>
              <a:t>:set of final and non final</a:t>
            </a:r>
          </a:p>
          <a:p>
            <a:pPr marL="0" indent="0">
              <a:buNone/>
            </a:pPr>
            <a:r>
              <a:rPr lang="en-US" sz="2000" dirty="0">
                <a:solidFill>
                  <a:srgbClr val="303030"/>
                </a:solidFill>
                <a:latin typeface="Arimo"/>
              </a:rPr>
              <a:t>P1 = { q0 , q1 , q2 } { q3 } { q4 } </a:t>
            </a:r>
            <a:r>
              <a:rPr lang="en-US" sz="1400" dirty="0">
                <a:solidFill>
                  <a:srgbClr val="FF0000"/>
                </a:solidFill>
                <a:latin typeface="Arimo"/>
              </a:rPr>
              <a:t>:behavior or transition of q3 on input {a, b} is different from </a:t>
            </a:r>
            <a:r>
              <a:rPr lang="en-US" sz="1400" dirty="0">
                <a:solidFill>
                  <a:srgbClr val="303030"/>
                </a:solidFill>
                <a:latin typeface="Arimo"/>
              </a:rPr>
              <a:t>q0,q1,q2 </a:t>
            </a:r>
            <a:endParaRPr lang="en-US" sz="2000" dirty="0">
              <a:solidFill>
                <a:srgbClr val="303030"/>
              </a:solidFill>
              <a:latin typeface="Arimo"/>
            </a:endParaRPr>
          </a:p>
          <a:p>
            <a:pPr marL="0" indent="0">
              <a:buNone/>
            </a:pPr>
            <a:r>
              <a:rPr lang="en-US" sz="2000" dirty="0">
                <a:solidFill>
                  <a:srgbClr val="303030"/>
                </a:solidFill>
                <a:latin typeface="Arimo"/>
              </a:rPr>
              <a:t>P2 = { q0 , q2 } { q1 } { q3 } { q4 }</a:t>
            </a:r>
            <a:r>
              <a:rPr lang="en-US" sz="1400" dirty="0">
                <a:solidFill>
                  <a:srgbClr val="303030"/>
                </a:solidFill>
                <a:latin typeface="Arimo"/>
              </a:rPr>
              <a:t> </a:t>
            </a:r>
            <a:r>
              <a:rPr lang="en-US" sz="1400" dirty="0">
                <a:solidFill>
                  <a:srgbClr val="FF0000"/>
                </a:solidFill>
                <a:latin typeface="Arimo"/>
              </a:rPr>
              <a:t>:behavior or transition of q3 on input {a, b} is different from q0,q1,q2 </a:t>
            </a:r>
            <a:endParaRPr lang="en-US" sz="3200" dirty="0">
              <a:solidFill>
                <a:srgbClr val="FF0000"/>
              </a:solidFill>
              <a:latin typeface="Arimo"/>
            </a:endParaRPr>
          </a:p>
          <a:p>
            <a:pPr marL="0" indent="0">
              <a:buNone/>
            </a:pPr>
            <a:r>
              <a:rPr lang="en-US" sz="2000" dirty="0">
                <a:solidFill>
                  <a:srgbClr val="303030"/>
                </a:solidFill>
                <a:latin typeface="Arimo"/>
              </a:rPr>
              <a:t>P3 = { q0 , q2 } { q1 } { q3 } { q4 }</a:t>
            </a:r>
          </a:p>
          <a:p>
            <a:pPr marL="0" indent="0">
              <a:buNone/>
            </a:pPr>
            <a:r>
              <a:rPr lang="en-US" sz="2000" dirty="0">
                <a:solidFill>
                  <a:srgbClr val="303030"/>
                </a:solidFill>
                <a:latin typeface="Arimo"/>
              </a:rPr>
              <a:t>Since P3 = P2, so we stop.</a:t>
            </a:r>
          </a:p>
          <a:p>
            <a:pPr marL="0" indent="0">
              <a:buNone/>
            </a:pPr>
            <a:r>
              <a:rPr lang="en-US" sz="2000" dirty="0">
                <a:solidFill>
                  <a:srgbClr val="303030"/>
                </a:solidFill>
                <a:latin typeface="Arimo"/>
              </a:rPr>
              <a:t>From P3, we infer that states q0 and q2 are equivalent and can be merged together.</a:t>
            </a:r>
          </a:p>
          <a:p>
            <a:pPr marL="0" indent="0">
              <a:buNone/>
            </a:pPr>
            <a:r>
              <a:rPr lang="en-US" sz="2000" dirty="0">
                <a:solidFill>
                  <a:srgbClr val="303030"/>
                </a:solidFill>
                <a:latin typeface="Arimo"/>
              </a:rPr>
              <a:t>So, Our minimal DFA is-</a:t>
            </a:r>
            <a:endParaRPr lang="en-IN" sz="2000" dirty="0"/>
          </a:p>
        </p:txBody>
      </p:sp>
      <p:pic>
        <p:nvPicPr>
          <p:cNvPr id="2050" name="Picture 2">
            <a:extLst>
              <a:ext uri="{FF2B5EF4-FFF2-40B4-BE49-F238E27FC236}">
                <a16:creationId xmlns:a16="http://schemas.microsoft.com/office/drawing/2014/main" id="{32E9B72F-0E23-463F-9261-7D4A562F6E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304800"/>
            <a:ext cx="4267200" cy="3644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B036E6-BA6A-4A86-8FD2-FCC0223A080A}"/>
              </a:ext>
            </a:extLst>
          </p:cNvPr>
          <p:cNvPicPr>
            <a:picLocks noChangeAspect="1"/>
          </p:cNvPicPr>
          <p:nvPr/>
        </p:nvPicPr>
        <p:blipFill>
          <a:blip r:embed="rId3"/>
          <a:stretch>
            <a:fillRect/>
          </a:stretch>
        </p:blipFill>
        <p:spPr>
          <a:xfrm>
            <a:off x="8381804" y="4222622"/>
            <a:ext cx="3810196" cy="2482978"/>
          </a:xfrm>
          <a:prstGeom prst="rect">
            <a:avLst/>
          </a:prstGeom>
        </p:spPr>
      </p:pic>
      <p:pic>
        <p:nvPicPr>
          <p:cNvPr id="8" name="Picture 7">
            <a:extLst>
              <a:ext uri="{FF2B5EF4-FFF2-40B4-BE49-F238E27FC236}">
                <a16:creationId xmlns:a16="http://schemas.microsoft.com/office/drawing/2014/main" id="{5C666AE6-339B-4816-B2AE-949BE68718C8}"/>
              </a:ext>
            </a:extLst>
          </p:cNvPr>
          <p:cNvPicPr>
            <a:picLocks noChangeAspect="1"/>
          </p:cNvPicPr>
          <p:nvPr/>
        </p:nvPicPr>
        <p:blipFill>
          <a:blip r:embed="rId4"/>
          <a:stretch>
            <a:fillRect/>
          </a:stretch>
        </p:blipFill>
        <p:spPr>
          <a:xfrm>
            <a:off x="4724400" y="4613739"/>
            <a:ext cx="2117791" cy="2175596"/>
          </a:xfrm>
          <a:prstGeom prst="rect">
            <a:avLst/>
          </a:prstGeom>
        </p:spPr>
      </p:pic>
    </p:spTree>
    <p:extLst>
      <p:ext uri="{BB962C8B-B14F-4D97-AF65-F5344CB8AC3E}">
        <p14:creationId xmlns:p14="http://schemas.microsoft.com/office/powerpoint/2010/main" val="175128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02F3-E7EB-4AC9-A06F-A69EB72ABF39}"/>
              </a:ext>
            </a:extLst>
          </p:cNvPr>
          <p:cNvSpPr>
            <a:spLocks noGrp="1"/>
          </p:cNvSpPr>
          <p:nvPr>
            <p:ph type="title"/>
          </p:nvPr>
        </p:nvSpPr>
        <p:spPr/>
        <p:txBody>
          <a:bodyPr/>
          <a:lstStyle/>
          <a:p>
            <a:r>
              <a:rPr lang="en-IN" dirty="0"/>
              <a:t>Problem 2</a:t>
            </a:r>
          </a:p>
        </p:txBody>
      </p:sp>
      <p:sp>
        <p:nvSpPr>
          <p:cNvPr id="3" name="Content Placeholder 2">
            <a:extLst>
              <a:ext uri="{FF2B5EF4-FFF2-40B4-BE49-F238E27FC236}">
                <a16:creationId xmlns:a16="http://schemas.microsoft.com/office/drawing/2014/main" id="{C1E2176C-234B-47D1-95F0-3714486EC06D}"/>
              </a:ext>
            </a:extLst>
          </p:cNvPr>
          <p:cNvSpPr>
            <a:spLocks noGrp="1"/>
          </p:cNvSpPr>
          <p:nvPr>
            <p:ph idx="1"/>
          </p:nvPr>
        </p:nvSpPr>
        <p:spPr>
          <a:xfrm>
            <a:off x="254000" y="990600"/>
            <a:ext cx="7213600" cy="5334000"/>
          </a:xfrm>
        </p:spPr>
        <p:txBody>
          <a:bodyPr>
            <a:normAutofit fontScale="92500" lnSpcReduction="10000"/>
          </a:bodyPr>
          <a:lstStyle/>
          <a:p>
            <a:pPr marL="0" indent="0" algn="l" fontAlgn="base">
              <a:buNone/>
            </a:pPr>
            <a:r>
              <a:rPr lang="en-US" sz="2000" b="1" i="0" dirty="0">
                <a:solidFill>
                  <a:srgbClr val="303030"/>
                </a:solidFill>
                <a:effectLst/>
                <a:latin typeface="roboto condensed" pitchFamily="2" charset="0"/>
              </a:rPr>
              <a:t>Step-01: </a:t>
            </a:r>
            <a:r>
              <a:rPr lang="en-US" sz="2000" b="0" i="0" dirty="0">
                <a:solidFill>
                  <a:srgbClr val="303030"/>
                </a:solidFill>
                <a:effectLst/>
                <a:latin typeface="Arimo"/>
              </a:rPr>
              <a:t> State q</a:t>
            </a:r>
            <a:r>
              <a:rPr lang="en-US" sz="2000" b="0" i="0" baseline="-25000" dirty="0">
                <a:solidFill>
                  <a:srgbClr val="303030"/>
                </a:solidFill>
                <a:effectLst/>
                <a:latin typeface="Arimo"/>
              </a:rPr>
              <a:t>3</a:t>
            </a:r>
            <a:r>
              <a:rPr lang="en-US" sz="2000" b="0" i="0" dirty="0">
                <a:solidFill>
                  <a:srgbClr val="303030"/>
                </a:solidFill>
                <a:effectLst/>
                <a:latin typeface="Arimo"/>
              </a:rPr>
              <a:t> is inaccessible from the initial state.</a:t>
            </a:r>
          </a:p>
          <a:p>
            <a:pPr marL="0" indent="0" algn="l" fontAlgn="base">
              <a:buNone/>
            </a:pPr>
            <a:r>
              <a:rPr lang="en-US" sz="2000" b="0" i="0" dirty="0">
                <a:solidFill>
                  <a:srgbClr val="303030"/>
                </a:solidFill>
                <a:effectLst/>
                <a:latin typeface="Arimo"/>
              </a:rPr>
              <a:t>So, we eliminate it and its associated edges from the DFA.</a:t>
            </a:r>
          </a:p>
          <a:p>
            <a:pPr marL="0" indent="0" algn="l" fontAlgn="base">
              <a:buNone/>
            </a:pPr>
            <a:r>
              <a:rPr lang="en-US" sz="2000" b="1" i="0" dirty="0">
                <a:solidFill>
                  <a:srgbClr val="303030"/>
                </a:solidFill>
                <a:effectLst/>
                <a:latin typeface="roboto condensed" pitchFamily="2" charset="0"/>
              </a:rPr>
              <a:t>Step-02: </a:t>
            </a:r>
            <a:r>
              <a:rPr lang="en-US" sz="2000" b="0" i="0" dirty="0">
                <a:solidFill>
                  <a:srgbClr val="303030"/>
                </a:solidFill>
                <a:effectLst/>
                <a:latin typeface="Arimo"/>
              </a:rPr>
              <a:t>Draw a state transition table-</a:t>
            </a:r>
          </a:p>
          <a:p>
            <a:pPr marL="0" indent="0" fontAlgn="base">
              <a:buNone/>
            </a:pPr>
            <a:r>
              <a:rPr lang="en-US" sz="2100" b="1" dirty="0"/>
              <a:t>Step-03:</a:t>
            </a:r>
            <a:endParaRPr lang="en-US" sz="2100" dirty="0"/>
          </a:p>
          <a:p>
            <a:pPr marL="0" indent="0" fontAlgn="base">
              <a:buNone/>
            </a:pPr>
            <a:r>
              <a:rPr lang="en-US" sz="2100" dirty="0"/>
              <a:t>Now using Equivalence Theorem, we have-</a:t>
            </a:r>
          </a:p>
          <a:p>
            <a:pPr marL="0" indent="0" fontAlgn="base">
              <a:buNone/>
            </a:pPr>
            <a:r>
              <a:rPr lang="en-US" sz="2100" dirty="0"/>
              <a:t>P</a:t>
            </a:r>
            <a:r>
              <a:rPr lang="en-US" sz="2100" baseline="-25000" dirty="0"/>
              <a:t>0</a:t>
            </a:r>
            <a:r>
              <a:rPr lang="en-US" sz="2100" dirty="0"/>
              <a:t> = { q</a:t>
            </a:r>
            <a:r>
              <a:rPr lang="en-US" sz="2100" baseline="-25000" dirty="0"/>
              <a:t>0</a:t>
            </a:r>
            <a:r>
              <a:rPr lang="en-US" sz="2100" dirty="0"/>
              <a:t> } { q</a:t>
            </a:r>
            <a:r>
              <a:rPr lang="en-US" sz="2100" baseline="-25000" dirty="0"/>
              <a:t>1</a:t>
            </a:r>
            <a:r>
              <a:rPr lang="en-US" sz="2100" dirty="0"/>
              <a:t> , q</a:t>
            </a:r>
            <a:r>
              <a:rPr lang="en-US" sz="2100" baseline="-25000" dirty="0"/>
              <a:t>2</a:t>
            </a:r>
            <a:r>
              <a:rPr lang="en-US" sz="2100" dirty="0"/>
              <a:t> }</a:t>
            </a:r>
          </a:p>
          <a:p>
            <a:pPr marL="0" indent="0" fontAlgn="base">
              <a:buNone/>
            </a:pPr>
            <a:r>
              <a:rPr lang="en-US" sz="2100" dirty="0"/>
              <a:t>P</a:t>
            </a:r>
            <a:r>
              <a:rPr lang="en-US" sz="2100" baseline="-25000" dirty="0"/>
              <a:t>1</a:t>
            </a:r>
            <a:r>
              <a:rPr lang="en-US" sz="2100" dirty="0"/>
              <a:t> = { q</a:t>
            </a:r>
            <a:r>
              <a:rPr lang="en-US" sz="2100" baseline="-25000" dirty="0"/>
              <a:t>0</a:t>
            </a:r>
            <a:r>
              <a:rPr lang="en-US" sz="2100" dirty="0"/>
              <a:t> } { q</a:t>
            </a:r>
            <a:r>
              <a:rPr lang="en-US" sz="2100" baseline="-25000" dirty="0"/>
              <a:t>1</a:t>
            </a:r>
            <a:r>
              <a:rPr lang="en-US" sz="2100" dirty="0"/>
              <a:t> , q</a:t>
            </a:r>
            <a:r>
              <a:rPr lang="en-US" sz="2100" baseline="-25000" dirty="0"/>
              <a:t>2</a:t>
            </a:r>
            <a:r>
              <a:rPr lang="en-US" sz="2100" dirty="0"/>
              <a:t> }</a:t>
            </a:r>
          </a:p>
          <a:p>
            <a:pPr marL="0" indent="0" fontAlgn="base">
              <a:buNone/>
            </a:pPr>
            <a:r>
              <a:rPr lang="en-US" sz="2100" dirty="0"/>
              <a:t>Since P</a:t>
            </a:r>
            <a:r>
              <a:rPr lang="en-US" sz="2100" baseline="-25000" dirty="0"/>
              <a:t>1</a:t>
            </a:r>
            <a:r>
              <a:rPr lang="en-US" sz="2100" dirty="0"/>
              <a:t> = P</a:t>
            </a:r>
            <a:r>
              <a:rPr lang="en-US" sz="2100" baseline="-25000" dirty="0"/>
              <a:t>0</a:t>
            </a:r>
            <a:r>
              <a:rPr lang="en-US" sz="2100" dirty="0"/>
              <a:t>, so we stop.</a:t>
            </a:r>
          </a:p>
          <a:p>
            <a:pPr marL="0" indent="0" fontAlgn="base">
              <a:buNone/>
            </a:pPr>
            <a:r>
              <a:rPr lang="en-US" sz="2100" dirty="0"/>
              <a:t>From P</a:t>
            </a:r>
            <a:r>
              <a:rPr lang="en-US" sz="2100" baseline="-25000" dirty="0"/>
              <a:t>1</a:t>
            </a:r>
            <a:r>
              <a:rPr lang="en-US" sz="2100" dirty="0"/>
              <a:t>, we infer that states q</a:t>
            </a:r>
            <a:r>
              <a:rPr lang="en-US" sz="2100" baseline="-25000" dirty="0"/>
              <a:t>1</a:t>
            </a:r>
            <a:r>
              <a:rPr lang="en-US" sz="2100" dirty="0"/>
              <a:t> and q</a:t>
            </a:r>
            <a:r>
              <a:rPr lang="en-US" sz="2100" baseline="-25000" dirty="0"/>
              <a:t>2</a:t>
            </a:r>
            <a:r>
              <a:rPr lang="en-US" sz="2100" dirty="0"/>
              <a:t> are equivalent and can be merged together.</a:t>
            </a:r>
          </a:p>
          <a:p>
            <a:pPr marL="0" indent="0" fontAlgn="base">
              <a:buNone/>
            </a:pPr>
            <a:r>
              <a:rPr lang="en-US" sz="2100" dirty="0"/>
              <a:t>So, Our minimal DFA is-</a:t>
            </a:r>
          </a:p>
          <a:p>
            <a:pPr marL="0" indent="0" algn="l" fontAlgn="base">
              <a:buNone/>
            </a:pPr>
            <a:endParaRPr lang="en-US" sz="2000" b="0" i="0" dirty="0">
              <a:solidFill>
                <a:srgbClr val="303030"/>
              </a:solidFill>
              <a:effectLst/>
              <a:latin typeface="Arimo"/>
            </a:endParaRPr>
          </a:p>
          <a:p>
            <a:pPr marL="0" indent="0">
              <a:buNone/>
            </a:pPr>
            <a:br>
              <a:rPr lang="en-US" dirty="0"/>
            </a:br>
            <a:endParaRPr lang="en-US" b="0" i="0" dirty="0">
              <a:solidFill>
                <a:srgbClr val="303030"/>
              </a:solidFill>
              <a:effectLst/>
              <a:latin typeface="Arimo"/>
            </a:endParaRPr>
          </a:p>
          <a:p>
            <a:endParaRPr lang="en-IN" dirty="0"/>
          </a:p>
        </p:txBody>
      </p:sp>
      <p:pic>
        <p:nvPicPr>
          <p:cNvPr id="5" name="Picture 4">
            <a:extLst>
              <a:ext uri="{FF2B5EF4-FFF2-40B4-BE49-F238E27FC236}">
                <a16:creationId xmlns:a16="http://schemas.microsoft.com/office/drawing/2014/main" id="{C390DDBD-AC94-4912-898F-34B4856C08E4}"/>
              </a:ext>
            </a:extLst>
          </p:cNvPr>
          <p:cNvPicPr>
            <a:picLocks noChangeAspect="1"/>
          </p:cNvPicPr>
          <p:nvPr/>
        </p:nvPicPr>
        <p:blipFill>
          <a:blip r:embed="rId2"/>
          <a:stretch>
            <a:fillRect/>
          </a:stretch>
        </p:blipFill>
        <p:spPr>
          <a:xfrm>
            <a:off x="7315200" y="0"/>
            <a:ext cx="4845299" cy="2444876"/>
          </a:xfrm>
          <a:prstGeom prst="rect">
            <a:avLst/>
          </a:prstGeom>
        </p:spPr>
      </p:pic>
      <p:pic>
        <p:nvPicPr>
          <p:cNvPr id="7" name="Picture 6">
            <a:extLst>
              <a:ext uri="{FF2B5EF4-FFF2-40B4-BE49-F238E27FC236}">
                <a16:creationId xmlns:a16="http://schemas.microsoft.com/office/drawing/2014/main" id="{0EB60374-55F8-43D8-9DC9-BC641DA50FC0}"/>
              </a:ext>
            </a:extLst>
          </p:cNvPr>
          <p:cNvPicPr>
            <a:picLocks noChangeAspect="1"/>
          </p:cNvPicPr>
          <p:nvPr/>
        </p:nvPicPr>
        <p:blipFill>
          <a:blip r:embed="rId3"/>
          <a:stretch>
            <a:fillRect/>
          </a:stretch>
        </p:blipFill>
        <p:spPr>
          <a:xfrm>
            <a:off x="8333836" y="4430012"/>
            <a:ext cx="3797495" cy="1676486"/>
          </a:xfrm>
          <a:prstGeom prst="rect">
            <a:avLst/>
          </a:prstGeom>
        </p:spPr>
      </p:pic>
      <p:pic>
        <p:nvPicPr>
          <p:cNvPr id="9" name="Picture 8">
            <a:extLst>
              <a:ext uri="{FF2B5EF4-FFF2-40B4-BE49-F238E27FC236}">
                <a16:creationId xmlns:a16="http://schemas.microsoft.com/office/drawing/2014/main" id="{95DFB15D-13CA-49F0-A718-9116DAEC20A7}"/>
              </a:ext>
            </a:extLst>
          </p:cNvPr>
          <p:cNvPicPr>
            <a:picLocks noChangeAspect="1"/>
          </p:cNvPicPr>
          <p:nvPr/>
        </p:nvPicPr>
        <p:blipFill>
          <a:blip r:embed="rId4"/>
          <a:stretch>
            <a:fillRect/>
          </a:stretch>
        </p:blipFill>
        <p:spPr>
          <a:xfrm>
            <a:off x="7524757" y="2476651"/>
            <a:ext cx="4578585" cy="1466925"/>
          </a:xfrm>
          <a:prstGeom prst="rect">
            <a:avLst/>
          </a:prstGeom>
        </p:spPr>
      </p:pic>
      <p:pic>
        <p:nvPicPr>
          <p:cNvPr id="11" name="Picture 10">
            <a:extLst>
              <a:ext uri="{FF2B5EF4-FFF2-40B4-BE49-F238E27FC236}">
                <a16:creationId xmlns:a16="http://schemas.microsoft.com/office/drawing/2014/main" id="{2F0D1310-A88C-4002-973A-C88EF4F66013}"/>
              </a:ext>
            </a:extLst>
          </p:cNvPr>
          <p:cNvPicPr>
            <a:picLocks noChangeAspect="1"/>
          </p:cNvPicPr>
          <p:nvPr/>
        </p:nvPicPr>
        <p:blipFill>
          <a:blip r:embed="rId5"/>
          <a:stretch>
            <a:fillRect/>
          </a:stretch>
        </p:blipFill>
        <p:spPr>
          <a:xfrm>
            <a:off x="1981200" y="5268255"/>
            <a:ext cx="3111660" cy="1009702"/>
          </a:xfrm>
          <a:prstGeom prst="rect">
            <a:avLst/>
          </a:prstGeom>
        </p:spPr>
      </p:pic>
    </p:spTree>
    <p:extLst>
      <p:ext uri="{BB962C8B-B14F-4D97-AF65-F5344CB8AC3E}">
        <p14:creationId xmlns:p14="http://schemas.microsoft.com/office/powerpoint/2010/main" val="380429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500"/>
                                        <p:tgtEl>
                                          <p:spTgt spid="3">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fade">
                                      <p:cBhvr>
                                        <p:cTn id="50" dur="500"/>
                                        <p:tgtEl>
                                          <p:spTgt spid="3">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500"/>
                                        <p:tgtEl>
                                          <p:spTgt spid="3">
                                            <p:txEl>
                                              <p:pRg st="9" end="9"/>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8E33-782C-4BAA-B6D5-50F17A89A3A3}"/>
              </a:ext>
            </a:extLst>
          </p:cNvPr>
          <p:cNvSpPr>
            <a:spLocks noGrp="1"/>
          </p:cNvSpPr>
          <p:nvPr>
            <p:ph type="title"/>
          </p:nvPr>
        </p:nvSpPr>
        <p:spPr/>
        <p:txBody>
          <a:bodyPr/>
          <a:lstStyle/>
          <a:p>
            <a:r>
              <a:rPr lang="en-IN" dirty="0"/>
              <a:t>Problem 3, 4</a:t>
            </a:r>
          </a:p>
        </p:txBody>
      </p:sp>
      <p:sp>
        <p:nvSpPr>
          <p:cNvPr id="3" name="Content Placeholder 2">
            <a:extLst>
              <a:ext uri="{FF2B5EF4-FFF2-40B4-BE49-F238E27FC236}">
                <a16:creationId xmlns:a16="http://schemas.microsoft.com/office/drawing/2014/main" id="{2D5F7A08-8482-4631-A199-2B1FBC14F49F}"/>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9430A79F-759A-4428-81D9-DA11E684F3B5}"/>
              </a:ext>
            </a:extLst>
          </p:cNvPr>
          <p:cNvPicPr>
            <a:picLocks noChangeAspect="1"/>
          </p:cNvPicPr>
          <p:nvPr/>
        </p:nvPicPr>
        <p:blipFill>
          <a:blip r:embed="rId2"/>
          <a:stretch>
            <a:fillRect/>
          </a:stretch>
        </p:blipFill>
        <p:spPr>
          <a:xfrm>
            <a:off x="533400" y="854982"/>
            <a:ext cx="4132598" cy="2574018"/>
          </a:xfrm>
          <a:prstGeom prst="rect">
            <a:avLst/>
          </a:prstGeom>
        </p:spPr>
      </p:pic>
      <p:pic>
        <p:nvPicPr>
          <p:cNvPr id="7" name="Picture 6">
            <a:extLst>
              <a:ext uri="{FF2B5EF4-FFF2-40B4-BE49-F238E27FC236}">
                <a16:creationId xmlns:a16="http://schemas.microsoft.com/office/drawing/2014/main" id="{B444BE33-813E-4DE2-B250-961FF67E213B}"/>
              </a:ext>
            </a:extLst>
          </p:cNvPr>
          <p:cNvPicPr>
            <a:picLocks noChangeAspect="1"/>
          </p:cNvPicPr>
          <p:nvPr/>
        </p:nvPicPr>
        <p:blipFill>
          <a:blip r:embed="rId3"/>
          <a:stretch>
            <a:fillRect/>
          </a:stretch>
        </p:blipFill>
        <p:spPr>
          <a:xfrm>
            <a:off x="6172200" y="1066800"/>
            <a:ext cx="4667490" cy="1143059"/>
          </a:xfrm>
          <a:prstGeom prst="rect">
            <a:avLst/>
          </a:prstGeom>
        </p:spPr>
      </p:pic>
      <p:pic>
        <p:nvPicPr>
          <p:cNvPr id="9" name="Picture 8">
            <a:extLst>
              <a:ext uri="{FF2B5EF4-FFF2-40B4-BE49-F238E27FC236}">
                <a16:creationId xmlns:a16="http://schemas.microsoft.com/office/drawing/2014/main" id="{09242650-BA6B-4304-B90C-C384174393D0}"/>
              </a:ext>
            </a:extLst>
          </p:cNvPr>
          <p:cNvPicPr>
            <a:picLocks noChangeAspect="1"/>
          </p:cNvPicPr>
          <p:nvPr/>
        </p:nvPicPr>
        <p:blipFill>
          <a:blip r:embed="rId4"/>
          <a:stretch>
            <a:fillRect/>
          </a:stretch>
        </p:blipFill>
        <p:spPr>
          <a:xfrm>
            <a:off x="254000" y="3418197"/>
            <a:ext cx="4673840" cy="3410125"/>
          </a:xfrm>
          <a:prstGeom prst="rect">
            <a:avLst/>
          </a:prstGeom>
        </p:spPr>
      </p:pic>
      <p:pic>
        <p:nvPicPr>
          <p:cNvPr id="11" name="Picture 10">
            <a:extLst>
              <a:ext uri="{FF2B5EF4-FFF2-40B4-BE49-F238E27FC236}">
                <a16:creationId xmlns:a16="http://schemas.microsoft.com/office/drawing/2014/main" id="{1DA39865-2B2F-4BBE-994A-2B5BB3E19535}"/>
              </a:ext>
            </a:extLst>
          </p:cNvPr>
          <p:cNvPicPr>
            <a:picLocks noChangeAspect="1"/>
          </p:cNvPicPr>
          <p:nvPr/>
        </p:nvPicPr>
        <p:blipFill>
          <a:blip r:embed="rId5"/>
          <a:stretch>
            <a:fillRect/>
          </a:stretch>
        </p:blipFill>
        <p:spPr>
          <a:xfrm>
            <a:off x="6400800" y="4267200"/>
            <a:ext cx="4635738" cy="1244664"/>
          </a:xfrm>
          <a:prstGeom prst="rect">
            <a:avLst/>
          </a:prstGeom>
        </p:spPr>
      </p:pic>
    </p:spTree>
    <p:extLst>
      <p:ext uri="{BB962C8B-B14F-4D97-AF65-F5344CB8AC3E}">
        <p14:creationId xmlns:p14="http://schemas.microsoft.com/office/powerpoint/2010/main" val="218606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C897-3105-400A-B11C-E09BC255635C}"/>
              </a:ext>
            </a:extLst>
          </p:cNvPr>
          <p:cNvSpPr>
            <a:spLocks noGrp="1"/>
          </p:cNvSpPr>
          <p:nvPr>
            <p:ph type="title"/>
          </p:nvPr>
        </p:nvSpPr>
        <p:spPr/>
        <p:txBody>
          <a:bodyPr/>
          <a:lstStyle/>
          <a:p>
            <a:r>
              <a:rPr lang="en-IN" dirty="0"/>
              <a:t>Problem 5</a:t>
            </a:r>
          </a:p>
        </p:txBody>
      </p:sp>
      <p:pic>
        <p:nvPicPr>
          <p:cNvPr id="5" name="Picture 4">
            <a:extLst>
              <a:ext uri="{FF2B5EF4-FFF2-40B4-BE49-F238E27FC236}">
                <a16:creationId xmlns:a16="http://schemas.microsoft.com/office/drawing/2014/main" id="{64F30BF3-79D5-43CE-A307-9CEA7AC744FE}"/>
              </a:ext>
            </a:extLst>
          </p:cNvPr>
          <p:cNvPicPr>
            <a:picLocks noChangeAspect="1"/>
          </p:cNvPicPr>
          <p:nvPr/>
        </p:nvPicPr>
        <p:blipFill>
          <a:blip r:embed="rId2"/>
          <a:stretch>
            <a:fillRect/>
          </a:stretch>
        </p:blipFill>
        <p:spPr>
          <a:xfrm>
            <a:off x="227531" y="996215"/>
            <a:ext cx="6278069" cy="2813785"/>
          </a:xfrm>
          <a:prstGeom prst="rect">
            <a:avLst/>
          </a:prstGeom>
        </p:spPr>
      </p:pic>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BB082AB0-B4E0-4559-9367-0993156FE68D}"/>
                  </a:ext>
                </a:extLst>
              </p:cNvPr>
              <p:cNvSpPr/>
              <p:nvPr/>
            </p:nvSpPr>
            <p:spPr>
              <a:xfrm>
                <a:off x="8363011" y="2093591"/>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IN" b="0" i="1" smtClean="0">
                          <a:latin typeface="Cambria Math" panose="02040503050406030204" pitchFamily="18" charset="0"/>
                        </a:rPr>
                        <m:t>𝑎</m:t>
                      </m:r>
                    </m:oMath>
                  </m:oMathPara>
                </a14:m>
                <a:endParaRPr lang="en-US" dirty="0"/>
              </a:p>
            </p:txBody>
          </p:sp>
        </mc:Choice>
        <mc:Fallback xmlns="">
          <p:sp>
            <p:nvSpPr>
              <p:cNvPr id="6" name="Oval 5">
                <a:extLst>
                  <a:ext uri="{FF2B5EF4-FFF2-40B4-BE49-F238E27FC236}">
                    <a16:creationId xmlns:a16="http://schemas.microsoft.com/office/drawing/2014/main" id="{BB082AB0-B4E0-4559-9367-0993156FE68D}"/>
                  </a:ext>
                </a:extLst>
              </p:cNvPr>
              <p:cNvSpPr>
                <a:spLocks noRot="1" noChangeAspect="1" noMove="1" noResize="1" noEditPoints="1" noAdjustHandles="1" noChangeArrowheads="1" noChangeShapeType="1" noTextEdit="1"/>
              </p:cNvSpPr>
              <p:nvPr/>
            </p:nvSpPr>
            <p:spPr>
              <a:xfrm>
                <a:off x="8363011" y="2093591"/>
                <a:ext cx="609600" cy="609600"/>
              </a:xfrm>
              <a:prstGeom prst="ellipse">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1F9E8ED-63B8-4599-9D1D-13626D90E176}"/>
                  </a:ext>
                </a:extLst>
              </p:cNvPr>
              <p:cNvSpPr/>
              <p:nvPr/>
            </p:nvSpPr>
            <p:spPr>
              <a:xfrm>
                <a:off x="9658411" y="2093591"/>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IN" b="0" i="1" smtClean="0">
                          <a:latin typeface="Cambria Math" panose="02040503050406030204" pitchFamily="18" charset="0"/>
                        </a:rPr>
                        <m:t>𝑐</m:t>
                      </m:r>
                    </m:oMath>
                  </m:oMathPara>
                </a14:m>
                <a:endParaRPr lang="en-US" dirty="0"/>
              </a:p>
            </p:txBody>
          </p:sp>
        </mc:Choice>
        <mc:Fallback xmlns="">
          <p:sp>
            <p:nvSpPr>
              <p:cNvPr id="7" name="Oval 6">
                <a:extLst>
                  <a:ext uri="{FF2B5EF4-FFF2-40B4-BE49-F238E27FC236}">
                    <a16:creationId xmlns:a16="http://schemas.microsoft.com/office/drawing/2014/main" id="{D1F9E8ED-63B8-4599-9D1D-13626D90E176}"/>
                  </a:ext>
                </a:extLst>
              </p:cNvPr>
              <p:cNvSpPr>
                <a:spLocks noRot="1" noChangeAspect="1" noMove="1" noResize="1" noEditPoints="1" noAdjustHandles="1" noChangeArrowheads="1" noChangeShapeType="1" noTextEdit="1"/>
              </p:cNvSpPr>
              <p:nvPr/>
            </p:nvSpPr>
            <p:spPr>
              <a:xfrm>
                <a:off x="9658411" y="2093591"/>
                <a:ext cx="609600" cy="609600"/>
              </a:xfrm>
              <a:prstGeom prst="ellipse">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B6807FDD-EDC9-4FC7-B3A0-7207C81293CE}"/>
                  </a:ext>
                </a:extLst>
              </p:cNvPr>
              <p:cNvSpPr/>
              <p:nvPr/>
            </p:nvSpPr>
            <p:spPr>
              <a:xfrm>
                <a:off x="10953811" y="2093591"/>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IN" b="0" i="1" smtClean="0">
                          <a:latin typeface="Cambria Math" panose="02040503050406030204" pitchFamily="18" charset="0"/>
                        </a:rPr>
                        <m:t>𝑓</m:t>
                      </m:r>
                    </m:oMath>
                  </m:oMathPara>
                </a14:m>
                <a:endParaRPr lang="en-US" dirty="0"/>
              </a:p>
            </p:txBody>
          </p:sp>
        </mc:Choice>
        <mc:Fallback xmlns="">
          <p:sp>
            <p:nvSpPr>
              <p:cNvPr id="8" name="Oval 7">
                <a:extLst>
                  <a:ext uri="{FF2B5EF4-FFF2-40B4-BE49-F238E27FC236}">
                    <a16:creationId xmlns:a16="http://schemas.microsoft.com/office/drawing/2014/main" id="{B6807FDD-EDC9-4FC7-B3A0-7207C81293CE}"/>
                  </a:ext>
                </a:extLst>
              </p:cNvPr>
              <p:cNvSpPr>
                <a:spLocks noRot="1" noChangeAspect="1" noMove="1" noResize="1" noEditPoints="1" noAdjustHandles="1" noChangeArrowheads="1" noChangeShapeType="1" noTextEdit="1"/>
              </p:cNvSpPr>
              <p:nvPr/>
            </p:nvSpPr>
            <p:spPr>
              <a:xfrm>
                <a:off x="10953811" y="2093591"/>
                <a:ext cx="609600" cy="609600"/>
              </a:xfrm>
              <a:prstGeom prst="ellipse">
                <a:avLst/>
              </a:prstGeom>
              <a:blipFill>
                <a:blip r:embed="rId5"/>
                <a:stretch>
                  <a:fillRect/>
                </a:stretch>
              </a:blipFill>
            </p:spPr>
            <p:txBody>
              <a:bodyPr/>
              <a:lstStyle/>
              <a:p>
                <a:r>
                  <a:rPr lang="en-IN">
                    <a:noFill/>
                  </a:rPr>
                  <a:t> </a:t>
                </a:r>
              </a:p>
            </p:txBody>
          </p:sp>
        </mc:Fallback>
      </mc:AlternateContent>
      <p:cxnSp>
        <p:nvCxnSpPr>
          <p:cNvPr id="10" name="Straight Arrow Connector 9">
            <a:extLst>
              <a:ext uri="{FF2B5EF4-FFF2-40B4-BE49-F238E27FC236}">
                <a16:creationId xmlns:a16="http://schemas.microsoft.com/office/drawing/2014/main" id="{694A1806-6F7F-4389-A283-29A30CFEA718}"/>
              </a:ext>
            </a:extLst>
          </p:cNvPr>
          <p:cNvCxnSpPr>
            <a:stCxn id="6" idx="6"/>
            <a:endCxn id="7" idx="2"/>
          </p:cNvCxnSpPr>
          <p:nvPr/>
        </p:nvCxnSpPr>
        <p:spPr>
          <a:xfrm>
            <a:off x="8972611" y="2398391"/>
            <a:ext cx="6858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346DDF-B254-4F87-BD66-4BAAC02AE7EC}"/>
              </a:ext>
            </a:extLst>
          </p:cNvPr>
          <p:cNvCxnSpPr>
            <a:stCxn id="7" idx="6"/>
            <a:endCxn id="8" idx="2"/>
          </p:cNvCxnSpPr>
          <p:nvPr/>
        </p:nvCxnSpPr>
        <p:spPr>
          <a:xfrm>
            <a:off x="10268011" y="2398391"/>
            <a:ext cx="6858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1F25A64-10B0-4962-89A5-4005BFC5C4ED}"/>
              </a:ext>
            </a:extLst>
          </p:cNvPr>
          <p:cNvSpPr txBox="1"/>
          <p:nvPr/>
        </p:nvSpPr>
        <p:spPr>
          <a:xfrm>
            <a:off x="11486988" y="1659727"/>
            <a:ext cx="476412" cy="369332"/>
          </a:xfrm>
          <a:prstGeom prst="rect">
            <a:avLst/>
          </a:prstGeom>
          <a:noFill/>
        </p:spPr>
        <p:txBody>
          <a:bodyPr wrap="none" rtlCol="0">
            <a:spAutoFit/>
          </a:bodyPr>
          <a:lstStyle/>
          <a:p>
            <a:r>
              <a:rPr lang="en-US" dirty="0"/>
              <a:t>0,1</a:t>
            </a:r>
          </a:p>
        </p:txBody>
      </p:sp>
      <p:sp>
        <p:nvSpPr>
          <p:cNvPr id="14" name="TextBox 13">
            <a:extLst>
              <a:ext uri="{FF2B5EF4-FFF2-40B4-BE49-F238E27FC236}">
                <a16:creationId xmlns:a16="http://schemas.microsoft.com/office/drawing/2014/main" id="{2A499B29-E060-41E7-AE8B-D7E13C01BC2A}"/>
              </a:ext>
            </a:extLst>
          </p:cNvPr>
          <p:cNvSpPr txBox="1"/>
          <p:nvPr/>
        </p:nvSpPr>
        <p:spPr>
          <a:xfrm>
            <a:off x="10442761" y="2029059"/>
            <a:ext cx="306494" cy="369332"/>
          </a:xfrm>
          <a:prstGeom prst="rect">
            <a:avLst/>
          </a:prstGeom>
          <a:noFill/>
        </p:spPr>
        <p:txBody>
          <a:bodyPr wrap="none" rtlCol="0">
            <a:spAutoFit/>
          </a:bodyPr>
          <a:lstStyle/>
          <a:p>
            <a:r>
              <a:rPr lang="en-US" dirty="0"/>
              <a:t>1</a:t>
            </a:r>
          </a:p>
        </p:txBody>
      </p:sp>
      <p:sp>
        <p:nvSpPr>
          <p:cNvPr id="15" name="TextBox 14">
            <a:extLst>
              <a:ext uri="{FF2B5EF4-FFF2-40B4-BE49-F238E27FC236}">
                <a16:creationId xmlns:a16="http://schemas.microsoft.com/office/drawing/2014/main" id="{07739DDD-FDF3-4CE3-B76A-9227275977AE}"/>
              </a:ext>
            </a:extLst>
          </p:cNvPr>
          <p:cNvSpPr txBox="1"/>
          <p:nvPr/>
        </p:nvSpPr>
        <p:spPr>
          <a:xfrm>
            <a:off x="9147361" y="2003659"/>
            <a:ext cx="301686" cy="369332"/>
          </a:xfrm>
          <a:prstGeom prst="rect">
            <a:avLst/>
          </a:prstGeom>
          <a:noFill/>
        </p:spPr>
        <p:txBody>
          <a:bodyPr wrap="none" rtlCol="0">
            <a:spAutoFit/>
          </a:bodyPr>
          <a:lstStyle/>
          <a:p>
            <a:r>
              <a:rPr lang="en-US" dirty="0"/>
              <a:t>1</a:t>
            </a:r>
          </a:p>
        </p:txBody>
      </p:sp>
      <p:sp>
        <p:nvSpPr>
          <p:cNvPr id="16" name="Oval 15">
            <a:extLst>
              <a:ext uri="{FF2B5EF4-FFF2-40B4-BE49-F238E27FC236}">
                <a16:creationId xmlns:a16="http://schemas.microsoft.com/office/drawing/2014/main" id="{414BC511-5E51-41E0-9BFE-558F5586D022}"/>
              </a:ext>
            </a:extLst>
          </p:cNvPr>
          <p:cNvSpPr/>
          <p:nvPr/>
        </p:nvSpPr>
        <p:spPr>
          <a:xfrm>
            <a:off x="9734611" y="2169791"/>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07EA0EC-71CC-43E9-839D-4E21437CB7C8}"/>
              </a:ext>
            </a:extLst>
          </p:cNvPr>
          <p:cNvCxnSpPr/>
          <p:nvPr/>
        </p:nvCxnSpPr>
        <p:spPr>
          <a:xfrm>
            <a:off x="7677211" y="2427419"/>
            <a:ext cx="6858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5E85CF12-A830-4D0D-B346-587FCF50FBBB}"/>
              </a:ext>
            </a:extLst>
          </p:cNvPr>
          <p:cNvCxnSpPr>
            <a:stCxn id="8" idx="1"/>
            <a:endCxn id="8" idx="7"/>
          </p:cNvCxnSpPr>
          <p:nvPr/>
        </p:nvCxnSpPr>
        <p:spPr>
          <a:xfrm rot="5400000" flipH="1" flipV="1">
            <a:off x="11258611" y="1967339"/>
            <a:ext cx="12700" cy="431052"/>
          </a:xfrm>
          <a:prstGeom prst="curvedConnector3">
            <a:avLst>
              <a:gd name="adj1" fmla="val 507978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nector: Curved 20">
            <a:extLst>
              <a:ext uri="{FF2B5EF4-FFF2-40B4-BE49-F238E27FC236}">
                <a16:creationId xmlns:a16="http://schemas.microsoft.com/office/drawing/2014/main" id="{866863C3-B4D2-44A5-B3D3-DEF838095A9B}"/>
              </a:ext>
            </a:extLst>
          </p:cNvPr>
          <p:cNvCxnSpPr/>
          <p:nvPr/>
        </p:nvCxnSpPr>
        <p:spPr>
          <a:xfrm rot="5400000" flipH="1" flipV="1">
            <a:off x="9943787" y="2024115"/>
            <a:ext cx="12700" cy="431052"/>
          </a:xfrm>
          <a:prstGeom prst="curvedConnector3">
            <a:avLst>
              <a:gd name="adj1" fmla="val 507978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Connector: Curved 21">
            <a:extLst>
              <a:ext uri="{FF2B5EF4-FFF2-40B4-BE49-F238E27FC236}">
                <a16:creationId xmlns:a16="http://schemas.microsoft.com/office/drawing/2014/main" id="{D36EF9EB-E7D7-4B59-AE6E-183E9D7309BB}"/>
              </a:ext>
            </a:extLst>
          </p:cNvPr>
          <p:cNvCxnSpPr/>
          <p:nvPr/>
        </p:nvCxnSpPr>
        <p:spPr>
          <a:xfrm rot="5400000" flipH="1" flipV="1">
            <a:off x="8648387" y="2024115"/>
            <a:ext cx="12700" cy="431052"/>
          </a:xfrm>
          <a:prstGeom prst="curvedConnector3">
            <a:avLst>
              <a:gd name="adj1" fmla="val 5079787"/>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9C3D67FD-0DCD-4B09-A192-0623FD8BB941}"/>
              </a:ext>
            </a:extLst>
          </p:cNvPr>
          <p:cNvSpPr txBox="1"/>
          <p:nvPr/>
        </p:nvSpPr>
        <p:spPr>
          <a:xfrm>
            <a:off x="10029805" y="1527925"/>
            <a:ext cx="301686" cy="369332"/>
          </a:xfrm>
          <a:prstGeom prst="rect">
            <a:avLst/>
          </a:prstGeom>
          <a:noFill/>
        </p:spPr>
        <p:txBody>
          <a:bodyPr wrap="none" rtlCol="0">
            <a:spAutoFit/>
          </a:bodyPr>
          <a:lstStyle/>
          <a:p>
            <a:r>
              <a:rPr lang="en-US" dirty="0"/>
              <a:t>0</a:t>
            </a:r>
          </a:p>
        </p:txBody>
      </p:sp>
      <p:sp>
        <p:nvSpPr>
          <p:cNvPr id="24" name="TextBox 23">
            <a:extLst>
              <a:ext uri="{FF2B5EF4-FFF2-40B4-BE49-F238E27FC236}">
                <a16:creationId xmlns:a16="http://schemas.microsoft.com/office/drawing/2014/main" id="{9FAAACFF-E4E1-404C-B8C9-6E246B201CE2}"/>
              </a:ext>
            </a:extLst>
          </p:cNvPr>
          <p:cNvSpPr txBox="1"/>
          <p:nvPr/>
        </p:nvSpPr>
        <p:spPr>
          <a:xfrm>
            <a:off x="8697170" y="1447800"/>
            <a:ext cx="301686"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290878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p:bldP spid="14" grpId="0"/>
      <p:bldP spid="15" grpId="0"/>
      <p:bldP spid="16" grpId="0" animBg="1"/>
      <p:bldP spid="23" grpId="0"/>
      <p:bldP spid="2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7D793-52A9-4B02-BAA7-0B9731831E90}"/>
              </a:ext>
            </a:extLst>
          </p:cNvPr>
          <p:cNvSpPr>
            <a:spLocks noGrp="1"/>
          </p:cNvSpPr>
          <p:nvPr>
            <p:ph type="title"/>
          </p:nvPr>
        </p:nvSpPr>
        <p:spPr/>
        <p:txBody>
          <a:bodyPr/>
          <a:lstStyle/>
          <a:p>
            <a:r>
              <a:rPr lang="en-US" dirty="0"/>
              <a:t>Minimization of DFA using </a:t>
            </a:r>
            <a:r>
              <a:rPr lang="en-US" dirty="0" err="1"/>
              <a:t>Myhill-Nerode</a:t>
            </a:r>
            <a:r>
              <a:rPr lang="en-US" dirty="0"/>
              <a:t>(Table filling)</a:t>
            </a:r>
            <a:endParaRPr lang="en-IN" dirty="0"/>
          </a:p>
        </p:txBody>
      </p:sp>
      <p:sp>
        <p:nvSpPr>
          <p:cNvPr id="3" name="Content Placeholder 2">
            <a:extLst>
              <a:ext uri="{FF2B5EF4-FFF2-40B4-BE49-F238E27FC236}">
                <a16:creationId xmlns:a16="http://schemas.microsoft.com/office/drawing/2014/main" id="{99C02C6C-94C7-4F7D-8098-69CBC6795D81}"/>
              </a:ext>
            </a:extLst>
          </p:cNvPr>
          <p:cNvSpPr>
            <a:spLocks noGrp="1"/>
          </p:cNvSpPr>
          <p:nvPr>
            <p:ph idx="1"/>
          </p:nvPr>
        </p:nvSpPr>
        <p:spPr/>
        <p:txBody>
          <a:bodyPr/>
          <a:lstStyle/>
          <a:p>
            <a:pPr marL="0" indent="0">
              <a:buNone/>
            </a:pPr>
            <a:r>
              <a:rPr lang="en-US" b="1" dirty="0"/>
              <a:t>Steps for the Minimization of DFA :</a:t>
            </a:r>
          </a:p>
          <a:p>
            <a:r>
              <a:rPr lang="en-US" dirty="0"/>
              <a:t>Create the </a:t>
            </a:r>
            <a:r>
              <a:rPr lang="en-US" dirty="0">
                <a:solidFill>
                  <a:srgbClr val="C00000"/>
                </a:solidFill>
              </a:rPr>
              <a:t>pairs of all the states </a:t>
            </a:r>
            <a:r>
              <a:rPr lang="en-US" dirty="0"/>
              <a:t>involved in the given DFA.</a:t>
            </a:r>
          </a:p>
          <a:p>
            <a:r>
              <a:rPr lang="en-US" dirty="0"/>
              <a:t>Mark all the pairs (</a:t>
            </a:r>
            <a:r>
              <a:rPr lang="en-US" dirty="0" err="1"/>
              <a:t>Qa,Qb</a:t>
            </a:r>
            <a:r>
              <a:rPr lang="en-US" dirty="0"/>
              <a:t>) such a that </a:t>
            </a:r>
            <a:r>
              <a:rPr lang="en-US" dirty="0" err="1">
                <a:solidFill>
                  <a:srgbClr val="C00000"/>
                </a:solidFill>
              </a:rPr>
              <a:t>Qa</a:t>
            </a:r>
            <a:r>
              <a:rPr lang="en-US" dirty="0">
                <a:solidFill>
                  <a:srgbClr val="C00000"/>
                </a:solidFill>
              </a:rPr>
              <a:t>  is Final state </a:t>
            </a:r>
            <a:r>
              <a:rPr lang="en-US" dirty="0"/>
              <a:t>and </a:t>
            </a:r>
            <a:r>
              <a:rPr lang="en-US" dirty="0" err="1">
                <a:solidFill>
                  <a:srgbClr val="C00000"/>
                </a:solidFill>
              </a:rPr>
              <a:t>Qb</a:t>
            </a:r>
            <a:r>
              <a:rPr lang="en-US" dirty="0">
                <a:solidFill>
                  <a:srgbClr val="C00000"/>
                </a:solidFill>
              </a:rPr>
              <a:t> is Non-Final State</a:t>
            </a:r>
            <a:r>
              <a:rPr lang="en-US" dirty="0"/>
              <a:t>.</a:t>
            </a:r>
          </a:p>
          <a:p>
            <a:r>
              <a:rPr lang="en-US" dirty="0"/>
              <a:t>If there is any unmarked pair (</a:t>
            </a:r>
            <a:r>
              <a:rPr lang="en-US" dirty="0" err="1"/>
              <a:t>Qa,Qb</a:t>
            </a:r>
            <a:r>
              <a:rPr lang="en-US" dirty="0"/>
              <a:t>) such a that </a:t>
            </a:r>
            <a:r>
              <a:rPr lang="en-US" dirty="0">
                <a:solidFill>
                  <a:srgbClr val="C00000"/>
                </a:solidFill>
              </a:rPr>
              <a:t>δ(</a:t>
            </a:r>
            <a:r>
              <a:rPr lang="en-US" dirty="0" err="1">
                <a:solidFill>
                  <a:srgbClr val="C00000"/>
                </a:solidFill>
              </a:rPr>
              <a:t>Qa,x</a:t>
            </a:r>
            <a:r>
              <a:rPr lang="en-US" dirty="0">
                <a:solidFill>
                  <a:srgbClr val="C00000"/>
                </a:solidFill>
              </a:rPr>
              <a:t>) and δ(</a:t>
            </a:r>
            <a:r>
              <a:rPr lang="en-US" dirty="0" err="1">
                <a:solidFill>
                  <a:srgbClr val="C00000"/>
                </a:solidFill>
              </a:rPr>
              <a:t>Qb,x</a:t>
            </a:r>
            <a:r>
              <a:rPr lang="en-US" dirty="0">
                <a:solidFill>
                  <a:srgbClr val="C00000"/>
                </a:solidFill>
              </a:rPr>
              <a:t>) is marked</a:t>
            </a:r>
            <a:r>
              <a:rPr lang="en-US" dirty="0"/>
              <a:t>, then mark (</a:t>
            </a:r>
            <a:r>
              <a:rPr lang="en-US" dirty="0" err="1"/>
              <a:t>Qa,Qb</a:t>
            </a:r>
            <a:r>
              <a:rPr lang="en-US" dirty="0"/>
              <a:t>). Here </a:t>
            </a:r>
            <a:r>
              <a:rPr lang="en-US" b="1" dirty="0"/>
              <a:t>x</a:t>
            </a:r>
            <a:r>
              <a:rPr lang="en-US" dirty="0"/>
              <a:t> is a input symbol. Repeat this step until no more marking can be made.</a:t>
            </a:r>
          </a:p>
          <a:p>
            <a:r>
              <a:rPr lang="en-US" dirty="0">
                <a:solidFill>
                  <a:srgbClr val="C00000"/>
                </a:solidFill>
              </a:rPr>
              <a:t>Combine all the unmarked pairs</a:t>
            </a:r>
            <a:r>
              <a:rPr lang="en-US" dirty="0"/>
              <a:t> and make them a single state in the minimized DFA</a:t>
            </a:r>
            <a:endParaRPr lang="en-IN" dirty="0"/>
          </a:p>
        </p:txBody>
      </p:sp>
    </p:spTree>
    <p:extLst>
      <p:ext uri="{BB962C8B-B14F-4D97-AF65-F5344CB8AC3E}">
        <p14:creationId xmlns:p14="http://schemas.microsoft.com/office/powerpoint/2010/main" val="7462282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A528D-C10A-472C-A295-8897013E048B}"/>
              </a:ext>
            </a:extLst>
          </p:cNvPr>
          <p:cNvSpPr>
            <a:spLocks noGrp="1"/>
          </p:cNvSpPr>
          <p:nvPr>
            <p:ph type="title"/>
          </p:nvPr>
        </p:nvSpPr>
        <p:spPr/>
        <p:txBody>
          <a:bodyPr/>
          <a:lstStyle/>
          <a:p>
            <a:r>
              <a:rPr lang="en-IN" dirty="0"/>
              <a:t>Example 1</a:t>
            </a:r>
          </a:p>
        </p:txBody>
      </p:sp>
      <p:sp>
        <p:nvSpPr>
          <p:cNvPr id="3" name="Content Placeholder 2">
            <a:extLst>
              <a:ext uri="{FF2B5EF4-FFF2-40B4-BE49-F238E27FC236}">
                <a16:creationId xmlns:a16="http://schemas.microsoft.com/office/drawing/2014/main" id="{0F85FC2A-A3CB-456B-AA86-5666303FA365}"/>
              </a:ext>
            </a:extLst>
          </p:cNvPr>
          <p:cNvSpPr>
            <a:spLocks noGrp="1"/>
          </p:cNvSpPr>
          <p:nvPr>
            <p:ph idx="1"/>
          </p:nvPr>
        </p:nvSpPr>
        <p:spPr>
          <a:xfrm>
            <a:off x="254000" y="990600"/>
            <a:ext cx="6299200" cy="2438400"/>
          </a:xfrm>
        </p:spPr>
        <p:txBody>
          <a:bodyPr>
            <a:noAutofit/>
          </a:bodyPr>
          <a:lstStyle/>
          <a:p>
            <a:r>
              <a:rPr lang="en-US" sz="1800" b="1" i="0" dirty="0">
                <a:solidFill>
                  <a:srgbClr val="273239"/>
                </a:solidFill>
                <a:effectLst/>
                <a:latin typeface="urw-din"/>
              </a:rPr>
              <a:t>Step-1:</a:t>
            </a:r>
            <a:r>
              <a:rPr lang="en-US" sz="1800" b="0" i="0" dirty="0">
                <a:solidFill>
                  <a:srgbClr val="273239"/>
                </a:solidFill>
                <a:effectLst/>
                <a:latin typeface="urw-din"/>
              </a:rPr>
              <a:t> Create the pairs of all the states involved in DFA.</a:t>
            </a:r>
          </a:p>
          <a:p>
            <a:r>
              <a:rPr lang="en-US" sz="1800" b="1" dirty="0"/>
              <a:t>Step-2:</a:t>
            </a:r>
            <a:r>
              <a:rPr lang="en-US" sz="1800" dirty="0"/>
              <a:t> Mark all the pairs (</a:t>
            </a:r>
            <a:r>
              <a:rPr lang="en-US" sz="1800" dirty="0" err="1"/>
              <a:t>Qa,Qb</a:t>
            </a:r>
            <a:r>
              <a:rPr lang="en-US" sz="1800" dirty="0"/>
              <a:t>) such a that </a:t>
            </a:r>
            <a:r>
              <a:rPr lang="en-US" sz="1800" dirty="0" err="1"/>
              <a:t>Qa</a:t>
            </a:r>
            <a:r>
              <a:rPr lang="en-US" sz="1800" dirty="0"/>
              <a:t>  is Final state and </a:t>
            </a:r>
            <a:r>
              <a:rPr lang="en-US" sz="1800" dirty="0" err="1"/>
              <a:t>Qb</a:t>
            </a:r>
            <a:r>
              <a:rPr lang="en-US" sz="1800" dirty="0"/>
              <a:t> is Non-Final State.</a:t>
            </a:r>
          </a:p>
          <a:p>
            <a:r>
              <a:rPr lang="en-US" sz="1800" b="1" dirty="0"/>
              <a:t>Step-3: </a:t>
            </a:r>
            <a:r>
              <a:rPr lang="en-US" sz="1800" dirty="0"/>
              <a:t>If there is any unmarked pair (</a:t>
            </a:r>
            <a:r>
              <a:rPr lang="en-US" sz="1800" dirty="0" err="1"/>
              <a:t>Qa,Qb</a:t>
            </a:r>
            <a:r>
              <a:rPr lang="en-US" sz="1800" dirty="0"/>
              <a:t>) such a that δ(</a:t>
            </a:r>
            <a:r>
              <a:rPr lang="en-US" sz="1800" dirty="0" err="1"/>
              <a:t>Qa,x</a:t>
            </a:r>
            <a:r>
              <a:rPr lang="en-US" sz="1800" dirty="0"/>
              <a:t>) and δ(</a:t>
            </a:r>
            <a:r>
              <a:rPr lang="en-US" sz="1800" dirty="0" err="1"/>
              <a:t>Qb,x</a:t>
            </a:r>
            <a:r>
              <a:rPr lang="en-US" sz="1800" dirty="0"/>
              <a:t>) is marked, then mark (</a:t>
            </a:r>
            <a:r>
              <a:rPr lang="en-US" sz="1800" dirty="0" err="1"/>
              <a:t>Qa,Qb</a:t>
            </a:r>
            <a:r>
              <a:rPr lang="en-US" sz="1800" dirty="0"/>
              <a:t>). Here x is a input symbol. Repeat this step until no more marking can be made.</a:t>
            </a:r>
          </a:p>
        </p:txBody>
      </p:sp>
      <p:pic>
        <p:nvPicPr>
          <p:cNvPr id="5" name="Picture 4">
            <a:extLst>
              <a:ext uri="{FF2B5EF4-FFF2-40B4-BE49-F238E27FC236}">
                <a16:creationId xmlns:a16="http://schemas.microsoft.com/office/drawing/2014/main" id="{C7C56E08-B40F-4CFD-BD97-590FC0FB2DC7}"/>
              </a:ext>
            </a:extLst>
          </p:cNvPr>
          <p:cNvPicPr>
            <a:picLocks noChangeAspect="1"/>
          </p:cNvPicPr>
          <p:nvPr/>
        </p:nvPicPr>
        <p:blipFill>
          <a:blip r:embed="rId2"/>
          <a:stretch>
            <a:fillRect/>
          </a:stretch>
        </p:blipFill>
        <p:spPr>
          <a:xfrm>
            <a:off x="6393629" y="140855"/>
            <a:ext cx="5569236" cy="2857647"/>
          </a:xfrm>
          <a:prstGeom prst="rect">
            <a:avLst/>
          </a:prstGeom>
        </p:spPr>
      </p:pic>
      <p:pic>
        <p:nvPicPr>
          <p:cNvPr id="1026" name="Picture 2">
            <a:extLst>
              <a:ext uri="{FF2B5EF4-FFF2-40B4-BE49-F238E27FC236}">
                <a16:creationId xmlns:a16="http://schemas.microsoft.com/office/drawing/2014/main" id="{28B7A70C-0D87-45BF-AB51-1B77E7CFE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2176" y="3124199"/>
            <a:ext cx="3584024" cy="34692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D877513-B331-4719-9E82-DBD0E3D9E4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2175" y="3124199"/>
            <a:ext cx="3584023" cy="344975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74C7D04-1BD3-419F-8E00-B0155A1E9B4E}"/>
              </a:ext>
            </a:extLst>
          </p:cNvPr>
          <p:cNvPicPr>
            <a:picLocks noChangeAspect="1"/>
          </p:cNvPicPr>
          <p:nvPr/>
        </p:nvPicPr>
        <p:blipFill>
          <a:blip r:embed="rId5"/>
          <a:stretch>
            <a:fillRect/>
          </a:stretch>
        </p:blipFill>
        <p:spPr>
          <a:xfrm>
            <a:off x="533400" y="3450421"/>
            <a:ext cx="6401699" cy="1350177"/>
          </a:xfrm>
          <a:prstGeom prst="rect">
            <a:avLst/>
          </a:prstGeom>
        </p:spPr>
      </p:pic>
      <p:pic>
        <p:nvPicPr>
          <p:cNvPr id="9" name="Picture 8">
            <a:extLst>
              <a:ext uri="{FF2B5EF4-FFF2-40B4-BE49-F238E27FC236}">
                <a16:creationId xmlns:a16="http://schemas.microsoft.com/office/drawing/2014/main" id="{B2F4AC0D-AC30-4742-BA3B-42F052B44697}"/>
              </a:ext>
            </a:extLst>
          </p:cNvPr>
          <p:cNvPicPr>
            <a:picLocks noChangeAspect="1"/>
          </p:cNvPicPr>
          <p:nvPr/>
        </p:nvPicPr>
        <p:blipFill>
          <a:blip r:embed="rId6"/>
          <a:stretch>
            <a:fillRect/>
          </a:stretch>
        </p:blipFill>
        <p:spPr>
          <a:xfrm>
            <a:off x="416626" y="5029200"/>
            <a:ext cx="6277945" cy="1350178"/>
          </a:xfrm>
          <a:prstGeom prst="rect">
            <a:avLst/>
          </a:prstGeom>
        </p:spPr>
      </p:pic>
    </p:spTree>
    <p:extLst>
      <p:ext uri="{BB962C8B-B14F-4D97-AF65-F5344CB8AC3E}">
        <p14:creationId xmlns:p14="http://schemas.microsoft.com/office/powerpoint/2010/main" val="186204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500"/>
                                        <p:tgtEl>
                                          <p:spTgt spid="10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2A497-F40C-4D12-A7BA-05752D39DE47}"/>
              </a:ext>
            </a:extLst>
          </p:cNvPr>
          <p:cNvSpPr>
            <a:spLocks noGrp="1"/>
          </p:cNvSpPr>
          <p:nvPr>
            <p:ph type="title"/>
          </p:nvPr>
        </p:nvSpPr>
        <p:spPr/>
        <p:txBody>
          <a:bodyPr/>
          <a:lstStyle/>
          <a:p>
            <a:endParaRPr lang="en-IN"/>
          </a:p>
        </p:txBody>
      </p:sp>
      <p:pic>
        <p:nvPicPr>
          <p:cNvPr id="2050" name="Picture 2">
            <a:extLst>
              <a:ext uri="{FF2B5EF4-FFF2-40B4-BE49-F238E27FC236}">
                <a16:creationId xmlns:a16="http://schemas.microsoft.com/office/drawing/2014/main" id="{E548DA91-F2BC-4532-ACBC-00DC439D7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228600"/>
            <a:ext cx="3505200" cy="33929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21637E03-6937-4EA9-B980-D5A76DDF5D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5300" y="3621534"/>
            <a:ext cx="3276600" cy="31716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9435FE1-7581-469A-A605-345AFBFD05E4}"/>
              </a:ext>
            </a:extLst>
          </p:cNvPr>
          <p:cNvPicPr>
            <a:picLocks noChangeAspect="1"/>
          </p:cNvPicPr>
          <p:nvPr/>
        </p:nvPicPr>
        <p:blipFill>
          <a:blip r:embed="rId3"/>
          <a:stretch>
            <a:fillRect/>
          </a:stretch>
        </p:blipFill>
        <p:spPr>
          <a:xfrm>
            <a:off x="235552" y="228600"/>
            <a:ext cx="6243528" cy="1295400"/>
          </a:xfrm>
          <a:prstGeom prst="rect">
            <a:avLst/>
          </a:prstGeom>
        </p:spPr>
      </p:pic>
      <p:pic>
        <p:nvPicPr>
          <p:cNvPr id="8" name="Picture 7">
            <a:extLst>
              <a:ext uri="{FF2B5EF4-FFF2-40B4-BE49-F238E27FC236}">
                <a16:creationId xmlns:a16="http://schemas.microsoft.com/office/drawing/2014/main" id="{E142819E-CDC2-4322-A1A8-C0EF2646EE44}"/>
              </a:ext>
            </a:extLst>
          </p:cNvPr>
          <p:cNvPicPr>
            <a:picLocks noChangeAspect="1"/>
          </p:cNvPicPr>
          <p:nvPr/>
        </p:nvPicPr>
        <p:blipFill>
          <a:blip r:embed="rId4"/>
          <a:stretch>
            <a:fillRect/>
          </a:stretch>
        </p:blipFill>
        <p:spPr>
          <a:xfrm>
            <a:off x="235551" y="1828800"/>
            <a:ext cx="6383753" cy="1337912"/>
          </a:xfrm>
          <a:prstGeom prst="rect">
            <a:avLst/>
          </a:prstGeom>
        </p:spPr>
      </p:pic>
      <p:pic>
        <p:nvPicPr>
          <p:cNvPr id="10" name="Picture 9">
            <a:extLst>
              <a:ext uri="{FF2B5EF4-FFF2-40B4-BE49-F238E27FC236}">
                <a16:creationId xmlns:a16="http://schemas.microsoft.com/office/drawing/2014/main" id="{24F7A5EE-4E11-4481-B191-58CA5E2A959E}"/>
              </a:ext>
            </a:extLst>
          </p:cNvPr>
          <p:cNvPicPr>
            <a:picLocks noChangeAspect="1"/>
          </p:cNvPicPr>
          <p:nvPr/>
        </p:nvPicPr>
        <p:blipFill>
          <a:blip r:embed="rId5"/>
          <a:stretch>
            <a:fillRect/>
          </a:stretch>
        </p:blipFill>
        <p:spPr>
          <a:xfrm>
            <a:off x="253999" y="3311519"/>
            <a:ext cx="3403601" cy="297714"/>
          </a:xfrm>
          <a:prstGeom prst="rect">
            <a:avLst/>
          </a:prstGeom>
        </p:spPr>
      </p:pic>
      <p:pic>
        <p:nvPicPr>
          <p:cNvPr id="12" name="Picture 11">
            <a:extLst>
              <a:ext uri="{FF2B5EF4-FFF2-40B4-BE49-F238E27FC236}">
                <a16:creationId xmlns:a16="http://schemas.microsoft.com/office/drawing/2014/main" id="{738EFF07-931A-4F2E-87FF-3559B0C6AF59}"/>
              </a:ext>
            </a:extLst>
          </p:cNvPr>
          <p:cNvPicPr>
            <a:picLocks noChangeAspect="1"/>
          </p:cNvPicPr>
          <p:nvPr/>
        </p:nvPicPr>
        <p:blipFill>
          <a:blip r:embed="rId6"/>
          <a:stretch>
            <a:fillRect/>
          </a:stretch>
        </p:blipFill>
        <p:spPr>
          <a:xfrm>
            <a:off x="990600" y="3609233"/>
            <a:ext cx="6060891" cy="728311"/>
          </a:xfrm>
          <a:prstGeom prst="rect">
            <a:avLst/>
          </a:prstGeom>
        </p:spPr>
      </p:pic>
      <p:pic>
        <p:nvPicPr>
          <p:cNvPr id="14" name="Picture 13">
            <a:extLst>
              <a:ext uri="{FF2B5EF4-FFF2-40B4-BE49-F238E27FC236}">
                <a16:creationId xmlns:a16="http://schemas.microsoft.com/office/drawing/2014/main" id="{385C088F-E5E8-4F5A-9B96-1B19A2A9E4FC}"/>
              </a:ext>
            </a:extLst>
          </p:cNvPr>
          <p:cNvPicPr>
            <a:picLocks noChangeAspect="1"/>
          </p:cNvPicPr>
          <p:nvPr/>
        </p:nvPicPr>
        <p:blipFill>
          <a:blip r:embed="rId7"/>
          <a:stretch>
            <a:fillRect/>
          </a:stretch>
        </p:blipFill>
        <p:spPr>
          <a:xfrm>
            <a:off x="253998" y="4635258"/>
            <a:ext cx="6660731" cy="927342"/>
          </a:xfrm>
          <a:prstGeom prst="rect">
            <a:avLst/>
          </a:prstGeom>
        </p:spPr>
      </p:pic>
    </p:spTree>
    <p:extLst>
      <p:ext uri="{BB962C8B-B14F-4D97-AF65-F5344CB8AC3E}">
        <p14:creationId xmlns:p14="http://schemas.microsoft.com/office/powerpoint/2010/main" val="197115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431A-47DB-4186-AFF1-378FFCDE8B4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DB51D08-CBDA-45A1-880F-19DC557401BB}"/>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0AF105DE-E604-4C0D-B894-EFF5C5499551}"/>
              </a:ext>
            </a:extLst>
          </p:cNvPr>
          <p:cNvPicPr>
            <a:picLocks noChangeAspect="1"/>
          </p:cNvPicPr>
          <p:nvPr/>
        </p:nvPicPr>
        <p:blipFill>
          <a:blip r:embed="rId2"/>
          <a:stretch>
            <a:fillRect/>
          </a:stretch>
        </p:blipFill>
        <p:spPr>
          <a:xfrm>
            <a:off x="284480" y="99947"/>
            <a:ext cx="6936447" cy="1805053"/>
          </a:xfrm>
          <a:prstGeom prst="rect">
            <a:avLst/>
          </a:prstGeom>
        </p:spPr>
      </p:pic>
      <p:pic>
        <p:nvPicPr>
          <p:cNvPr id="7" name="Picture 6">
            <a:extLst>
              <a:ext uri="{FF2B5EF4-FFF2-40B4-BE49-F238E27FC236}">
                <a16:creationId xmlns:a16="http://schemas.microsoft.com/office/drawing/2014/main" id="{6F9801B1-28F2-4DA9-89AB-46D041E32C2D}"/>
              </a:ext>
            </a:extLst>
          </p:cNvPr>
          <p:cNvPicPr>
            <a:picLocks noChangeAspect="1"/>
          </p:cNvPicPr>
          <p:nvPr/>
        </p:nvPicPr>
        <p:blipFill>
          <a:blip r:embed="rId3"/>
          <a:stretch>
            <a:fillRect/>
          </a:stretch>
        </p:blipFill>
        <p:spPr>
          <a:xfrm>
            <a:off x="284480" y="1981199"/>
            <a:ext cx="6725920" cy="944422"/>
          </a:xfrm>
          <a:prstGeom prst="rect">
            <a:avLst/>
          </a:prstGeom>
        </p:spPr>
      </p:pic>
      <p:pic>
        <p:nvPicPr>
          <p:cNvPr id="9" name="Picture 8">
            <a:extLst>
              <a:ext uri="{FF2B5EF4-FFF2-40B4-BE49-F238E27FC236}">
                <a16:creationId xmlns:a16="http://schemas.microsoft.com/office/drawing/2014/main" id="{ED7E12F7-BC72-4603-8DFC-7741621AD8BD}"/>
              </a:ext>
            </a:extLst>
          </p:cNvPr>
          <p:cNvPicPr>
            <a:picLocks noChangeAspect="1"/>
          </p:cNvPicPr>
          <p:nvPr/>
        </p:nvPicPr>
        <p:blipFill>
          <a:blip r:embed="rId4"/>
          <a:stretch>
            <a:fillRect/>
          </a:stretch>
        </p:blipFill>
        <p:spPr>
          <a:xfrm>
            <a:off x="303312" y="2987958"/>
            <a:ext cx="6859488" cy="944422"/>
          </a:xfrm>
          <a:prstGeom prst="rect">
            <a:avLst/>
          </a:prstGeom>
        </p:spPr>
      </p:pic>
      <p:pic>
        <p:nvPicPr>
          <p:cNvPr id="11" name="Picture 10">
            <a:extLst>
              <a:ext uri="{FF2B5EF4-FFF2-40B4-BE49-F238E27FC236}">
                <a16:creationId xmlns:a16="http://schemas.microsoft.com/office/drawing/2014/main" id="{32EDD176-992E-4659-B81B-DE8D410B1181}"/>
              </a:ext>
            </a:extLst>
          </p:cNvPr>
          <p:cNvPicPr>
            <a:picLocks noChangeAspect="1"/>
          </p:cNvPicPr>
          <p:nvPr/>
        </p:nvPicPr>
        <p:blipFill>
          <a:blip r:embed="rId5"/>
          <a:stretch>
            <a:fillRect/>
          </a:stretch>
        </p:blipFill>
        <p:spPr>
          <a:xfrm>
            <a:off x="286019" y="3987498"/>
            <a:ext cx="7105381" cy="1422702"/>
          </a:xfrm>
          <a:prstGeom prst="rect">
            <a:avLst/>
          </a:prstGeom>
        </p:spPr>
      </p:pic>
      <p:pic>
        <p:nvPicPr>
          <p:cNvPr id="13" name="Picture 12">
            <a:extLst>
              <a:ext uri="{FF2B5EF4-FFF2-40B4-BE49-F238E27FC236}">
                <a16:creationId xmlns:a16="http://schemas.microsoft.com/office/drawing/2014/main" id="{543E7D33-79FE-4BE0-AEB4-66D0D22D7DDB}"/>
              </a:ext>
            </a:extLst>
          </p:cNvPr>
          <p:cNvPicPr>
            <a:picLocks noChangeAspect="1"/>
          </p:cNvPicPr>
          <p:nvPr/>
        </p:nvPicPr>
        <p:blipFill>
          <a:blip r:embed="rId6"/>
          <a:stretch>
            <a:fillRect/>
          </a:stretch>
        </p:blipFill>
        <p:spPr>
          <a:xfrm>
            <a:off x="285102" y="5486543"/>
            <a:ext cx="7487298" cy="761714"/>
          </a:xfrm>
          <a:prstGeom prst="rect">
            <a:avLst/>
          </a:prstGeom>
        </p:spPr>
      </p:pic>
    </p:spTree>
    <p:extLst>
      <p:ext uri="{BB962C8B-B14F-4D97-AF65-F5344CB8AC3E}">
        <p14:creationId xmlns:p14="http://schemas.microsoft.com/office/powerpoint/2010/main" val="265161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9B413-ABB3-42EB-BC08-EDDB95A7C87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BD5B356-902B-468F-9002-98E7619A12C7}"/>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4F664FDE-6D39-43CE-8FE0-BB4B733FB278}"/>
              </a:ext>
            </a:extLst>
          </p:cNvPr>
          <p:cNvPicPr>
            <a:picLocks noChangeAspect="1"/>
          </p:cNvPicPr>
          <p:nvPr/>
        </p:nvPicPr>
        <p:blipFill>
          <a:blip r:embed="rId2"/>
          <a:stretch>
            <a:fillRect/>
          </a:stretch>
        </p:blipFill>
        <p:spPr>
          <a:xfrm>
            <a:off x="254000" y="1066800"/>
            <a:ext cx="7471658" cy="2209800"/>
          </a:xfrm>
          <a:prstGeom prst="rect">
            <a:avLst/>
          </a:prstGeom>
        </p:spPr>
      </p:pic>
    </p:spTree>
    <p:extLst>
      <p:ext uri="{BB962C8B-B14F-4D97-AF65-F5344CB8AC3E}">
        <p14:creationId xmlns:p14="http://schemas.microsoft.com/office/powerpoint/2010/main" val="341341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Operations over Language</a:t>
            </a:r>
          </a:p>
        </p:txBody>
      </p:sp>
      <p:sp>
        <p:nvSpPr>
          <p:cNvPr id="3" name="Content Placeholder 2"/>
          <p:cNvSpPr>
            <a:spLocks noGrp="1"/>
          </p:cNvSpPr>
          <p:nvPr>
            <p:ph idx="1"/>
          </p:nvPr>
        </p:nvSpPr>
        <p:spPr/>
        <p:txBody>
          <a:bodyPr/>
          <a:lstStyle/>
          <a:p>
            <a:r>
              <a:rPr lang="en-US" dirty="0"/>
              <a:t>Operations over the language are:</a:t>
            </a:r>
          </a:p>
          <a:p>
            <a:pPr marL="914400" indent="-457200">
              <a:buFont typeface="+mj-lt"/>
              <a:buAutoNum type="arabicPeriod"/>
            </a:pPr>
            <a:r>
              <a:rPr lang="en-US" dirty="0">
                <a:solidFill>
                  <a:srgbClr val="0E47A1"/>
                </a:solidFill>
              </a:rPr>
              <a:t>Concatenation</a:t>
            </a:r>
          </a:p>
          <a:p>
            <a:pPr marL="914400" indent="-457200">
              <a:buFont typeface="+mj-lt"/>
              <a:buAutoNum type="arabicPeriod"/>
            </a:pPr>
            <a:r>
              <a:rPr lang="en-US" dirty="0">
                <a:solidFill>
                  <a:srgbClr val="0E47A1"/>
                </a:solidFill>
              </a:rPr>
              <a:t> Union</a:t>
            </a:r>
          </a:p>
          <a:p>
            <a:pPr marL="914400" indent="-457200">
              <a:buFont typeface="+mj-lt"/>
              <a:buAutoNum type="arabicPeriod"/>
            </a:pPr>
            <a:r>
              <a:rPr lang="en-US" dirty="0">
                <a:solidFill>
                  <a:srgbClr val="0E47A1"/>
                </a:solidFill>
              </a:rPr>
              <a:t> * (Kleene closure)</a:t>
            </a:r>
          </a:p>
          <a:p>
            <a:pPr marL="914400" indent="-457200">
              <a:buFont typeface="+mj-lt"/>
              <a:buAutoNum type="arabicPeriod"/>
            </a:pPr>
            <a:r>
              <a:rPr lang="en-US" dirty="0">
                <a:solidFill>
                  <a:srgbClr val="0E47A1"/>
                </a:solidFill>
              </a:rPr>
              <a:t> + (Positive closure)</a:t>
            </a:r>
          </a:p>
          <a:p>
            <a:pPr marL="914400" indent="-457200">
              <a:buFont typeface="+mj-lt"/>
              <a:buAutoNum type="arabicPeriod"/>
            </a:pPr>
            <a:endParaRPr lang="en-US" dirty="0">
              <a:solidFill>
                <a:srgbClr val="0E47A1"/>
              </a:solidFill>
            </a:endParaRPr>
          </a:p>
          <a:p>
            <a:endParaRPr lang="en-US" dirty="0"/>
          </a:p>
        </p:txBody>
      </p:sp>
      <p:cxnSp>
        <p:nvCxnSpPr>
          <p:cNvPr id="4" name="Straight Connector 3"/>
          <p:cNvCxnSpPr/>
          <p:nvPr/>
        </p:nvCxnSpPr>
        <p:spPr>
          <a:xfrm rot="5400000">
            <a:off x="6117221" y="-2647104"/>
            <a:ext cx="0" cy="118872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ontent Placeholder 2"/>
              <p:cNvSpPr txBox="1">
                <a:spLocks/>
              </p:cNvSpPr>
              <p:nvPr/>
            </p:nvSpPr>
            <p:spPr>
              <a:xfrm>
                <a:off x="152400" y="3448740"/>
                <a:ext cx="11929641" cy="228080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2400" dirty="0"/>
                  <a:t>If </a:t>
                </a:r>
                <a14:m>
                  <m:oMath xmlns:m="http://schemas.openxmlformats.org/officeDocument/2006/math">
                    <m:r>
                      <a:rPr lang="en-US" sz="2400" i="1">
                        <a:latin typeface="Cambria Math" panose="02040503050406030204" pitchFamily="18" charset="0"/>
                      </a:rPr>
                      <m:t>𝐿</m:t>
                    </m:r>
                  </m:oMath>
                </a14:m>
                <a:r>
                  <a:rPr lang="en-US" sz="2400" dirty="0"/>
                  <a:t> is a set of words then by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m:t>
                        </m:r>
                      </m:sup>
                    </m:sSup>
                  </m:oMath>
                </a14:m>
                <a:r>
                  <a:rPr lang="en-US" sz="2400" dirty="0"/>
                  <a:t> we mean the set of all finite strings formed by concatenating words from L, where any word may be used as often we like, and where the null string is not included.</a:t>
                </a:r>
              </a:p>
              <a:p>
                <a:pPr marL="857250" lvl="2" indent="0">
                  <a:buNone/>
                </a:pPr>
                <a14:m>
                  <m:oMathPara xmlns:m="http://schemas.openxmlformats.org/officeDocument/2006/math">
                    <m:oMathParaPr>
                      <m:jc m:val="center"/>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m:t>
                          </m:r>
                        </m:sup>
                      </m:sSup>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𝑖</m:t>
                              </m:r>
                            </m:sup>
                          </m:sSup>
                        </m:e>
                      </m:nary>
                    </m:oMath>
                  </m:oMathPara>
                </a14:m>
                <a:endParaRPr lang="en-US" dirty="0"/>
              </a:p>
              <a:p>
                <a:pPr marL="857250" lvl="2" indent="-506413">
                  <a:buNone/>
                </a:pPr>
                <a:r>
                  <a:rPr lang="en-US" sz="2400" dirty="0">
                    <a:solidFill>
                      <a:srgbClr val="0E47A1"/>
                    </a:solidFill>
                  </a:rPr>
                  <a:t>Example:</a:t>
                </a:r>
                <a14:m>
                  <m:oMath xmlns:m="http://schemas.openxmlformats.org/officeDocument/2006/math">
                    <m:r>
                      <a:rPr lang="en-US" sz="2400" i="1">
                        <a:latin typeface="Cambria Math" panose="02040503050406030204" pitchFamily="18" charset="0"/>
                      </a:rPr>
                      <m:t>𝐿</m:t>
                    </m:r>
                  </m:oMath>
                </a14:m>
                <a:r>
                  <a:rPr lang="en-US" sz="2400" dirty="0"/>
                  <a:t> = {ab}</a:t>
                </a: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152400" y="3448740"/>
                <a:ext cx="11929641" cy="2280809"/>
              </a:xfrm>
              <a:prstGeom prst="rect">
                <a:avLst/>
              </a:prstGeom>
              <a:blipFill rotWithShape="0">
                <a:blip r:embed="rId2"/>
                <a:stretch>
                  <a:fillRect l="-766" t="-3476" r="-766" b="-5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3048000" y="5867401"/>
                <a:ext cx="5715000" cy="457200"/>
              </a:xfrm>
              <a:prstGeom prst="rect">
                <a:avLst/>
              </a:prstGeom>
              <a:solidFill>
                <a:srgbClr val="0E47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m:t>
                        </m:r>
                      </m:sup>
                    </m:sSup>
                  </m:oMath>
                </a14:m>
                <a:r>
                  <a:rPr lang="en-US" sz="2400" dirty="0"/>
                  <a:t> = {ab, </a:t>
                </a:r>
                <a:r>
                  <a:rPr lang="en-US" sz="2400" dirty="0" err="1"/>
                  <a:t>abab</a:t>
                </a:r>
                <a:r>
                  <a:rPr lang="en-US" sz="2400" dirty="0"/>
                  <a:t>, </a:t>
                </a:r>
                <a:r>
                  <a:rPr lang="en-US" sz="2400" dirty="0" err="1"/>
                  <a:t>ababab</a:t>
                </a:r>
                <a:r>
                  <a:rPr lang="en-US" sz="2400" dirty="0"/>
                  <a:t>, </a:t>
                </a:r>
                <a:r>
                  <a:rPr lang="en-US" sz="2400" dirty="0" err="1"/>
                  <a:t>abababab</a:t>
                </a:r>
                <a:r>
                  <a:rPr lang="en-US" sz="2400" dirty="0"/>
                  <a:t>, ….}</a:t>
                </a:r>
              </a:p>
            </p:txBody>
          </p:sp>
        </mc:Choice>
        <mc:Fallback xmlns="">
          <p:sp>
            <p:nvSpPr>
              <p:cNvPr id="10" name="Rectangle 9"/>
              <p:cNvSpPr>
                <a:spLocks noRot="1" noChangeAspect="1" noMove="1" noResize="1" noEditPoints="1" noAdjustHandles="1" noChangeArrowheads="1" noChangeShapeType="1" noTextEdit="1"/>
              </p:cNvSpPr>
              <p:nvPr/>
            </p:nvSpPr>
            <p:spPr>
              <a:xfrm>
                <a:off x="3048000" y="5867401"/>
                <a:ext cx="5715000" cy="457200"/>
              </a:xfrm>
              <a:prstGeom prst="rect">
                <a:avLst/>
              </a:prstGeom>
              <a:blipFill rotWithShape="0">
                <a:blip r:embed="rId3"/>
                <a:stretch>
                  <a:fillRect t="-7792" b="-28571"/>
                </a:stretch>
              </a:blipFill>
            </p:spPr>
            <p:txBody>
              <a:bodyPr/>
              <a:lstStyle/>
              <a:p>
                <a:r>
                  <a:rPr lang="en-US">
                    <a:noFill/>
                  </a:rPr>
                  <a:t> </a:t>
                </a:r>
              </a:p>
            </p:txBody>
          </p:sp>
        </mc:Fallback>
      </mc:AlternateContent>
    </p:spTree>
    <p:extLst>
      <p:ext uri="{BB962C8B-B14F-4D97-AF65-F5344CB8AC3E}">
        <p14:creationId xmlns:p14="http://schemas.microsoft.com/office/powerpoint/2010/main" val="60858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Nondeterministic Finite Automata (NFA)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gn="just">
                  <a:buFont typeface="Arial" panose="020B0604020202020204" pitchFamily="34" charset="0"/>
                  <a:buChar char="•"/>
                </a:pPr>
                <a:r>
                  <a:rPr lang="en-US" dirty="0"/>
                  <a:t>A nondeterministic finite automaton is a 5-tuple </a:t>
                </a:r>
                <a14:m>
                  <m:oMath xmlns:m="http://schemas.openxmlformats.org/officeDocument/2006/math">
                    <m:r>
                      <a:rPr lang="en-US" i="1">
                        <a:latin typeface="Cambria Math" panose="02040503050406030204" pitchFamily="18" charset="0"/>
                      </a:rPr>
                      <m:t>𝑀</m:t>
                    </m:r>
                    <m:r>
                      <a:rPr lang="en-US" i="1">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Σ</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𝐹</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m:t>
                    </m:r>
                  </m:oMath>
                </a14:m>
                <a:r>
                  <a:rPr lang="en-US" dirty="0"/>
                  <a:t> </a:t>
                </a:r>
                <a:endParaRPr lang="en-IN" dirty="0"/>
              </a:p>
              <a:p>
                <a:pPr lvl="1" algn="just"/>
                <a14:m>
                  <m:oMath xmlns:m="http://schemas.openxmlformats.org/officeDocument/2006/math">
                    <m:r>
                      <a:rPr lang="en-US" b="1" i="1">
                        <a:latin typeface="Cambria Math" panose="02040503050406030204" pitchFamily="18" charset="0"/>
                      </a:rPr>
                      <m:t>𝑸</m:t>
                    </m:r>
                  </m:oMath>
                </a14:m>
                <a:r>
                  <a:rPr lang="en-US" dirty="0"/>
                  <a:t> is finite set of states;</a:t>
                </a:r>
              </a:p>
              <a:p>
                <a:pPr lvl="1" algn="just"/>
                <a14:m>
                  <m:oMath xmlns:m="http://schemas.openxmlformats.org/officeDocument/2006/math">
                    <m:r>
                      <a:rPr lang="el-GR" b="1" i="1">
                        <a:latin typeface="Cambria Math" panose="02040503050406030204" pitchFamily="18" charset="0"/>
                        <a:ea typeface="Cambria Math" panose="02040503050406030204" pitchFamily="18" charset="0"/>
                      </a:rPr>
                      <m:t>𝜮</m:t>
                    </m:r>
                  </m:oMath>
                </a14:m>
                <a:r>
                  <a:rPr lang="en-US" dirty="0"/>
                  <a:t> is finite set of </a:t>
                </a:r>
                <a:r>
                  <a:rPr lang="en-US" i="1" dirty="0"/>
                  <a:t>input symbols called </a:t>
                </a:r>
                <a:r>
                  <a:rPr lang="en-US" i="1" dirty="0">
                    <a:solidFill>
                      <a:srgbClr val="C00000"/>
                    </a:solidFill>
                  </a:rPr>
                  <a:t>Input Alphabets</a:t>
                </a:r>
                <a:r>
                  <a:rPr lang="en-US" dirty="0"/>
                  <a:t>;</a:t>
                </a:r>
              </a:p>
              <a:p>
                <a:pPr lvl="1" algn="just"/>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𝒒</m:t>
                        </m:r>
                      </m:e>
                      <m:sub>
                        <m:r>
                          <a:rPr lang="en-US" b="1" i="1">
                            <a:latin typeface="Cambria Math" panose="02040503050406030204" pitchFamily="18" charset="0"/>
                            <a:ea typeface="Cambria Math" panose="02040503050406030204" pitchFamily="18" charset="0"/>
                          </a:rPr>
                          <m:t>𝟎</m:t>
                        </m:r>
                      </m:sub>
                    </m:sSub>
                    <m:r>
                      <a:rPr lang="en-US" b="1"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𝝐</m:t>
                    </m:r>
                    <m:r>
                      <a:rPr lang="en-US" b="1"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𝑸</m:t>
                    </m:r>
                  </m:oMath>
                </a14:m>
                <a:r>
                  <a:rPr lang="en-US" b="1" dirty="0"/>
                  <a:t> </a:t>
                </a:r>
                <a:r>
                  <a:rPr lang="en-US" dirty="0"/>
                  <a:t>(</a:t>
                </a:r>
                <a:r>
                  <a:rPr lang="en-US" i="1" dirty="0">
                    <a:solidFill>
                      <a:srgbClr val="C00000"/>
                    </a:solidFill>
                  </a:rPr>
                  <a:t>initial</a:t>
                </a:r>
                <a:r>
                  <a:rPr lang="en-US" dirty="0">
                    <a:solidFill>
                      <a:srgbClr val="C00000"/>
                    </a:solidFill>
                  </a:rPr>
                  <a:t> state</a:t>
                </a:r>
                <a:r>
                  <a:rPr lang="en-US" dirty="0"/>
                  <a:t>);</a:t>
                </a:r>
              </a:p>
              <a:p>
                <a:pPr lvl="1" algn="just"/>
                <a14:m>
                  <m:oMath xmlns:m="http://schemas.openxmlformats.org/officeDocument/2006/math">
                    <m:r>
                      <a:rPr lang="en-US" b="1" i="1">
                        <a:latin typeface="Cambria Math" panose="02040503050406030204" pitchFamily="18" charset="0"/>
                        <a:ea typeface="Cambria Math" panose="02040503050406030204" pitchFamily="18" charset="0"/>
                      </a:rPr>
                      <m:t>𝑭</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𝑸</m:t>
                    </m:r>
                  </m:oMath>
                </a14:m>
                <a:r>
                  <a:rPr lang="en-US" b="1" dirty="0"/>
                  <a:t> </a:t>
                </a:r>
                <a:r>
                  <a:rPr lang="en-US" dirty="0"/>
                  <a:t>(the set of </a:t>
                </a:r>
                <a:r>
                  <a:rPr lang="en-US" i="1" dirty="0"/>
                  <a:t>accepting</a:t>
                </a:r>
                <a:r>
                  <a:rPr lang="en-US" dirty="0"/>
                  <a:t> states of </a:t>
                </a:r>
                <a:r>
                  <a:rPr lang="en-US" dirty="0">
                    <a:solidFill>
                      <a:srgbClr val="C00000"/>
                    </a:solidFill>
                  </a:rPr>
                  <a:t>final states</a:t>
                </a:r>
                <a:r>
                  <a:rPr lang="en-US" dirty="0"/>
                  <a:t>);</a:t>
                </a:r>
              </a:p>
              <a:p>
                <a:pPr lvl="1" algn="just"/>
                <a14:m>
                  <m:oMath xmlns:m="http://schemas.openxmlformats.org/officeDocument/2006/math">
                    <m:r>
                      <a:rPr lang="en-US" b="1" i="1">
                        <a:latin typeface="Cambria Math" panose="02040503050406030204" pitchFamily="18" charset="0"/>
                        <a:ea typeface="Cambria Math" panose="02040503050406030204" pitchFamily="18" charset="0"/>
                      </a:rPr>
                      <m:t>𝜹</m:t>
                    </m:r>
                  </m:oMath>
                </a14:m>
                <a:r>
                  <a:rPr lang="en-US" dirty="0"/>
                  <a:t> is a function from </a:t>
                </a:r>
                <a14:m>
                  <m:oMath xmlns:m="http://schemas.openxmlformats.org/officeDocument/2006/math">
                    <m:r>
                      <a:rPr lang="en-US" b="1" i="1" smtClean="0">
                        <a:solidFill>
                          <a:srgbClr val="C00000"/>
                        </a:solidFill>
                        <a:latin typeface="Cambria Math" panose="02040503050406030204" pitchFamily="18" charset="0"/>
                      </a:rPr>
                      <m:t>𝑸</m:t>
                    </m:r>
                    <m:r>
                      <a:rPr lang="en-US" b="1" i="1">
                        <a:solidFill>
                          <a:srgbClr val="C00000"/>
                        </a:solidFill>
                        <a:latin typeface="Cambria Math" panose="02040503050406030204" pitchFamily="18" charset="0"/>
                        <a:ea typeface="Cambria Math" panose="02040503050406030204" pitchFamily="18" charset="0"/>
                      </a:rPr>
                      <m:t>×</m:t>
                    </m:r>
                    <m:r>
                      <a:rPr lang="el-GR" b="1" i="1">
                        <a:solidFill>
                          <a:srgbClr val="C00000"/>
                        </a:solidFill>
                        <a:latin typeface="Cambria Math" panose="02040503050406030204" pitchFamily="18" charset="0"/>
                        <a:ea typeface="Cambria Math" panose="02040503050406030204" pitchFamily="18" charset="0"/>
                      </a:rPr>
                      <m:t>𝜮</m:t>
                    </m:r>
                    <m:r>
                      <a:rPr lang="en-US" b="1" i="1">
                        <a:solidFill>
                          <a:srgbClr val="C00000"/>
                        </a:solidFill>
                        <a:latin typeface="Cambria Math" panose="02040503050406030204" pitchFamily="18" charset="0"/>
                        <a:ea typeface="Cambria Math" panose="02040503050406030204" pitchFamily="18" charset="0"/>
                      </a:rPr>
                      <m:t> </m:t>
                    </m:r>
                    <m:r>
                      <a:rPr lang="en-IN" b="1" i="1" smtClean="0">
                        <a:solidFill>
                          <a:srgbClr val="C00000"/>
                        </a:solidFill>
                        <a:latin typeface="Cambria Math" panose="02040503050406030204" pitchFamily="18" charset="0"/>
                        <a:ea typeface="Cambria Math" panose="02040503050406030204" pitchFamily="18" charset="0"/>
                      </a:rPr>
                      <m:t>→</m:t>
                    </m:r>
                    <m:r>
                      <a:rPr lang="en-IN" b="1" i="1" smtClean="0">
                        <a:solidFill>
                          <a:srgbClr val="C00000"/>
                        </a:solidFill>
                        <a:latin typeface="Cambria Math" panose="02040503050406030204" pitchFamily="18" charset="0"/>
                        <a:ea typeface="Cambria Math" panose="02040503050406030204" pitchFamily="18" charset="0"/>
                      </a:rPr>
                      <m:t>𝟐</m:t>
                    </m:r>
                    <m:r>
                      <a:rPr lang="en-US" b="1" i="1" baseline="30000">
                        <a:solidFill>
                          <a:srgbClr val="C00000"/>
                        </a:solidFill>
                        <a:latin typeface="Cambria Math" panose="02040503050406030204" pitchFamily="18" charset="0"/>
                        <a:ea typeface="Cambria Math" panose="02040503050406030204" pitchFamily="18" charset="0"/>
                      </a:rPr>
                      <m:t>𝑸</m:t>
                    </m:r>
                  </m:oMath>
                </a14:m>
                <a:r>
                  <a:rPr lang="en-US" dirty="0"/>
                  <a:t> (the </a:t>
                </a:r>
                <a:r>
                  <a:rPr lang="en-US" i="1" dirty="0">
                    <a:solidFill>
                      <a:srgbClr val="C00000"/>
                    </a:solidFill>
                  </a:rPr>
                  <a:t>transition</a:t>
                </a:r>
                <a:r>
                  <a:rPr lang="en-US" dirty="0">
                    <a:solidFill>
                      <a:srgbClr val="C00000"/>
                    </a:solidFill>
                  </a:rPr>
                  <a:t> function</a:t>
                </a:r>
                <a:r>
                  <a:rPr lang="en-US" dirty="0"/>
                  <a:t>).</a:t>
                </a:r>
              </a:p>
              <a:p>
                <a:pPr indent="0" algn="just">
                  <a:buNone/>
                </a:pPr>
                <a:r>
                  <a:rPr lang="en-US" dirty="0"/>
                  <a:t>If </a:t>
                </a:r>
                <a14:m>
                  <m:oMath xmlns:m="http://schemas.openxmlformats.org/officeDocument/2006/math">
                    <m:r>
                      <m:rPr>
                        <m:sty m:val="p"/>
                      </m:rPr>
                      <a:rPr lang="el-GR" i="1">
                        <a:latin typeface="Cambria Math" panose="02040503050406030204" pitchFamily="18" charset="0"/>
                        <a:ea typeface="Cambria Math" panose="02040503050406030204" pitchFamily="18" charset="0"/>
                      </a:rPr>
                      <m:t>Σ</m:t>
                    </m:r>
                  </m:oMath>
                </a14:m>
                <a:r>
                  <a:rPr lang="en-US" dirty="0"/>
                  <a:t>={</a:t>
                </a:r>
                <a:r>
                  <a:rPr lang="en-US" dirty="0" err="1"/>
                  <a:t>a,b</a:t>
                </a:r>
                <a:r>
                  <a:rPr lang="en-US" dirty="0"/>
                  <a:t>}</a:t>
                </a:r>
                <a14:m>
                  <m:oMath xmlns:m="http://schemas.openxmlformats.org/officeDocument/2006/math">
                    <m:r>
                      <a:rPr lang="en-IN" b="0" i="0" smtClean="0">
                        <a:solidFill>
                          <a:srgbClr val="C00000"/>
                        </a:solidFill>
                        <a:latin typeface="Cambria Math" panose="02040503050406030204" pitchFamily="18" charset="0"/>
                        <a:ea typeface="Cambria Math" panose="02040503050406030204" pitchFamily="18" charset="0"/>
                      </a:rPr>
                      <m:t> </m:t>
                    </m:r>
                    <m:r>
                      <m:rPr>
                        <m:sty m:val="p"/>
                      </m:rPr>
                      <a:rPr lang="en-IN" b="0" i="0" smtClean="0">
                        <a:solidFill>
                          <a:srgbClr val="C00000"/>
                        </a:solidFill>
                        <a:latin typeface="Cambria Math" panose="02040503050406030204" pitchFamily="18" charset="0"/>
                        <a:ea typeface="Cambria Math" panose="02040503050406030204" pitchFamily="18" charset="0"/>
                      </a:rPr>
                      <m:t>then</m:t>
                    </m:r>
                    <m:r>
                      <a:rPr lang="en-IN" b="0" i="0" smtClean="0">
                        <a:solidFill>
                          <a:srgbClr val="C00000"/>
                        </a:solidFill>
                        <a:latin typeface="Cambria Math" panose="02040503050406030204" pitchFamily="18" charset="0"/>
                        <a:ea typeface="Cambria Math" panose="02040503050406030204" pitchFamily="18" charset="0"/>
                      </a:rPr>
                      <m:t> </m:t>
                    </m:r>
                    <m:sSup>
                      <m:sSupPr>
                        <m:ctrlPr>
                          <a:rPr lang="el-GR" b="1" i="1">
                            <a:solidFill>
                              <a:srgbClr val="C00000"/>
                            </a:solidFill>
                            <a:latin typeface="Cambria Math" panose="02040503050406030204" pitchFamily="18" charset="0"/>
                            <a:ea typeface="Cambria Math" panose="02040503050406030204" pitchFamily="18" charset="0"/>
                          </a:rPr>
                        </m:ctrlPr>
                      </m:sSupPr>
                      <m:e>
                        <m:r>
                          <a:rPr lang="en-US" b="1" i="1">
                            <a:solidFill>
                              <a:srgbClr val="C00000"/>
                            </a:solidFill>
                            <a:latin typeface="Cambria Math" panose="02040503050406030204" pitchFamily="18" charset="0"/>
                            <a:ea typeface="Cambria Math" panose="02040503050406030204" pitchFamily="18" charset="0"/>
                          </a:rPr>
                          <m:t>𝟐</m:t>
                        </m:r>
                      </m:e>
                      <m:sup>
                        <m:r>
                          <a:rPr lang="en-US" b="1" i="1">
                            <a:solidFill>
                              <a:srgbClr val="C00000"/>
                            </a:solidFill>
                            <a:latin typeface="Cambria Math" panose="02040503050406030204" pitchFamily="18" charset="0"/>
                            <a:ea typeface="Cambria Math" panose="02040503050406030204" pitchFamily="18" charset="0"/>
                          </a:rPr>
                          <m:t>𝑸</m:t>
                        </m:r>
                      </m:sup>
                    </m:sSup>
                  </m:oMath>
                </a14:m>
                <a:r>
                  <a:rPr lang="en-US" dirty="0"/>
                  <a:t> : {</a:t>
                </a:r>
                <a:r>
                  <a:rPr lang="en-US" dirty="0">
                    <a:latin typeface="Calibri" panose="020F0502020204030204" pitchFamily="34" charset="0"/>
                    <a:cs typeface="Calibri" panose="020F0502020204030204" pitchFamily="34" charset="0"/>
                  </a:rPr>
                  <a:t>ɸ, {a}, {b}, {</a:t>
                </a:r>
                <a:r>
                  <a:rPr lang="en-US" dirty="0" err="1">
                    <a:latin typeface="Calibri" panose="020F0502020204030204" pitchFamily="34" charset="0"/>
                    <a:cs typeface="Calibri" panose="020F0502020204030204" pitchFamily="34" charset="0"/>
                  </a:rPr>
                  <a:t>a,b</a:t>
                </a:r>
                <a:r>
                  <a:rPr lang="en-US" dirty="0">
                    <a:latin typeface="Calibri" panose="020F0502020204030204" pitchFamily="34" charset="0"/>
                    <a:cs typeface="Calibri" panose="020F0502020204030204" pitchFamily="34" charset="0"/>
                  </a:rPr>
                  <a:t>} </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31" t="-4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D8767314-64BB-4D53-AE4A-81EEA8570483}"/>
                  </a:ext>
                </a:extLst>
              </p:cNvPr>
              <p:cNvSpPr/>
              <p:nvPr/>
            </p:nvSpPr>
            <p:spPr>
              <a:xfrm>
                <a:off x="1447800" y="4495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IN" b="0" i="1" smtClean="0">
                          <a:latin typeface="Cambria Math" panose="02040503050406030204" pitchFamily="18" charset="0"/>
                        </a:rPr>
                        <m:t>𝑞</m:t>
                      </m:r>
                      <m:r>
                        <a:rPr lang="en-IN" b="0" i="1" smtClean="0">
                          <a:latin typeface="Cambria Math" panose="02040503050406030204" pitchFamily="18" charset="0"/>
                        </a:rPr>
                        <m:t>0</m:t>
                      </m:r>
                    </m:oMath>
                  </m:oMathPara>
                </a14:m>
                <a:endParaRPr lang="en-US" dirty="0"/>
              </a:p>
            </p:txBody>
          </p:sp>
        </mc:Choice>
        <mc:Fallback xmlns="">
          <p:sp>
            <p:nvSpPr>
              <p:cNvPr id="4" name="Oval 3">
                <a:extLst>
                  <a:ext uri="{FF2B5EF4-FFF2-40B4-BE49-F238E27FC236}">
                    <a16:creationId xmlns:a16="http://schemas.microsoft.com/office/drawing/2014/main" id="{D8767314-64BB-4D53-AE4A-81EEA8570483}"/>
                  </a:ext>
                </a:extLst>
              </p:cNvPr>
              <p:cNvSpPr>
                <a:spLocks noRot="1" noChangeAspect="1" noMove="1" noResize="1" noEditPoints="1" noAdjustHandles="1" noChangeArrowheads="1" noChangeShapeType="1" noTextEdit="1"/>
              </p:cNvSpPr>
              <p:nvPr/>
            </p:nvSpPr>
            <p:spPr>
              <a:xfrm>
                <a:off x="1447800" y="4495800"/>
                <a:ext cx="609600" cy="609600"/>
              </a:xfrm>
              <a:prstGeom prst="ellipse">
                <a:avLst/>
              </a:prstGeom>
              <a:blipFill>
                <a:blip r:embed="rId3"/>
                <a:stretch>
                  <a:fillRect/>
                </a:stretch>
              </a:blipFill>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C6EAE880-223B-41E9-9F1D-D73594298B67}"/>
              </a:ext>
            </a:extLst>
          </p:cNvPr>
          <p:cNvCxnSpPr/>
          <p:nvPr/>
        </p:nvCxnSpPr>
        <p:spPr>
          <a:xfrm>
            <a:off x="762000" y="4829628"/>
            <a:ext cx="6858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75031D33-3843-4B6F-9D30-6DA5C9CBD817}"/>
                  </a:ext>
                </a:extLst>
              </p:cNvPr>
              <p:cNvSpPr/>
              <p:nvPr/>
            </p:nvSpPr>
            <p:spPr>
              <a:xfrm>
                <a:off x="2971800" y="4495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IN" b="0" i="1" smtClean="0">
                          <a:latin typeface="Cambria Math" panose="02040503050406030204" pitchFamily="18" charset="0"/>
                        </a:rPr>
                        <m:t>𝑞</m:t>
                      </m:r>
                      <m:r>
                        <a:rPr lang="en-IN" b="0" i="1" smtClean="0">
                          <a:latin typeface="Cambria Math" panose="02040503050406030204" pitchFamily="18" charset="0"/>
                        </a:rPr>
                        <m:t>0</m:t>
                      </m:r>
                    </m:oMath>
                  </m:oMathPara>
                </a14:m>
                <a:endParaRPr lang="en-US" dirty="0"/>
              </a:p>
            </p:txBody>
          </p:sp>
        </mc:Choice>
        <mc:Fallback xmlns="">
          <p:sp>
            <p:nvSpPr>
              <p:cNvPr id="6" name="Oval 5">
                <a:extLst>
                  <a:ext uri="{FF2B5EF4-FFF2-40B4-BE49-F238E27FC236}">
                    <a16:creationId xmlns:a16="http://schemas.microsoft.com/office/drawing/2014/main" id="{75031D33-3843-4B6F-9D30-6DA5C9CBD817}"/>
                  </a:ext>
                </a:extLst>
              </p:cNvPr>
              <p:cNvSpPr>
                <a:spLocks noRot="1" noChangeAspect="1" noMove="1" noResize="1" noEditPoints="1" noAdjustHandles="1" noChangeArrowheads="1" noChangeShapeType="1" noTextEdit="1"/>
              </p:cNvSpPr>
              <p:nvPr/>
            </p:nvSpPr>
            <p:spPr>
              <a:xfrm>
                <a:off x="2971800" y="4495800"/>
                <a:ext cx="609600" cy="609600"/>
              </a:xfrm>
              <a:prstGeom prst="ellipse">
                <a:avLst/>
              </a:prstGeom>
              <a:blipFill>
                <a:blip r:embed="rId3"/>
                <a:stretch>
                  <a:fillRect/>
                </a:stretch>
              </a:blipFill>
            </p:spPr>
            <p:txBody>
              <a:bodyPr/>
              <a:lstStyle/>
              <a:p>
                <a:r>
                  <a:rPr lang="en-IN">
                    <a:noFill/>
                  </a:rPr>
                  <a:t> </a:t>
                </a:r>
              </a:p>
            </p:txBody>
          </p:sp>
        </mc:Fallback>
      </mc:AlternateContent>
      <p:cxnSp>
        <p:nvCxnSpPr>
          <p:cNvPr id="8" name="Straight Arrow Connector 7">
            <a:extLst>
              <a:ext uri="{FF2B5EF4-FFF2-40B4-BE49-F238E27FC236}">
                <a16:creationId xmlns:a16="http://schemas.microsoft.com/office/drawing/2014/main" id="{E44B4737-3901-47A2-B08E-42804B99DA6C}"/>
              </a:ext>
            </a:extLst>
          </p:cNvPr>
          <p:cNvCxnSpPr>
            <a:stCxn id="4" idx="6"/>
            <a:endCxn id="6" idx="2"/>
          </p:cNvCxnSpPr>
          <p:nvPr/>
        </p:nvCxnSpPr>
        <p:spPr>
          <a:xfrm>
            <a:off x="2057400" y="4800600"/>
            <a:ext cx="914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0AD7F031-5D85-4C3D-91D0-F4E9565B4D3D}"/>
              </a:ext>
            </a:extLst>
          </p:cNvPr>
          <p:cNvSpPr txBox="1"/>
          <p:nvPr/>
        </p:nvSpPr>
        <p:spPr>
          <a:xfrm>
            <a:off x="2362200" y="4495800"/>
            <a:ext cx="295274" cy="369332"/>
          </a:xfrm>
          <a:prstGeom prst="rect">
            <a:avLst/>
          </a:prstGeom>
          <a:noFill/>
        </p:spPr>
        <p:txBody>
          <a:bodyPr wrap="none" rtlCol="0">
            <a:spAutoFit/>
          </a:bodyPr>
          <a:lstStyle/>
          <a:p>
            <a:r>
              <a:rPr lang="en-IN" dirty="0"/>
              <a:t>a</a:t>
            </a:r>
          </a:p>
        </p:txBody>
      </p:sp>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10E6C69F-1080-4A66-948C-A7D3BB7C7A03}"/>
                  </a:ext>
                </a:extLst>
              </p:cNvPr>
              <p:cNvSpPr/>
              <p:nvPr/>
            </p:nvSpPr>
            <p:spPr>
              <a:xfrm>
                <a:off x="6096000" y="4495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IN" b="0" i="1" smtClean="0">
                          <a:latin typeface="Cambria Math" panose="02040503050406030204" pitchFamily="18" charset="0"/>
                        </a:rPr>
                        <m:t>𝑞</m:t>
                      </m:r>
                      <m:r>
                        <a:rPr lang="en-IN" b="0" i="1" smtClean="0">
                          <a:latin typeface="Cambria Math" panose="02040503050406030204" pitchFamily="18" charset="0"/>
                        </a:rPr>
                        <m:t>0</m:t>
                      </m:r>
                    </m:oMath>
                  </m:oMathPara>
                </a14:m>
                <a:endParaRPr lang="en-US" dirty="0"/>
              </a:p>
            </p:txBody>
          </p:sp>
        </mc:Choice>
        <mc:Fallback xmlns="">
          <p:sp>
            <p:nvSpPr>
              <p:cNvPr id="10" name="Oval 9">
                <a:extLst>
                  <a:ext uri="{FF2B5EF4-FFF2-40B4-BE49-F238E27FC236}">
                    <a16:creationId xmlns:a16="http://schemas.microsoft.com/office/drawing/2014/main" id="{10E6C69F-1080-4A66-948C-A7D3BB7C7A03}"/>
                  </a:ext>
                </a:extLst>
              </p:cNvPr>
              <p:cNvSpPr>
                <a:spLocks noRot="1" noChangeAspect="1" noMove="1" noResize="1" noEditPoints="1" noAdjustHandles="1" noChangeArrowheads="1" noChangeShapeType="1" noTextEdit="1"/>
              </p:cNvSpPr>
              <p:nvPr/>
            </p:nvSpPr>
            <p:spPr>
              <a:xfrm>
                <a:off x="6096000" y="4495800"/>
                <a:ext cx="609600" cy="609600"/>
              </a:xfrm>
              <a:prstGeom prst="ellipse">
                <a:avLst/>
              </a:prstGeom>
              <a:blipFill>
                <a:blip r:embed="rId4"/>
                <a:stretch>
                  <a:fillRect/>
                </a:stretch>
              </a:blipFill>
            </p:spPr>
            <p:txBody>
              <a:bodyPr/>
              <a:lstStyle/>
              <a:p>
                <a:r>
                  <a:rPr lang="en-IN">
                    <a:noFill/>
                  </a:rPr>
                  <a:t> </a:t>
                </a:r>
              </a:p>
            </p:txBody>
          </p:sp>
        </mc:Fallback>
      </mc:AlternateContent>
      <p:cxnSp>
        <p:nvCxnSpPr>
          <p:cNvPr id="11" name="Straight Arrow Connector 10">
            <a:extLst>
              <a:ext uri="{FF2B5EF4-FFF2-40B4-BE49-F238E27FC236}">
                <a16:creationId xmlns:a16="http://schemas.microsoft.com/office/drawing/2014/main" id="{101B123D-4EF3-4774-9927-13F826F0661F}"/>
              </a:ext>
            </a:extLst>
          </p:cNvPr>
          <p:cNvCxnSpPr/>
          <p:nvPr/>
        </p:nvCxnSpPr>
        <p:spPr>
          <a:xfrm>
            <a:off x="5410200" y="4829628"/>
            <a:ext cx="6858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B20CD814-CB86-41F5-8B7D-FC12748F6032}"/>
                  </a:ext>
                </a:extLst>
              </p:cNvPr>
              <p:cNvSpPr/>
              <p:nvPr/>
            </p:nvSpPr>
            <p:spPr>
              <a:xfrm>
                <a:off x="7620000" y="5100587"/>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IN" b="0" i="1" smtClean="0">
                          <a:latin typeface="Cambria Math" panose="02040503050406030204" pitchFamily="18" charset="0"/>
                        </a:rPr>
                        <m:t>𝑞</m:t>
                      </m:r>
                      <m:r>
                        <a:rPr lang="en-IN" b="0" i="1" smtClean="0">
                          <a:latin typeface="Cambria Math" panose="02040503050406030204" pitchFamily="18" charset="0"/>
                        </a:rPr>
                        <m:t>0</m:t>
                      </m:r>
                    </m:oMath>
                  </m:oMathPara>
                </a14:m>
                <a:endParaRPr lang="en-US" dirty="0"/>
              </a:p>
            </p:txBody>
          </p:sp>
        </mc:Choice>
        <mc:Fallback xmlns="">
          <p:sp>
            <p:nvSpPr>
              <p:cNvPr id="12" name="Oval 11">
                <a:extLst>
                  <a:ext uri="{FF2B5EF4-FFF2-40B4-BE49-F238E27FC236}">
                    <a16:creationId xmlns:a16="http://schemas.microsoft.com/office/drawing/2014/main" id="{B20CD814-CB86-41F5-8B7D-FC12748F6032}"/>
                  </a:ext>
                </a:extLst>
              </p:cNvPr>
              <p:cNvSpPr>
                <a:spLocks noRot="1" noChangeAspect="1" noMove="1" noResize="1" noEditPoints="1" noAdjustHandles="1" noChangeArrowheads="1" noChangeShapeType="1" noTextEdit="1"/>
              </p:cNvSpPr>
              <p:nvPr/>
            </p:nvSpPr>
            <p:spPr>
              <a:xfrm>
                <a:off x="7620000" y="5100587"/>
                <a:ext cx="609600" cy="609600"/>
              </a:xfrm>
              <a:prstGeom prst="ellipse">
                <a:avLst/>
              </a:prstGeom>
              <a:blipFill>
                <a:blip r:embed="rId5"/>
                <a:stretch>
                  <a:fillRect/>
                </a:stretch>
              </a:blipFill>
            </p:spPr>
            <p:txBody>
              <a:bodyPr/>
              <a:lstStyle/>
              <a:p>
                <a:r>
                  <a:rPr lang="en-IN">
                    <a:noFill/>
                  </a:rPr>
                  <a:t> </a:t>
                </a:r>
              </a:p>
            </p:txBody>
          </p:sp>
        </mc:Fallback>
      </mc:AlternateContent>
      <p:cxnSp>
        <p:nvCxnSpPr>
          <p:cNvPr id="13" name="Straight Arrow Connector 12">
            <a:extLst>
              <a:ext uri="{FF2B5EF4-FFF2-40B4-BE49-F238E27FC236}">
                <a16:creationId xmlns:a16="http://schemas.microsoft.com/office/drawing/2014/main" id="{DFDBFB24-4101-4178-966D-5DE45FC8D3EE}"/>
              </a:ext>
            </a:extLst>
          </p:cNvPr>
          <p:cNvCxnSpPr>
            <a:stCxn id="10" idx="6"/>
            <a:endCxn id="12" idx="2"/>
          </p:cNvCxnSpPr>
          <p:nvPr/>
        </p:nvCxnSpPr>
        <p:spPr>
          <a:xfrm>
            <a:off x="6705600" y="4800600"/>
            <a:ext cx="914400" cy="6047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46D634C7-5EBB-48E0-AF33-E723A6B201FB}"/>
              </a:ext>
            </a:extLst>
          </p:cNvPr>
          <p:cNvSpPr txBox="1"/>
          <p:nvPr/>
        </p:nvSpPr>
        <p:spPr>
          <a:xfrm>
            <a:off x="7010400" y="4495800"/>
            <a:ext cx="295274" cy="369332"/>
          </a:xfrm>
          <a:prstGeom prst="rect">
            <a:avLst/>
          </a:prstGeom>
          <a:noFill/>
        </p:spPr>
        <p:txBody>
          <a:bodyPr wrap="none" rtlCol="0">
            <a:spAutoFit/>
          </a:bodyPr>
          <a:lstStyle/>
          <a:p>
            <a:r>
              <a:rPr lang="en-IN" dirty="0"/>
              <a:t>a</a:t>
            </a:r>
          </a:p>
        </p:txBody>
      </p: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A2C1E898-B3C1-4818-9A9E-C56CDA84870F}"/>
                  </a:ext>
                </a:extLst>
              </p:cNvPr>
              <p:cNvSpPr/>
              <p:nvPr/>
            </p:nvSpPr>
            <p:spPr>
              <a:xfrm>
                <a:off x="7620000" y="360827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IN" b="0" i="1" smtClean="0">
                          <a:latin typeface="Cambria Math" panose="02040503050406030204" pitchFamily="18" charset="0"/>
                        </a:rPr>
                        <m:t>𝑞</m:t>
                      </m:r>
                      <m:r>
                        <a:rPr lang="en-IN" b="0" i="1" smtClean="0">
                          <a:latin typeface="Cambria Math" panose="02040503050406030204" pitchFamily="18" charset="0"/>
                        </a:rPr>
                        <m:t>0</m:t>
                      </m:r>
                    </m:oMath>
                  </m:oMathPara>
                </a14:m>
                <a:endParaRPr lang="en-US" dirty="0"/>
              </a:p>
            </p:txBody>
          </p:sp>
        </mc:Choice>
        <mc:Fallback xmlns="">
          <p:sp>
            <p:nvSpPr>
              <p:cNvPr id="15" name="Oval 14">
                <a:extLst>
                  <a:ext uri="{FF2B5EF4-FFF2-40B4-BE49-F238E27FC236}">
                    <a16:creationId xmlns:a16="http://schemas.microsoft.com/office/drawing/2014/main" id="{A2C1E898-B3C1-4818-9A9E-C56CDA84870F}"/>
                  </a:ext>
                </a:extLst>
              </p:cNvPr>
              <p:cNvSpPr>
                <a:spLocks noRot="1" noChangeAspect="1" noMove="1" noResize="1" noEditPoints="1" noAdjustHandles="1" noChangeArrowheads="1" noChangeShapeType="1" noTextEdit="1"/>
              </p:cNvSpPr>
              <p:nvPr/>
            </p:nvSpPr>
            <p:spPr>
              <a:xfrm>
                <a:off x="7620000" y="3608272"/>
                <a:ext cx="609600" cy="609600"/>
              </a:xfrm>
              <a:prstGeom prst="ellipse">
                <a:avLst/>
              </a:prstGeom>
              <a:blipFill>
                <a:blip r:embed="rId6"/>
                <a:stretch>
                  <a:fillRect/>
                </a:stretch>
              </a:blipFill>
            </p:spPr>
            <p:txBody>
              <a:bodyPr/>
              <a:lstStyle/>
              <a:p>
                <a:r>
                  <a:rPr lang="en-IN">
                    <a:noFill/>
                  </a:rPr>
                  <a:t> </a:t>
                </a:r>
              </a:p>
            </p:txBody>
          </p:sp>
        </mc:Fallback>
      </mc:AlternateContent>
      <p:cxnSp>
        <p:nvCxnSpPr>
          <p:cNvPr id="18" name="Straight Arrow Connector 17">
            <a:extLst>
              <a:ext uri="{FF2B5EF4-FFF2-40B4-BE49-F238E27FC236}">
                <a16:creationId xmlns:a16="http://schemas.microsoft.com/office/drawing/2014/main" id="{D33458D4-809F-4714-BDF8-D7C358F5E720}"/>
              </a:ext>
            </a:extLst>
          </p:cNvPr>
          <p:cNvCxnSpPr>
            <a:stCxn id="10" idx="6"/>
            <a:endCxn id="15" idx="3"/>
          </p:cNvCxnSpPr>
          <p:nvPr/>
        </p:nvCxnSpPr>
        <p:spPr>
          <a:xfrm flipV="1">
            <a:off x="6705600" y="4128598"/>
            <a:ext cx="1003674" cy="6720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10E28490-12FB-42A0-9B74-09091C953CD7}"/>
              </a:ext>
            </a:extLst>
          </p:cNvPr>
          <p:cNvSpPr txBox="1"/>
          <p:nvPr/>
        </p:nvSpPr>
        <p:spPr>
          <a:xfrm>
            <a:off x="7010400" y="5047668"/>
            <a:ext cx="295274" cy="369332"/>
          </a:xfrm>
          <a:prstGeom prst="rect">
            <a:avLst/>
          </a:prstGeom>
          <a:noFill/>
        </p:spPr>
        <p:txBody>
          <a:bodyPr wrap="none" rtlCol="0">
            <a:spAutoFit/>
          </a:bodyPr>
          <a:lstStyle/>
          <a:p>
            <a:r>
              <a:rPr lang="en-IN" dirty="0"/>
              <a:t>a</a:t>
            </a:r>
          </a:p>
        </p:txBody>
      </p:sp>
    </p:spTree>
    <p:extLst>
      <p:ext uri="{BB962C8B-B14F-4D97-AF65-F5344CB8AC3E}">
        <p14:creationId xmlns:p14="http://schemas.microsoft.com/office/powerpoint/2010/main" val="7323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0" grpId="0" animBg="1"/>
      <p:bldP spid="12" grpId="0" animBg="1"/>
      <p:bldP spid="1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84A09-C827-42D0-8F71-F8ED94187138}"/>
              </a:ext>
            </a:extLst>
          </p:cNvPr>
          <p:cNvSpPr>
            <a:spLocks noGrp="1"/>
          </p:cNvSpPr>
          <p:nvPr>
            <p:ph type="title"/>
          </p:nvPr>
        </p:nvSpPr>
        <p:spPr/>
        <p:txBody>
          <a:bodyPr/>
          <a:lstStyle/>
          <a:p>
            <a:r>
              <a:rPr lang="en-IN" dirty="0"/>
              <a:t>Why we need non deterministic</a:t>
            </a:r>
          </a:p>
        </p:txBody>
      </p:sp>
      <p:sp>
        <p:nvSpPr>
          <p:cNvPr id="3" name="Content Placeholder 2">
            <a:extLst>
              <a:ext uri="{FF2B5EF4-FFF2-40B4-BE49-F238E27FC236}">
                <a16:creationId xmlns:a16="http://schemas.microsoft.com/office/drawing/2014/main" id="{BB916AD1-87D0-4C4E-8EF1-383CE9B4F21C}"/>
              </a:ext>
            </a:extLst>
          </p:cNvPr>
          <p:cNvSpPr>
            <a:spLocks noGrp="1"/>
          </p:cNvSpPr>
          <p:nvPr>
            <p:ph idx="1"/>
          </p:nvPr>
        </p:nvSpPr>
        <p:spPr/>
        <p:txBody>
          <a:bodyPr/>
          <a:lstStyle/>
          <a:p>
            <a:r>
              <a:rPr lang="en-IN" dirty="0"/>
              <a:t>All machines around us are deterministic</a:t>
            </a:r>
          </a:p>
          <a:p>
            <a:r>
              <a:rPr lang="en-IN" dirty="0"/>
              <a:t>Theoretical model is possible, but actual implementation is not possible</a:t>
            </a:r>
          </a:p>
          <a:p>
            <a:r>
              <a:rPr lang="en-IN" dirty="0"/>
              <a:t>We do not have software or hardware that work as non deterministically </a:t>
            </a:r>
          </a:p>
          <a:p>
            <a:pPr marL="0" indent="0">
              <a:buNone/>
            </a:pPr>
            <a:r>
              <a:rPr lang="en-IN" dirty="0"/>
              <a:t>Why it is important…???</a:t>
            </a:r>
          </a:p>
          <a:p>
            <a:pPr marL="0" indent="0">
              <a:buNone/>
            </a:pPr>
            <a:endParaRPr lang="en-IN" dirty="0"/>
          </a:p>
          <a:p>
            <a:pPr marL="0" indent="0">
              <a:buNone/>
            </a:pPr>
            <a:r>
              <a:rPr lang="en-IN" dirty="0"/>
              <a:t> </a:t>
            </a:r>
          </a:p>
        </p:txBody>
      </p:sp>
      <p:cxnSp>
        <p:nvCxnSpPr>
          <p:cNvPr id="5" name="Straight Arrow Connector 4">
            <a:extLst>
              <a:ext uri="{FF2B5EF4-FFF2-40B4-BE49-F238E27FC236}">
                <a16:creationId xmlns:a16="http://schemas.microsoft.com/office/drawing/2014/main" id="{C78D9ED9-2961-468D-A15E-D20407F825DC}"/>
              </a:ext>
            </a:extLst>
          </p:cNvPr>
          <p:cNvCxnSpPr/>
          <p:nvPr/>
        </p:nvCxnSpPr>
        <p:spPr>
          <a:xfrm>
            <a:off x="3848499" y="3886200"/>
            <a:ext cx="1219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1151EEC6-AB3B-4677-8039-A183FF2C25E1}"/>
              </a:ext>
            </a:extLst>
          </p:cNvPr>
          <p:cNvCxnSpPr/>
          <p:nvPr/>
        </p:nvCxnSpPr>
        <p:spPr>
          <a:xfrm>
            <a:off x="6324600" y="3886200"/>
            <a:ext cx="1219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Oval 7">
            <a:extLst>
              <a:ext uri="{FF2B5EF4-FFF2-40B4-BE49-F238E27FC236}">
                <a16:creationId xmlns:a16="http://schemas.microsoft.com/office/drawing/2014/main" id="{7B4C2C05-8607-4F3D-B8E6-3D69917C1950}"/>
              </a:ext>
            </a:extLst>
          </p:cNvPr>
          <p:cNvSpPr/>
          <p:nvPr/>
        </p:nvSpPr>
        <p:spPr>
          <a:xfrm>
            <a:off x="7581499" y="3333757"/>
            <a:ext cx="1371600" cy="1104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a:p>
            <a:pPr algn="ctr"/>
            <a:r>
              <a:rPr lang="en-IN" dirty="0"/>
              <a:t>Minimal DFA</a:t>
            </a:r>
          </a:p>
          <a:p>
            <a:pPr algn="ctr"/>
            <a:endParaRPr lang="en-IN" dirty="0"/>
          </a:p>
        </p:txBody>
      </p:sp>
      <p:sp>
        <p:nvSpPr>
          <p:cNvPr id="9" name="Oval 8">
            <a:extLst>
              <a:ext uri="{FF2B5EF4-FFF2-40B4-BE49-F238E27FC236}">
                <a16:creationId xmlns:a16="http://schemas.microsoft.com/office/drawing/2014/main" id="{5DB36706-FD22-44A8-ADE6-B4A1225DD8D3}"/>
              </a:ext>
            </a:extLst>
          </p:cNvPr>
          <p:cNvSpPr/>
          <p:nvPr/>
        </p:nvSpPr>
        <p:spPr>
          <a:xfrm>
            <a:off x="5067699" y="3333756"/>
            <a:ext cx="1219201" cy="110488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a:p>
            <a:pPr algn="ctr"/>
            <a:r>
              <a:rPr lang="en-IN" dirty="0"/>
              <a:t>DFA</a:t>
            </a:r>
          </a:p>
          <a:p>
            <a:pPr algn="ctr"/>
            <a:endParaRPr lang="en-IN" dirty="0"/>
          </a:p>
        </p:txBody>
      </p:sp>
      <p:sp>
        <p:nvSpPr>
          <p:cNvPr id="10" name="Oval 9">
            <a:extLst>
              <a:ext uri="{FF2B5EF4-FFF2-40B4-BE49-F238E27FC236}">
                <a16:creationId xmlns:a16="http://schemas.microsoft.com/office/drawing/2014/main" id="{4A593492-F435-4079-B6E3-EB21EEF7394A}"/>
              </a:ext>
            </a:extLst>
          </p:cNvPr>
          <p:cNvSpPr/>
          <p:nvPr/>
        </p:nvSpPr>
        <p:spPr>
          <a:xfrm>
            <a:off x="2599620" y="3333755"/>
            <a:ext cx="1219201" cy="11048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a:p>
            <a:pPr algn="ctr"/>
            <a:r>
              <a:rPr lang="en-IN" dirty="0"/>
              <a:t>NFA</a:t>
            </a:r>
          </a:p>
          <a:p>
            <a:pPr algn="ctr"/>
            <a:endParaRPr lang="en-IN" dirty="0"/>
          </a:p>
        </p:txBody>
      </p:sp>
      <p:cxnSp>
        <p:nvCxnSpPr>
          <p:cNvPr id="12" name="Straight Arrow Connector 11">
            <a:extLst>
              <a:ext uri="{FF2B5EF4-FFF2-40B4-BE49-F238E27FC236}">
                <a16:creationId xmlns:a16="http://schemas.microsoft.com/office/drawing/2014/main" id="{79239851-0D0E-4931-811C-3578707B130C}"/>
              </a:ext>
            </a:extLst>
          </p:cNvPr>
          <p:cNvCxnSpPr/>
          <p:nvPr/>
        </p:nvCxnSpPr>
        <p:spPr>
          <a:xfrm>
            <a:off x="3048000" y="4800600"/>
            <a:ext cx="5410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82D9BEBF-B5C3-43D0-B5C7-6D01BF6846D3}"/>
              </a:ext>
            </a:extLst>
          </p:cNvPr>
          <p:cNvSpPr txBox="1"/>
          <p:nvPr/>
        </p:nvSpPr>
        <p:spPr>
          <a:xfrm>
            <a:off x="4731655" y="4806419"/>
            <a:ext cx="1891287" cy="369332"/>
          </a:xfrm>
          <a:prstGeom prst="rect">
            <a:avLst/>
          </a:prstGeom>
          <a:noFill/>
        </p:spPr>
        <p:txBody>
          <a:bodyPr wrap="none" rtlCol="0">
            <a:spAutoFit/>
          </a:bodyPr>
          <a:lstStyle/>
          <a:p>
            <a:r>
              <a:rPr lang="en-IN" dirty="0"/>
              <a:t>Design complexity</a:t>
            </a:r>
          </a:p>
        </p:txBody>
      </p:sp>
    </p:spTree>
    <p:extLst>
      <p:ext uri="{BB962C8B-B14F-4D97-AF65-F5344CB8AC3E}">
        <p14:creationId xmlns:p14="http://schemas.microsoft.com/office/powerpoint/2010/main" val="18555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9" grpId="0" animBg="1"/>
      <p:bldP spid="10" grpId="0" animBg="1"/>
      <p:bldP spid="1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A0AEA-B029-48EA-B5EB-BBED5425D6EA}"/>
              </a:ext>
            </a:extLst>
          </p:cNvPr>
          <p:cNvSpPr>
            <a:spLocks noGrp="1"/>
          </p:cNvSpPr>
          <p:nvPr>
            <p:ph type="title"/>
          </p:nvPr>
        </p:nvSpPr>
        <p:spPr/>
        <p:txBody>
          <a:bodyPr/>
          <a:lstStyle/>
          <a:p>
            <a:endParaRPr lang="en-IN"/>
          </a:p>
        </p:txBody>
      </p:sp>
      <p:sp>
        <p:nvSpPr>
          <p:cNvPr id="9" name="Oval 8">
            <a:extLst>
              <a:ext uri="{FF2B5EF4-FFF2-40B4-BE49-F238E27FC236}">
                <a16:creationId xmlns:a16="http://schemas.microsoft.com/office/drawing/2014/main" id="{1F20AE9D-FFD5-40A6-8D41-C8588CA29A07}"/>
              </a:ext>
            </a:extLst>
          </p:cNvPr>
          <p:cNvSpPr/>
          <p:nvPr/>
        </p:nvSpPr>
        <p:spPr>
          <a:xfrm>
            <a:off x="5269821" y="28876"/>
            <a:ext cx="1524000" cy="8855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a:p>
            <a:r>
              <a:rPr lang="en-IN" dirty="0"/>
              <a:t>Regular </a:t>
            </a:r>
          </a:p>
          <a:p>
            <a:r>
              <a:rPr lang="en-IN" dirty="0"/>
              <a:t>Grammar</a:t>
            </a:r>
          </a:p>
          <a:p>
            <a:pPr algn="ctr"/>
            <a:endParaRPr lang="en-IN" dirty="0"/>
          </a:p>
        </p:txBody>
      </p:sp>
      <p:sp>
        <p:nvSpPr>
          <p:cNvPr id="10" name="Oval 9">
            <a:extLst>
              <a:ext uri="{FF2B5EF4-FFF2-40B4-BE49-F238E27FC236}">
                <a16:creationId xmlns:a16="http://schemas.microsoft.com/office/drawing/2014/main" id="{10B55F66-A419-455C-B0B5-37B21D2FFB2D}"/>
              </a:ext>
            </a:extLst>
          </p:cNvPr>
          <p:cNvSpPr/>
          <p:nvPr/>
        </p:nvSpPr>
        <p:spPr>
          <a:xfrm>
            <a:off x="5269821" y="1771851"/>
            <a:ext cx="1524000" cy="762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IN" dirty="0"/>
          </a:p>
          <a:p>
            <a:r>
              <a:rPr lang="en-IN" dirty="0"/>
              <a:t>Regular </a:t>
            </a:r>
          </a:p>
          <a:p>
            <a:r>
              <a:rPr lang="en-IN" dirty="0"/>
              <a:t>Language</a:t>
            </a:r>
          </a:p>
          <a:p>
            <a:pPr algn="ctr"/>
            <a:endParaRPr lang="en-IN" dirty="0"/>
          </a:p>
        </p:txBody>
      </p:sp>
      <p:sp>
        <p:nvSpPr>
          <p:cNvPr id="11" name="Oval 10">
            <a:extLst>
              <a:ext uri="{FF2B5EF4-FFF2-40B4-BE49-F238E27FC236}">
                <a16:creationId xmlns:a16="http://schemas.microsoft.com/office/drawing/2014/main" id="{E0405A0B-8578-460A-877C-29F84E4FF47B}"/>
              </a:ext>
            </a:extLst>
          </p:cNvPr>
          <p:cNvSpPr/>
          <p:nvPr/>
        </p:nvSpPr>
        <p:spPr>
          <a:xfrm>
            <a:off x="5232924" y="3404163"/>
            <a:ext cx="1652337" cy="8080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IN" dirty="0"/>
          </a:p>
          <a:p>
            <a:r>
              <a:rPr lang="en-IN" dirty="0"/>
              <a:t>Finite Automata</a:t>
            </a:r>
          </a:p>
          <a:p>
            <a:pPr algn="ctr"/>
            <a:endParaRPr lang="en-IN" dirty="0"/>
          </a:p>
        </p:txBody>
      </p:sp>
      <p:sp>
        <p:nvSpPr>
          <p:cNvPr id="12" name="Oval 11">
            <a:extLst>
              <a:ext uri="{FF2B5EF4-FFF2-40B4-BE49-F238E27FC236}">
                <a16:creationId xmlns:a16="http://schemas.microsoft.com/office/drawing/2014/main" id="{8923CC60-66A8-46F2-837E-9C4E4EB8889A}"/>
              </a:ext>
            </a:extLst>
          </p:cNvPr>
          <p:cNvSpPr/>
          <p:nvPr/>
        </p:nvSpPr>
        <p:spPr>
          <a:xfrm>
            <a:off x="3965333" y="5125876"/>
            <a:ext cx="858028" cy="80803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DFA</a:t>
            </a:r>
          </a:p>
        </p:txBody>
      </p:sp>
      <p:sp>
        <p:nvSpPr>
          <p:cNvPr id="13" name="Oval 12">
            <a:extLst>
              <a:ext uri="{FF2B5EF4-FFF2-40B4-BE49-F238E27FC236}">
                <a16:creationId xmlns:a16="http://schemas.microsoft.com/office/drawing/2014/main" id="{C32911FB-38B7-4CE7-B195-B46BA5D176A5}"/>
              </a:ext>
            </a:extLst>
          </p:cNvPr>
          <p:cNvSpPr/>
          <p:nvPr/>
        </p:nvSpPr>
        <p:spPr>
          <a:xfrm>
            <a:off x="7162800" y="5147534"/>
            <a:ext cx="858028" cy="80803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t>NFA</a:t>
            </a:r>
          </a:p>
        </p:txBody>
      </p:sp>
      <p:cxnSp>
        <p:nvCxnSpPr>
          <p:cNvPr id="15" name="Straight Arrow Connector 14">
            <a:extLst>
              <a:ext uri="{FF2B5EF4-FFF2-40B4-BE49-F238E27FC236}">
                <a16:creationId xmlns:a16="http://schemas.microsoft.com/office/drawing/2014/main" id="{D43A7270-205C-4B41-B9AD-E4EBC756E1EC}"/>
              </a:ext>
            </a:extLst>
          </p:cNvPr>
          <p:cNvCxnSpPr>
            <a:stCxn id="9" idx="4"/>
            <a:endCxn id="10" idx="0"/>
          </p:cNvCxnSpPr>
          <p:nvPr/>
        </p:nvCxnSpPr>
        <p:spPr>
          <a:xfrm>
            <a:off x="6031821" y="914401"/>
            <a:ext cx="0" cy="8574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E98886FA-EA64-4020-AC97-E3ED53A0B54B}"/>
              </a:ext>
            </a:extLst>
          </p:cNvPr>
          <p:cNvCxnSpPr>
            <a:stCxn id="10" idx="4"/>
            <a:endCxn id="11" idx="0"/>
          </p:cNvCxnSpPr>
          <p:nvPr/>
        </p:nvCxnSpPr>
        <p:spPr>
          <a:xfrm>
            <a:off x="6031821" y="2533851"/>
            <a:ext cx="27272" cy="8703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B453057F-6DA1-4A67-A775-54CAEAE2811A}"/>
              </a:ext>
            </a:extLst>
          </p:cNvPr>
          <p:cNvCxnSpPr>
            <a:cxnSpLocks/>
            <a:stCxn id="11" idx="3"/>
            <a:endCxn id="12" idx="0"/>
          </p:cNvCxnSpPr>
          <p:nvPr/>
        </p:nvCxnSpPr>
        <p:spPr>
          <a:xfrm flipH="1">
            <a:off x="4394347" y="4093866"/>
            <a:ext cx="1080556" cy="10320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EFECA245-D9E7-439F-A580-813EFEC4697D}"/>
              </a:ext>
            </a:extLst>
          </p:cNvPr>
          <p:cNvCxnSpPr>
            <a:cxnSpLocks/>
            <a:stCxn id="11" idx="5"/>
            <a:endCxn id="13" idx="0"/>
          </p:cNvCxnSpPr>
          <p:nvPr/>
        </p:nvCxnSpPr>
        <p:spPr>
          <a:xfrm>
            <a:off x="6643282" y="4093866"/>
            <a:ext cx="948532" cy="10536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Connector: Curved 24">
            <a:extLst>
              <a:ext uri="{FF2B5EF4-FFF2-40B4-BE49-F238E27FC236}">
                <a16:creationId xmlns:a16="http://schemas.microsoft.com/office/drawing/2014/main" id="{54A57BA2-4453-4E20-8221-B82BC2A94BC3}"/>
              </a:ext>
            </a:extLst>
          </p:cNvPr>
          <p:cNvCxnSpPr>
            <a:cxnSpLocks/>
            <a:stCxn id="10" idx="2"/>
            <a:endCxn id="12" idx="1"/>
          </p:cNvCxnSpPr>
          <p:nvPr/>
        </p:nvCxnSpPr>
        <p:spPr>
          <a:xfrm rot="10800000" flipV="1">
            <a:off x="4090989" y="2152850"/>
            <a:ext cx="1178833" cy="3091359"/>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Connector: Curved 26">
            <a:extLst>
              <a:ext uri="{FF2B5EF4-FFF2-40B4-BE49-F238E27FC236}">
                <a16:creationId xmlns:a16="http://schemas.microsoft.com/office/drawing/2014/main" id="{5358804D-740D-439D-9257-A43891CBE993}"/>
              </a:ext>
            </a:extLst>
          </p:cNvPr>
          <p:cNvCxnSpPr>
            <a:stCxn id="10" idx="6"/>
            <a:endCxn id="13" idx="7"/>
          </p:cNvCxnSpPr>
          <p:nvPr/>
        </p:nvCxnSpPr>
        <p:spPr>
          <a:xfrm>
            <a:off x="6793821" y="2152851"/>
            <a:ext cx="1101352" cy="3113017"/>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5AC49030-A782-47A3-9141-80FB255E376E}"/>
              </a:ext>
            </a:extLst>
          </p:cNvPr>
          <p:cNvSpPr txBox="1"/>
          <p:nvPr/>
        </p:nvSpPr>
        <p:spPr>
          <a:xfrm>
            <a:off x="3524047" y="3329197"/>
            <a:ext cx="758606" cy="369332"/>
          </a:xfrm>
          <a:prstGeom prst="rect">
            <a:avLst/>
          </a:prstGeom>
          <a:noFill/>
        </p:spPr>
        <p:txBody>
          <a:bodyPr wrap="none" rtlCol="0">
            <a:spAutoFit/>
          </a:bodyPr>
          <a:lstStyle/>
          <a:p>
            <a:r>
              <a:rPr lang="en-IN" dirty="0"/>
              <a:t>For all</a:t>
            </a:r>
          </a:p>
        </p:txBody>
      </p:sp>
      <p:sp>
        <p:nvSpPr>
          <p:cNvPr id="32" name="TextBox 31">
            <a:extLst>
              <a:ext uri="{FF2B5EF4-FFF2-40B4-BE49-F238E27FC236}">
                <a16:creationId xmlns:a16="http://schemas.microsoft.com/office/drawing/2014/main" id="{A0704755-A7AD-48D5-A33E-7808F3220B19}"/>
              </a:ext>
            </a:extLst>
          </p:cNvPr>
          <p:cNvSpPr txBox="1"/>
          <p:nvPr/>
        </p:nvSpPr>
        <p:spPr>
          <a:xfrm>
            <a:off x="7666409" y="3329197"/>
            <a:ext cx="758606" cy="369332"/>
          </a:xfrm>
          <a:prstGeom prst="rect">
            <a:avLst/>
          </a:prstGeom>
          <a:noFill/>
        </p:spPr>
        <p:txBody>
          <a:bodyPr wrap="none" rtlCol="0">
            <a:spAutoFit/>
          </a:bodyPr>
          <a:lstStyle/>
          <a:p>
            <a:r>
              <a:rPr lang="en-IN" dirty="0"/>
              <a:t>For all</a:t>
            </a:r>
          </a:p>
        </p:txBody>
      </p:sp>
      <p:sp>
        <p:nvSpPr>
          <p:cNvPr id="33" name="TextBox 32">
            <a:extLst>
              <a:ext uri="{FF2B5EF4-FFF2-40B4-BE49-F238E27FC236}">
                <a16:creationId xmlns:a16="http://schemas.microsoft.com/office/drawing/2014/main" id="{104C0093-505A-4632-AB0F-BE3773FB9826}"/>
              </a:ext>
            </a:extLst>
          </p:cNvPr>
          <p:cNvSpPr txBox="1"/>
          <p:nvPr/>
        </p:nvSpPr>
        <p:spPr>
          <a:xfrm>
            <a:off x="5438918" y="5320719"/>
            <a:ext cx="1208279" cy="461665"/>
          </a:xfrm>
          <a:prstGeom prst="rect">
            <a:avLst/>
          </a:prstGeom>
          <a:noFill/>
        </p:spPr>
        <p:txBody>
          <a:bodyPr wrap="none" rtlCol="0">
            <a:spAutoFit/>
          </a:bodyPr>
          <a:lstStyle/>
          <a:p>
            <a:r>
              <a:rPr lang="en-IN" sz="2400" dirty="0"/>
              <a:t>= power</a:t>
            </a:r>
          </a:p>
        </p:txBody>
      </p:sp>
      <p:sp>
        <p:nvSpPr>
          <p:cNvPr id="34" name="TextBox 33">
            <a:extLst>
              <a:ext uri="{FF2B5EF4-FFF2-40B4-BE49-F238E27FC236}">
                <a16:creationId xmlns:a16="http://schemas.microsoft.com/office/drawing/2014/main" id="{F95D4F02-B49C-43B5-9545-EBCCADA2D737}"/>
              </a:ext>
            </a:extLst>
          </p:cNvPr>
          <p:cNvSpPr txBox="1"/>
          <p:nvPr/>
        </p:nvSpPr>
        <p:spPr>
          <a:xfrm>
            <a:off x="8153400" y="1784713"/>
            <a:ext cx="4038600" cy="1477328"/>
          </a:xfrm>
          <a:prstGeom prst="rect">
            <a:avLst/>
          </a:prstGeom>
          <a:noFill/>
        </p:spPr>
        <p:txBody>
          <a:bodyPr wrap="square" rtlCol="0">
            <a:spAutoFit/>
          </a:bodyPr>
          <a:lstStyle/>
          <a:p>
            <a:r>
              <a:rPr lang="en-IN" dirty="0"/>
              <a:t>If any regular language in the world DFA is possible then NFA is also possible and vice-versa  </a:t>
            </a:r>
          </a:p>
          <a:p>
            <a:r>
              <a:rPr lang="en-IN" dirty="0"/>
              <a:t>Every DFA is also a NFA</a:t>
            </a:r>
          </a:p>
          <a:p>
            <a:r>
              <a:rPr lang="en-IN" dirty="0"/>
              <a:t>We can convert every NFA to DFA</a:t>
            </a:r>
          </a:p>
        </p:txBody>
      </p:sp>
    </p:spTree>
    <p:extLst>
      <p:ext uri="{BB962C8B-B14F-4D97-AF65-F5344CB8AC3E}">
        <p14:creationId xmlns:p14="http://schemas.microsoft.com/office/powerpoint/2010/main" val="241180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2">
                                            <p:txEl>
                                              <p:pRg st="0" end="0"/>
                                            </p:txEl>
                                          </p:spTgt>
                                        </p:tgtEl>
                                        <p:attrNameLst>
                                          <p:attrName>style.visibility</p:attrName>
                                        </p:attrNameLst>
                                      </p:cBhvr>
                                      <p:to>
                                        <p:strVal val="visible"/>
                                      </p:to>
                                    </p:set>
                                    <p:animEffect transition="in" filter="fade">
                                      <p:cBhvr>
                                        <p:cTn id="59" dur="500"/>
                                        <p:tgtEl>
                                          <p:spTgt spid="32">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31" grpId="0"/>
      <p:bldP spid="33" grpId="0"/>
      <p:bldP spid="3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59966-5D35-44BC-8D42-76A80E5A0D6D}"/>
              </a:ext>
            </a:extLst>
          </p:cNvPr>
          <p:cNvSpPr>
            <a:spLocks noGrp="1"/>
          </p:cNvSpPr>
          <p:nvPr>
            <p:ph type="title"/>
          </p:nvPr>
        </p:nvSpPr>
        <p:spPr/>
        <p:txBody>
          <a:bodyPr/>
          <a:lstStyle/>
          <a:p>
            <a:r>
              <a:rPr lang="en-IN" dirty="0"/>
              <a:t>Acceptance by NFA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ADE79A-6D4C-49A6-9FAF-20979DB9896A}"/>
                  </a:ext>
                </a:extLst>
              </p:cNvPr>
              <p:cNvSpPr>
                <a:spLocks noGrp="1"/>
              </p:cNvSpPr>
              <p:nvPr>
                <p:ph idx="1"/>
              </p:nvPr>
            </p:nvSpPr>
            <p:spPr/>
            <p:txBody>
              <a:bodyPr/>
              <a:lstStyle/>
              <a:p>
                <a:r>
                  <a:rPr lang="en-IN" dirty="0"/>
                  <a:t>A string w is said to be  accepted by NFA if there exist at </a:t>
                </a:r>
                <a:r>
                  <a:rPr lang="en-IN" dirty="0">
                    <a:solidFill>
                      <a:srgbClr val="C00000"/>
                    </a:solidFill>
                  </a:rPr>
                  <a:t>least one transition </a:t>
                </a:r>
                <a:r>
                  <a:rPr lang="en-IN" dirty="0"/>
                  <a:t>path on which we start at </a:t>
                </a:r>
                <a:r>
                  <a:rPr lang="en-IN" dirty="0">
                    <a:solidFill>
                      <a:srgbClr val="C00000"/>
                    </a:solidFill>
                  </a:rPr>
                  <a:t>initial state </a:t>
                </a:r>
                <a:r>
                  <a:rPr lang="en-IN" dirty="0"/>
                  <a:t>and ends at </a:t>
                </a:r>
                <a:r>
                  <a:rPr lang="en-IN" dirty="0">
                    <a:solidFill>
                      <a:srgbClr val="C00000"/>
                    </a:solidFill>
                  </a:rPr>
                  <a:t>final state</a:t>
                </a:r>
                <a:r>
                  <a:rPr lang="en-IN"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IN" dirty="0">
                    <a:latin typeface="Cambria Math" panose="02040503050406030204" pitchFamily="18" charset="0"/>
                    <a:ea typeface="Cambria Math" panose="02040503050406030204" pitchFamily="18" charset="0"/>
                  </a:rPr>
                  <a:t>*(q</a:t>
                </a:r>
                <a:r>
                  <a:rPr lang="en-IN" baseline="-25000" dirty="0">
                    <a:latin typeface="Cambria Math" panose="02040503050406030204" pitchFamily="18" charset="0"/>
                    <a:ea typeface="Cambria Math" panose="02040503050406030204" pitchFamily="18" charset="0"/>
                  </a:rPr>
                  <a:t>0</a:t>
                </a:r>
                <a:r>
                  <a:rPr lang="en-IN" dirty="0">
                    <a:latin typeface="Cambria Math" panose="02040503050406030204" pitchFamily="18" charset="0"/>
                    <a:ea typeface="Cambria Math" panose="02040503050406030204" pitchFamily="18" charset="0"/>
                  </a:rPr>
                  <a:t>,w) = F</a:t>
                </a:r>
              </a:p>
            </p:txBody>
          </p:sp>
        </mc:Choice>
        <mc:Fallback xmlns="">
          <p:sp>
            <p:nvSpPr>
              <p:cNvPr id="3" name="Content Placeholder 2">
                <a:extLst>
                  <a:ext uri="{FF2B5EF4-FFF2-40B4-BE49-F238E27FC236}">
                    <a16:creationId xmlns:a16="http://schemas.microsoft.com/office/drawing/2014/main" id="{B6ADE79A-6D4C-49A6-9FAF-20979DB9896A}"/>
                  </a:ext>
                </a:extLst>
              </p:cNvPr>
              <p:cNvSpPr>
                <a:spLocks noGrp="1" noRot="1" noChangeAspect="1" noMove="1" noResize="1" noEditPoints="1" noAdjustHandles="1" noChangeArrowheads="1" noChangeShapeType="1" noTextEdit="1"/>
              </p:cNvSpPr>
              <p:nvPr>
                <p:ph idx="1"/>
              </p:nvPr>
            </p:nvSpPr>
            <p:spPr>
              <a:blipFill>
                <a:blip r:embed="rId2"/>
                <a:stretch>
                  <a:fillRect l="-731" t="-457" r="-125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C8B04541-BE11-4A33-9BBC-3A34F607AFA7}"/>
                  </a:ext>
                </a:extLst>
              </p:cNvPr>
              <p:cNvSpPr/>
              <p:nvPr/>
            </p:nvSpPr>
            <p:spPr>
              <a:xfrm>
                <a:off x="1447800" y="4495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IN" b="0" i="1" smtClean="0">
                          <a:latin typeface="Cambria Math" panose="02040503050406030204" pitchFamily="18" charset="0"/>
                        </a:rPr>
                        <m:t>𝑞</m:t>
                      </m:r>
                      <m:r>
                        <a:rPr lang="en-IN" b="0" i="1" smtClean="0">
                          <a:latin typeface="Cambria Math" panose="02040503050406030204" pitchFamily="18" charset="0"/>
                        </a:rPr>
                        <m:t>0</m:t>
                      </m:r>
                    </m:oMath>
                  </m:oMathPara>
                </a14:m>
                <a:endParaRPr lang="en-US" dirty="0"/>
              </a:p>
            </p:txBody>
          </p:sp>
        </mc:Choice>
        <mc:Fallback xmlns="">
          <p:sp>
            <p:nvSpPr>
              <p:cNvPr id="4" name="Oval 3">
                <a:extLst>
                  <a:ext uri="{FF2B5EF4-FFF2-40B4-BE49-F238E27FC236}">
                    <a16:creationId xmlns:a16="http://schemas.microsoft.com/office/drawing/2014/main" id="{C8B04541-BE11-4A33-9BBC-3A34F607AFA7}"/>
                  </a:ext>
                </a:extLst>
              </p:cNvPr>
              <p:cNvSpPr>
                <a:spLocks noRot="1" noChangeAspect="1" noMove="1" noResize="1" noEditPoints="1" noAdjustHandles="1" noChangeArrowheads="1" noChangeShapeType="1" noTextEdit="1"/>
              </p:cNvSpPr>
              <p:nvPr/>
            </p:nvSpPr>
            <p:spPr>
              <a:xfrm>
                <a:off x="1447800" y="4495800"/>
                <a:ext cx="609600" cy="609600"/>
              </a:xfrm>
              <a:prstGeom prst="ellipse">
                <a:avLst/>
              </a:prstGeom>
              <a:blipFill>
                <a:blip r:embed="rId3"/>
                <a:stretch>
                  <a:fillRect/>
                </a:stretch>
              </a:blipFill>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0FC7B6E0-F55C-469F-8C26-CE7730011BD2}"/>
              </a:ext>
            </a:extLst>
          </p:cNvPr>
          <p:cNvCxnSpPr/>
          <p:nvPr/>
        </p:nvCxnSpPr>
        <p:spPr>
          <a:xfrm>
            <a:off x="762000" y="4829628"/>
            <a:ext cx="6858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D02E52DE-8DD4-4186-A1AD-1D3B02C08E19}"/>
                  </a:ext>
                </a:extLst>
              </p:cNvPr>
              <p:cNvSpPr/>
              <p:nvPr/>
            </p:nvSpPr>
            <p:spPr>
              <a:xfrm>
                <a:off x="3287295" y="44958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IN" b="0" i="1" smtClean="0">
                        <a:latin typeface="Cambria Math" panose="02040503050406030204" pitchFamily="18" charset="0"/>
                      </a:rPr>
                      <m:t>𝑞</m:t>
                    </m:r>
                  </m:oMath>
                </a14:m>
                <a:r>
                  <a:rPr lang="en-US" dirty="0"/>
                  <a:t>1</a:t>
                </a:r>
              </a:p>
            </p:txBody>
          </p:sp>
        </mc:Choice>
        <mc:Fallback xmlns="">
          <p:sp>
            <p:nvSpPr>
              <p:cNvPr id="6" name="Oval 5">
                <a:extLst>
                  <a:ext uri="{FF2B5EF4-FFF2-40B4-BE49-F238E27FC236}">
                    <a16:creationId xmlns:a16="http://schemas.microsoft.com/office/drawing/2014/main" id="{D02E52DE-8DD4-4186-A1AD-1D3B02C08E19}"/>
                  </a:ext>
                </a:extLst>
              </p:cNvPr>
              <p:cNvSpPr>
                <a:spLocks noRot="1" noChangeAspect="1" noMove="1" noResize="1" noEditPoints="1" noAdjustHandles="1" noChangeArrowheads="1" noChangeShapeType="1" noTextEdit="1"/>
              </p:cNvSpPr>
              <p:nvPr/>
            </p:nvSpPr>
            <p:spPr>
              <a:xfrm>
                <a:off x="3287295" y="4495800"/>
                <a:ext cx="609600" cy="609600"/>
              </a:xfrm>
              <a:prstGeom prst="ellipse">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1A82C711-E811-4289-B6C0-7D383825207C}"/>
                  </a:ext>
                </a:extLst>
              </p:cNvPr>
              <p:cNvSpPr/>
              <p:nvPr/>
            </p:nvSpPr>
            <p:spPr>
              <a:xfrm>
                <a:off x="3287295" y="5755104"/>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IN" b="0" i="1" smtClean="0">
                        <a:latin typeface="Cambria Math" panose="02040503050406030204" pitchFamily="18" charset="0"/>
                      </a:rPr>
                      <m:t>𝑞</m:t>
                    </m:r>
                  </m:oMath>
                </a14:m>
                <a:r>
                  <a:rPr lang="en-US" dirty="0"/>
                  <a:t>2</a:t>
                </a:r>
              </a:p>
            </p:txBody>
          </p:sp>
        </mc:Choice>
        <mc:Fallback xmlns="">
          <p:sp>
            <p:nvSpPr>
              <p:cNvPr id="7" name="Oval 6">
                <a:extLst>
                  <a:ext uri="{FF2B5EF4-FFF2-40B4-BE49-F238E27FC236}">
                    <a16:creationId xmlns:a16="http://schemas.microsoft.com/office/drawing/2014/main" id="{1A82C711-E811-4289-B6C0-7D383825207C}"/>
                  </a:ext>
                </a:extLst>
              </p:cNvPr>
              <p:cNvSpPr>
                <a:spLocks noRot="1" noChangeAspect="1" noMove="1" noResize="1" noEditPoints="1" noAdjustHandles="1" noChangeArrowheads="1" noChangeShapeType="1" noTextEdit="1"/>
              </p:cNvSpPr>
              <p:nvPr/>
            </p:nvSpPr>
            <p:spPr>
              <a:xfrm>
                <a:off x="3287295" y="5755104"/>
                <a:ext cx="609600" cy="609600"/>
              </a:xfrm>
              <a:prstGeom prst="ellipse">
                <a:avLst/>
              </a:prstGeom>
              <a:blipFill>
                <a:blip r:embed="rId5"/>
                <a:stretch>
                  <a:fillRect/>
                </a:stretch>
              </a:blipFill>
            </p:spPr>
            <p:txBody>
              <a:bodyPr/>
              <a:lstStyle/>
              <a:p>
                <a:r>
                  <a:rPr lang="en-IN">
                    <a:noFill/>
                  </a:rPr>
                  <a:t> </a:t>
                </a:r>
              </a:p>
            </p:txBody>
          </p:sp>
        </mc:Fallback>
      </mc:AlternateContent>
      <p:cxnSp>
        <p:nvCxnSpPr>
          <p:cNvPr id="9" name="Straight Arrow Connector 8">
            <a:extLst>
              <a:ext uri="{FF2B5EF4-FFF2-40B4-BE49-F238E27FC236}">
                <a16:creationId xmlns:a16="http://schemas.microsoft.com/office/drawing/2014/main" id="{37BC059C-1D3E-480C-AA5A-1F65716D9D05}"/>
              </a:ext>
            </a:extLst>
          </p:cNvPr>
          <p:cNvCxnSpPr>
            <a:stCxn id="4" idx="6"/>
            <a:endCxn id="6" idx="2"/>
          </p:cNvCxnSpPr>
          <p:nvPr/>
        </p:nvCxnSpPr>
        <p:spPr>
          <a:xfrm>
            <a:off x="2057400" y="4800600"/>
            <a:ext cx="122989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237D35E7-3005-4064-AAD7-BCDA044B8312}"/>
              </a:ext>
            </a:extLst>
          </p:cNvPr>
          <p:cNvCxnSpPr>
            <a:cxnSpLocks/>
            <a:stCxn id="4" idx="5"/>
            <a:endCxn id="7" idx="1"/>
          </p:cNvCxnSpPr>
          <p:nvPr/>
        </p:nvCxnSpPr>
        <p:spPr>
          <a:xfrm>
            <a:off x="1968126" y="5016126"/>
            <a:ext cx="1408443" cy="8282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Connector: Curved 13">
            <a:extLst>
              <a:ext uri="{FF2B5EF4-FFF2-40B4-BE49-F238E27FC236}">
                <a16:creationId xmlns:a16="http://schemas.microsoft.com/office/drawing/2014/main" id="{EFE5F2F7-442F-4112-BD80-FA1210986B86}"/>
              </a:ext>
            </a:extLst>
          </p:cNvPr>
          <p:cNvCxnSpPr>
            <a:stCxn id="7" idx="7"/>
            <a:endCxn id="7" idx="5"/>
          </p:cNvCxnSpPr>
          <p:nvPr/>
        </p:nvCxnSpPr>
        <p:spPr>
          <a:xfrm rot="16200000" flipH="1">
            <a:off x="3592095" y="6059904"/>
            <a:ext cx="431052" cy="12700"/>
          </a:xfrm>
          <a:prstGeom prst="curvedConnector5">
            <a:avLst>
              <a:gd name="adj1" fmla="val -53033"/>
              <a:gd name="adj2" fmla="val 5897055"/>
              <a:gd name="adj3" fmla="val 153033"/>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0C6587F7-EA37-43CE-B759-8D094F9B596F}"/>
              </a:ext>
            </a:extLst>
          </p:cNvPr>
          <p:cNvSpPr/>
          <p:nvPr/>
        </p:nvSpPr>
        <p:spPr>
          <a:xfrm>
            <a:off x="3363495" y="4571478"/>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onnector: Curved 16">
            <a:extLst>
              <a:ext uri="{FF2B5EF4-FFF2-40B4-BE49-F238E27FC236}">
                <a16:creationId xmlns:a16="http://schemas.microsoft.com/office/drawing/2014/main" id="{4C247590-E3DE-4D96-BE81-FD8E30364A44}"/>
              </a:ext>
            </a:extLst>
          </p:cNvPr>
          <p:cNvCxnSpPr>
            <a:stCxn id="6" idx="1"/>
            <a:endCxn id="6" idx="7"/>
          </p:cNvCxnSpPr>
          <p:nvPr/>
        </p:nvCxnSpPr>
        <p:spPr>
          <a:xfrm rot="5400000" flipH="1" flipV="1">
            <a:off x="3592095" y="4369548"/>
            <a:ext cx="12700" cy="431052"/>
          </a:xfrm>
          <a:prstGeom prst="curvedConnector3">
            <a:avLst>
              <a:gd name="adj1" fmla="val 4246102"/>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FC19FBE4-A9AC-4CB6-98A6-AA0F42A1F520}"/>
              </a:ext>
            </a:extLst>
          </p:cNvPr>
          <p:cNvSpPr txBox="1"/>
          <p:nvPr/>
        </p:nvSpPr>
        <p:spPr>
          <a:xfrm>
            <a:off x="2362200" y="4495800"/>
            <a:ext cx="295274" cy="369332"/>
          </a:xfrm>
          <a:prstGeom prst="rect">
            <a:avLst/>
          </a:prstGeom>
          <a:noFill/>
        </p:spPr>
        <p:txBody>
          <a:bodyPr wrap="none" rtlCol="0">
            <a:spAutoFit/>
          </a:bodyPr>
          <a:lstStyle/>
          <a:p>
            <a:r>
              <a:rPr lang="en-IN" dirty="0"/>
              <a:t>a</a:t>
            </a:r>
          </a:p>
        </p:txBody>
      </p:sp>
      <p:sp>
        <p:nvSpPr>
          <p:cNvPr id="20" name="TextBox 19">
            <a:extLst>
              <a:ext uri="{FF2B5EF4-FFF2-40B4-BE49-F238E27FC236}">
                <a16:creationId xmlns:a16="http://schemas.microsoft.com/office/drawing/2014/main" id="{01C04741-900D-4CA7-9FB2-2331FA4A1346}"/>
              </a:ext>
            </a:extLst>
          </p:cNvPr>
          <p:cNvSpPr txBox="1"/>
          <p:nvPr/>
        </p:nvSpPr>
        <p:spPr>
          <a:xfrm>
            <a:off x="2377073" y="5308978"/>
            <a:ext cx="306494" cy="369332"/>
          </a:xfrm>
          <a:prstGeom prst="rect">
            <a:avLst/>
          </a:prstGeom>
          <a:noFill/>
        </p:spPr>
        <p:txBody>
          <a:bodyPr wrap="none" rtlCol="0">
            <a:spAutoFit/>
          </a:bodyPr>
          <a:lstStyle/>
          <a:p>
            <a:r>
              <a:rPr lang="en-IN" dirty="0"/>
              <a:t>b</a:t>
            </a:r>
          </a:p>
        </p:txBody>
      </p:sp>
      <p:sp>
        <p:nvSpPr>
          <p:cNvPr id="21" name="TextBox 20">
            <a:extLst>
              <a:ext uri="{FF2B5EF4-FFF2-40B4-BE49-F238E27FC236}">
                <a16:creationId xmlns:a16="http://schemas.microsoft.com/office/drawing/2014/main" id="{313FBE6E-7796-4423-913E-8BEC783B1629}"/>
              </a:ext>
            </a:extLst>
          </p:cNvPr>
          <p:cNvSpPr txBox="1"/>
          <p:nvPr/>
        </p:nvSpPr>
        <p:spPr>
          <a:xfrm>
            <a:off x="3413667" y="3701858"/>
            <a:ext cx="527709" cy="369332"/>
          </a:xfrm>
          <a:prstGeom prst="rect">
            <a:avLst/>
          </a:prstGeom>
          <a:noFill/>
        </p:spPr>
        <p:txBody>
          <a:bodyPr wrap="none" rtlCol="0">
            <a:spAutoFit/>
          </a:bodyPr>
          <a:lstStyle/>
          <a:p>
            <a:r>
              <a:rPr lang="en-IN" dirty="0"/>
              <a:t>a, b</a:t>
            </a:r>
          </a:p>
        </p:txBody>
      </p:sp>
      <p:sp>
        <p:nvSpPr>
          <p:cNvPr id="22" name="TextBox 21">
            <a:extLst>
              <a:ext uri="{FF2B5EF4-FFF2-40B4-BE49-F238E27FC236}">
                <a16:creationId xmlns:a16="http://schemas.microsoft.com/office/drawing/2014/main" id="{894AD126-C3AB-4D15-B7CA-3B7F7EE94820}"/>
              </a:ext>
            </a:extLst>
          </p:cNvPr>
          <p:cNvSpPr txBox="1"/>
          <p:nvPr/>
        </p:nvSpPr>
        <p:spPr>
          <a:xfrm>
            <a:off x="4548101" y="5755104"/>
            <a:ext cx="527709" cy="369332"/>
          </a:xfrm>
          <a:prstGeom prst="rect">
            <a:avLst/>
          </a:prstGeom>
          <a:noFill/>
        </p:spPr>
        <p:txBody>
          <a:bodyPr wrap="none" rtlCol="0">
            <a:spAutoFit/>
          </a:bodyPr>
          <a:lstStyle/>
          <a:p>
            <a:r>
              <a:rPr lang="en-IN" dirty="0"/>
              <a:t>a, b</a:t>
            </a:r>
          </a:p>
        </p:txBody>
      </p:sp>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7B68A7E9-7037-42CF-827F-AE5F7396E0F4}"/>
                  </a:ext>
                </a:extLst>
              </p:cNvPr>
              <p:cNvSpPr/>
              <p:nvPr/>
            </p:nvSpPr>
            <p:spPr>
              <a:xfrm>
                <a:off x="7039990" y="452774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r>
                        <a:rPr lang="en-IN" b="0" i="1" smtClean="0">
                          <a:latin typeface="Cambria Math" panose="02040503050406030204" pitchFamily="18" charset="0"/>
                        </a:rPr>
                        <m:t>𝑞</m:t>
                      </m:r>
                      <m:r>
                        <a:rPr lang="en-IN" b="0" i="1" smtClean="0">
                          <a:latin typeface="Cambria Math" panose="02040503050406030204" pitchFamily="18" charset="0"/>
                        </a:rPr>
                        <m:t>0</m:t>
                      </m:r>
                    </m:oMath>
                  </m:oMathPara>
                </a14:m>
                <a:endParaRPr lang="en-US" dirty="0"/>
              </a:p>
            </p:txBody>
          </p:sp>
        </mc:Choice>
        <mc:Fallback xmlns="">
          <p:sp>
            <p:nvSpPr>
              <p:cNvPr id="23" name="Oval 22">
                <a:extLst>
                  <a:ext uri="{FF2B5EF4-FFF2-40B4-BE49-F238E27FC236}">
                    <a16:creationId xmlns:a16="http://schemas.microsoft.com/office/drawing/2014/main" id="{7B68A7E9-7037-42CF-827F-AE5F7396E0F4}"/>
                  </a:ext>
                </a:extLst>
              </p:cNvPr>
              <p:cNvSpPr>
                <a:spLocks noRot="1" noChangeAspect="1" noMove="1" noResize="1" noEditPoints="1" noAdjustHandles="1" noChangeArrowheads="1" noChangeShapeType="1" noTextEdit="1"/>
              </p:cNvSpPr>
              <p:nvPr/>
            </p:nvSpPr>
            <p:spPr>
              <a:xfrm>
                <a:off x="7039990" y="4527742"/>
                <a:ext cx="609600" cy="609600"/>
              </a:xfrm>
              <a:prstGeom prst="ellipse">
                <a:avLst/>
              </a:prstGeom>
              <a:blipFill>
                <a:blip r:embed="rId6"/>
                <a:stretch>
                  <a:fillRect/>
                </a:stretch>
              </a:blipFill>
            </p:spPr>
            <p:txBody>
              <a:bodyPr/>
              <a:lstStyle/>
              <a:p>
                <a:r>
                  <a:rPr lang="en-IN">
                    <a:noFill/>
                  </a:rPr>
                  <a:t> </a:t>
                </a:r>
              </a:p>
            </p:txBody>
          </p:sp>
        </mc:Fallback>
      </mc:AlternateContent>
      <p:cxnSp>
        <p:nvCxnSpPr>
          <p:cNvPr id="24" name="Straight Arrow Connector 23">
            <a:extLst>
              <a:ext uri="{FF2B5EF4-FFF2-40B4-BE49-F238E27FC236}">
                <a16:creationId xmlns:a16="http://schemas.microsoft.com/office/drawing/2014/main" id="{8FD4F36A-93BF-4979-AEA5-B560BE9C236A}"/>
              </a:ext>
            </a:extLst>
          </p:cNvPr>
          <p:cNvCxnSpPr/>
          <p:nvPr/>
        </p:nvCxnSpPr>
        <p:spPr>
          <a:xfrm>
            <a:off x="6354190" y="4861570"/>
            <a:ext cx="685800"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D2A7F9CC-0E0E-414D-8CDF-BE55E48C5F3E}"/>
                  </a:ext>
                </a:extLst>
              </p:cNvPr>
              <p:cNvSpPr/>
              <p:nvPr/>
            </p:nvSpPr>
            <p:spPr>
              <a:xfrm>
                <a:off x="8879485" y="452774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IN" b="0" i="1" smtClean="0">
                        <a:latin typeface="Cambria Math" panose="02040503050406030204" pitchFamily="18" charset="0"/>
                      </a:rPr>
                      <m:t>𝑞</m:t>
                    </m:r>
                  </m:oMath>
                </a14:m>
                <a:r>
                  <a:rPr lang="en-US" dirty="0"/>
                  <a:t>1</a:t>
                </a:r>
              </a:p>
            </p:txBody>
          </p:sp>
        </mc:Choice>
        <mc:Fallback xmlns="">
          <p:sp>
            <p:nvSpPr>
              <p:cNvPr id="25" name="Oval 24">
                <a:extLst>
                  <a:ext uri="{FF2B5EF4-FFF2-40B4-BE49-F238E27FC236}">
                    <a16:creationId xmlns:a16="http://schemas.microsoft.com/office/drawing/2014/main" id="{D2A7F9CC-0E0E-414D-8CDF-BE55E48C5F3E}"/>
                  </a:ext>
                </a:extLst>
              </p:cNvPr>
              <p:cNvSpPr>
                <a:spLocks noRot="1" noChangeAspect="1" noMove="1" noResize="1" noEditPoints="1" noAdjustHandles="1" noChangeArrowheads="1" noChangeShapeType="1" noTextEdit="1"/>
              </p:cNvSpPr>
              <p:nvPr/>
            </p:nvSpPr>
            <p:spPr>
              <a:xfrm>
                <a:off x="8879485" y="4527742"/>
                <a:ext cx="609600" cy="609600"/>
              </a:xfrm>
              <a:prstGeom prst="ellipse">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58A282FD-BE63-4683-AFC7-B146CB73C1B9}"/>
                  </a:ext>
                </a:extLst>
              </p:cNvPr>
              <p:cNvSpPr/>
              <p:nvPr/>
            </p:nvSpPr>
            <p:spPr>
              <a:xfrm>
                <a:off x="8879485" y="5787046"/>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 xmlns:m="http://schemas.openxmlformats.org/officeDocument/2006/math">
                    <m:r>
                      <a:rPr lang="en-IN" b="0" i="1" smtClean="0">
                        <a:latin typeface="Cambria Math" panose="02040503050406030204" pitchFamily="18" charset="0"/>
                      </a:rPr>
                      <m:t>𝑞</m:t>
                    </m:r>
                  </m:oMath>
                </a14:m>
                <a:r>
                  <a:rPr lang="en-US" dirty="0"/>
                  <a:t>2</a:t>
                </a:r>
              </a:p>
            </p:txBody>
          </p:sp>
        </mc:Choice>
        <mc:Fallback xmlns="">
          <p:sp>
            <p:nvSpPr>
              <p:cNvPr id="26" name="Oval 25">
                <a:extLst>
                  <a:ext uri="{FF2B5EF4-FFF2-40B4-BE49-F238E27FC236}">
                    <a16:creationId xmlns:a16="http://schemas.microsoft.com/office/drawing/2014/main" id="{58A282FD-BE63-4683-AFC7-B146CB73C1B9}"/>
                  </a:ext>
                </a:extLst>
              </p:cNvPr>
              <p:cNvSpPr>
                <a:spLocks noRot="1" noChangeAspect="1" noMove="1" noResize="1" noEditPoints="1" noAdjustHandles="1" noChangeArrowheads="1" noChangeShapeType="1" noTextEdit="1"/>
              </p:cNvSpPr>
              <p:nvPr/>
            </p:nvSpPr>
            <p:spPr>
              <a:xfrm>
                <a:off x="8879485" y="5787046"/>
                <a:ext cx="609600" cy="609600"/>
              </a:xfrm>
              <a:prstGeom prst="ellipse">
                <a:avLst/>
              </a:prstGeom>
              <a:blipFill>
                <a:blip r:embed="rId8"/>
                <a:stretch>
                  <a:fillRect/>
                </a:stretch>
              </a:blipFill>
            </p:spPr>
            <p:txBody>
              <a:bodyPr/>
              <a:lstStyle/>
              <a:p>
                <a:r>
                  <a:rPr lang="en-IN">
                    <a:noFill/>
                  </a:rPr>
                  <a:t> </a:t>
                </a:r>
              </a:p>
            </p:txBody>
          </p:sp>
        </mc:Fallback>
      </mc:AlternateContent>
      <p:cxnSp>
        <p:nvCxnSpPr>
          <p:cNvPr id="27" name="Straight Arrow Connector 26">
            <a:extLst>
              <a:ext uri="{FF2B5EF4-FFF2-40B4-BE49-F238E27FC236}">
                <a16:creationId xmlns:a16="http://schemas.microsoft.com/office/drawing/2014/main" id="{B2036D45-3B29-41E7-B6E9-07B67767B51C}"/>
              </a:ext>
            </a:extLst>
          </p:cNvPr>
          <p:cNvCxnSpPr>
            <a:stCxn id="23" idx="6"/>
            <a:endCxn id="25" idx="2"/>
          </p:cNvCxnSpPr>
          <p:nvPr/>
        </p:nvCxnSpPr>
        <p:spPr>
          <a:xfrm>
            <a:off x="7649590" y="4832542"/>
            <a:ext cx="122989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7CE840ED-FEBE-4FA6-AB4A-181A4AA0C0D6}"/>
              </a:ext>
            </a:extLst>
          </p:cNvPr>
          <p:cNvCxnSpPr>
            <a:cxnSpLocks/>
            <a:stCxn id="23" idx="5"/>
            <a:endCxn id="26" idx="1"/>
          </p:cNvCxnSpPr>
          <p:nvPr/>
        </p:nvCxnSpPr>
        <p:spPr>
          <a:xfrm>
            <a:off x="7560316" y="5048068"/>
            <a:ext cx="1408443" cy="8282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Connector: Curved 28">
            <a:extLst>
              <a:ext uri="{FF2B5EF4-FFF2-40B4-BE49-F238E27FC236}">
                <a16:creationId xmlns:a16="http://schemas.microsoft.com/office/drawing/2014/main" id="{1E548072-6E39-4393-9E19-CD4192A1F1D5}"/>
              </a:ext>
            </a:extLst>
          </p:cNvPr>
          <p:cNvCxnSpPr>
            <a:stCxn id="26" idx="7"/>
            <a:endCxn id="26" idx="5"/>
          </p:cNvCxnSpPr>
          <p:nvPr/>
        </p:nvCxnSpPr>
        <p:spPr>
          <a:xfrm rot="16200000" flipH="1">
            <a:off x="9184285" y="6091846"/>
            <a:ext cx="431052" cy="12700"/>
          </a:xfrm>
          <a:prstGeom prst="curvedConnector5">
            <a:avLst>
              <a:gd name="adj1" fmla="val -53033"/>
              <a:gd name="adj2" fmla="val 5897055"/>
              <a:gd name="adj3" fmla="val 153033"/>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a16="http://schemas.microsoft.com/office/drawing/2014/main" id="{15DA7923-4955-4806-A44A-222686778283}"/>
              </a:ext>
            </a:extLst>
          </p:cNvPr>
          <p:cNvSpPr/>
          <p:nvPr/>
        </p:nvSpPr>
        <p:spPr>
          <a:xfrm>
            <a:off x="8955685" y="4603420"/>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ctor: Curved 30">
            <a:extLst>
              <a:ext uri="{FF2B5EF4-FFF2-40B4-BE49-F238E27FC236}">
                <a16:creationId xmlns:a16="http://schemas.microsoft.com/office/drawing/2014/main" id="{B7D3A677-E842-41C3-9B06-C0E98A293F31}"/>
              </a:ext>
            </a:extLst>
          </p:cNvPr>
          <p:cNvCxnSpPr>
            <a:stCxn id="25" idx="1"/>
            <a:endCxn id="25" idx="7"/>
          </p:cNvCxnSpPr>
          <p:nvPr/>
        </p:nvCxnSpPr>
        <p:spPr>
          <a:xfrm rot="5400000" flipH="1" flipV="1">
            <a:off x="9184285" y="4401490"/>
            <a:ext cx="12700" cy="431052"/>
          </a:xfrm>
          <a:prstGeom prst="curvedConnector3">
            <a:avLst>
              <a:gd name="adj1" fmla="val 4246102"/>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BE45940A-1B4D-4FA2-825D-5E9CFE3DB28F}"/>
              </a:ext>
            </a:extLst>
          </p:cNvPr>
          <p:cNvSpPr txBox="1"/>
          <p:nvPr/>
        </p:nvSpPr>
        <p:spPr>
          <a:xfrm>
            <a:off x="7954390" y="4527742"/>
            <a:ext cx="295274" cy="369332"/>
          </a:xfrm>
          <a:prstGeom prst="rect">
            <a:avLst/>
          </a:prstGeom>
          <a:noFill/>
        </p:spPr>
        <p:txBody>
          <a:bodyPr wrap="none" rtlCol="0">
            <a:spAutoFit/>
          </a:bodyPr>
          <a:lstStyle/>
          <a:p>
            <a:r>
              <a:rPr lang="en-IN" dirty="0"/>
              <a:t>a</a:t>
            </a:r>
          </a:p>
        </p:txBody>
      </p:sp>
      <p:sp>
        <p:nvSpPr>
          <p:cNvPr id="33" name="TextBox 32">
            <a:extLst>
              <a:ext uri="{FF2B5EF4-FFF2-40B4-BE49-F238E27FC236}">
                <a16:creationId xmlns:a16="http://schemas.microsoft.com/office/drawing/2014/main" id="{9DC9FB24-464B-476F-9707-B6CA88837439}"/>
              </a:ext>
            </a:extLst>
          </p:cNvPr>
          <p:cNvSpPr txBox="1"/>
          <p:nvPr/>
        </p:nvSpPr>
        <p:spPr>
          <a:xfrm>
            <a:off x="7969263" y="5340920"/>
            <a:ext cx="306494" cy="369332"/>
          </a:xfrm>
          <a:prstGeom prst="rect">
            <a:avLst/>
          </a:prstGeom>
          <a:noFill/>
        </p:spPr>
        <p:txBody>
          <a:bodyPr wrap="none" rtlCol="0">
            <a:spAutoFit/>
          </a:bodyPr>
          <a:lstStyle/>
          <a:p>
            <a:r>
              <a:rPr lang="en-IN" dirty="0"/>
              <a:t>a</a:t>
            </a:r>
          </a:p>
        </p:txBody>
      </p:sp>
      <p:sp>
        <p:nvSpPr>
          <p:cNvPr id="34" name="TextBox 33">
            <a:extLst>
              <a:ext uri="{FF2B5EF4-FFF2-40B4-BE49-F238E27FC236}">
                <a16:creationId xmlns:a16="http://schemas.microsoft.com/office/drawing/2014/main" id="{461FA456-1357-48DF-833E-9B5D573F8533}"/>
              </a:ext>
            </a:extLst>
          </p:cNvPr>
          <p:cNvSpPr txBox="1"/>
          <p:nvPr/>
        </p:nvSpPr>
        <p:spPr>
          <a:xfrm>
            <a:off x="9005857" y="3733800"/>
            <a:ext cx="527709" cy="369332"/>
          </a:xfrm>
          <a:prstGeom prst="rect">
            <a:avLst/>
          </a:prstGeom>
          <a:noFill/>
        </p:spPr>
        <p:txBody>
          <a:bodyPr wrap="none" rtlCol="0">
            <a:spAutoFit/>
          </a:bodyPr>
          <a:lstStyle/>
          <a:p>
            <a:r>
              <a:rPr lang="en-IN" dirty="0"/>
              <a:t>a, b</a:t>
            </a:r>
          </a:p>
        </p:txBody>
      </p:sp>
      <p:sp>
        <p:nvSpPr>
          <p:cNvPr id="35" name="TextBox 34">
            <a:extLst>
              <a:ext uri="{FF2B5EF4-FFF2-40B4-BE49-F238E27FC236}">
                <a16:creationId xmlns:a16="http://schemas.microsoft.com/office/drawing/2014/main" id="{6246A45B-8D02-4615-8C1A-B4C9C8F5E2A0}"/>
              </a:ext>
            </a:extLst>
          </p:cNvPr>
          <p:cNvSpPr txBox="1"/>
          <p:nvPr/>
        </p:nvSpPr>
        <p:spPr>
          <a:xfrm>
            <a:off x="10140291" y="5787046"/>
            <a:ext cx="527709" cy="369332"/>
          </a:xfrm>
          <a:prstGeom prst="rect">
            <a:avLst/>
          </a:prstGeom>
          <a:noFill/>
        </p:spPr>
        <p:txBody>
          <a:bodyPr wrap="none" rtlCol="0">
            <a:spAutoFit/>
          </a:bodyPr>
          <a:lstStyle/>
          <a:p>
            <a:r>
              <a:rPr lang="en-IN" dirty="0"/>
              <a:t>a, b</a:t>
            </a:r>
          </a:p>
        </p:txBody>
      </p:sp>
    </p:spTree>
    <p:extLst>
      <p:ext uri="{BB962C8B-B14F-4D97-AF65-F5344CB8AC3E}">
        <p14:creationId xmlns:p14="http://schemas.microsoft.com/office/powerpoint/2010/main" val="16080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15" grpId="0" animBg="1"/>
      <p:bldP spid="23" grpId="0" animBg="1"/>
      <p:bldP spid="25" grpId="0" animBg="1"/>
      <p:bldP spid="26" grpId="0" animBg="1"/>
      <p:bldP spid="3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E537-F57B-4DB1-AE8C-ED7CEA596225}"/>
              </a:ext>
            </a:extLst>
          </p:cNvPr>
          <p:cNvSpPr>
            <a:spLocks noGrp="1"/>
          </p:cNvSpPr>
          <p:nvPr>
            <p:ph type="title"/>
          </p:nvPr>
        </p:nvSpPr>
        <p:spPr/>
        <p:txBody>
          <a:bodyPr/>
          <a:lstStyle/>
          <a:p>
            <a:r>
              <a:rPr lang="en-IN" dirty="0"/>
              <a:t>Example</a:t>
            </a:r>
          </a:p>
        </p:txBody>
      </p:sp>
      <p:pic>
        <p:nvPicPr>
          <p:cNvPr id="5" name="Picture 4">
            <a:extLst>
              <a:ext uri="{FF2B5EF4-FFF2-40B4-BE49-F238E27FC236}">
                <a16:creationId xmlns:a16="http://schemas.microsoft.com/office/drawing/2014/main" id="{44595FA0-AAE5-4130-9434-C3F3867D5D68}"/>
              </a:ext>
            </a:extLst>
          </p:cNvPr>
          <p:cNvPicPr>
            <a:picLocks noChangeAspect="1"/>
          </p:cNvPicPr>
          <p:nvPr/>
        </p:nvPicPr>
        <p:blipFill>
          <a:blip r:embed="rId2"/>
          <a:stretch>
            <a:fillRect/>
          </a:stretch>
        </p:blipFill>
        <p:spPr>
          <a:xfrm>
            <a:off x="685800" y="1066800"/>
            <a:ext cx="3873699" cy="2495678"/>
          </a:xfrm>
          <a:prstGeom prst="rect">
            <a:avLst/>
          </a:prstGeom>
        </p:spPr>
      </p:pic>
      <p:pic>
        <p:nvPicPr>
          <p:cNvPr id="7" name="Picture 6">
            <a:extLst>
              <a:ext uri="{FF2B5EF4-FFF2-40B4-BE49-F238E27FC236}">
                <a16:creationId xmlns:a16="http://schemas.microsoft.com/office/drawing/2014/main" id="{FE7C9198-9028-4A0A-807B-DC9F79C7A187}"/>
              </a:ext>
            </a:extLst>
          </p:cNvPr>
          <p:cNvPicPr>
            <a:picLocks noChangeAspect="1"/>
          </p:cNvPicPr>
          <p:nvPr/>
        </p:nvPicPr>
        <p:blipFill>
          <a:blip r:embed="rId3"/>
          <a:stretch>
            <a:fillRect/>
          </a:stretch>
        </p:blipFill>
        <p:spPr>
          <a:xfrm>
            <a:off x="152400" y="3921061"/>
            <a:ext cx="4711942" cy="2838596"/>
          </a:xfrm>
          <a:prstGeom prst="rect">
            <a:avLst/>
          </a:prstGeom>
        </p:spPr>
      </p:pic>
      <p:pic>
        <p:nvPicPr>
          <p:cNvPr id="9" name="Picture 8">
            <a:extLst>
              <a:ext uri="{FF2B5EF4-FFF2-40B4-BE49-F238E27FC236}">
                <a16:creationId xmlns:a16="http://schemas.microsoft.com/office/drawing/2014/main" id="{FDAFC8E1-15A0-4B43-BE1F-E4CE6D15D8CA}"/>
              </a:ext>
            </a:extLst>
          </p:cNvPr>
          <p:cNvPicPr>
            <a:picLocks noChangeAspect="1"/>
          </p:cNvPicPr>
          <p:nvPr/>
        </p:nvPicPr>
        <p:blipFill>
          <a:blip r:embed="rId4"/>
          <a:stretch>
            <a:fillRect/>
          </a:stretch>
        </p:blipFill>
        <p:spPr>
          <a:xfrm>
            <a:off x="6705600" y="1371600"/>
            <a:ext cx="3162463" cy="1244664"/>
          </a:xfrm>
          <a:prstGeom prst="rect">
            <a:avLst/>
          </a:prstGeom>
        </p:spPr>
      </p:pic>
      <p:pic>
        <p:nvPicPr>
          <p:cNvPr id="11" name="Picture 10">
            <a:extLst>
              <a:ext uri="{FF2B5EF4-FFF2-40B4-BE49-F238E27FC236}">
                <a16:creationId xmlns:a16="http://schemas.microsoft.com/office/drawing/2014/main" id="{A163778F-9280-4F34-842C-EEFC585859F0}"/>
              </a:ext>
            </a:extLst>
          </p:cNvPr>
          <p:cNvPicPr>
            <a:picLocks noChangeAspect="1"/>
          </p:cNvPicPr>
          <p:nvPr/>
        </p:nvPicPr>
        <p:blipFill>
          <a:blip r:embed="rId5"/>
          <a:stretch>
            <a:fillRect/>
          </a:stretch>
        </p:blipFill>
        <p:spPr>
          <a:xfrm>
            <a:off x="6172200" y="2895600"/>
            <a:ext cx="4730993" cy="1695537"/>
          </a:xfrm>
          <a:prstGeom prst="rect">
            <a:avLst/>
          </a:prstGeom>
        </p:spPr>
      </p:pic>
    </p:spTree>
    <p:extLst>
      <p:ext uri="{BB962C8B-B14F-4D97-AF65-F5344CB8AC3E}">
        <p14:creationId xmlns:p14="http://schemas.microsoft.com/office/powerpoint/2010/main" val="21587239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dirty="0"/>
                  <a:t>Example of NFA for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{11</m:t>
                        </m:r>
                        <m:r>
                          <a:rPr lang="en-IN" b="0" i="1" smtClean="0">
                            <a:latin typeface="Cambria Math" panose="02040503050406030204" pitchFamily="18" charset="0"/>
                          </a:rPr>
                          <m:t>+</m:t>
                        </m:r>
                        <m:r>
                          <a:rPr lang="en-US" b="0" i="1" smtClean="0">
                            <a:latin typeface="Cambria Math" panose="02040503050406030204" pitchFamily="18" charset="0"/>
                          </a:rPr>
                          <m:t>110}</m:t>
                        </m:r>
                      </m:e>
                      <m:sup>
                        <m:r>
                          <a:rPr lang="en-US" b="0" i="1" smtClean="0">
                            <a:latin typeface="Cambria Math" panose="02040503050406030204" pitchFamily="18" charset="0"/>
                          </a:rPr>
                          <m:t>∗</m:t>
                        </m:r>
                      </m:sup>
                    </m:sSup>
                    <m:r>
                      <a:rPr lang="en-US" b="0" i="1" smtClean="0">
                        <a:latin typeface="Cambria Math" panose="02040503050406030204" pitchFamily="18" charset="0"/>
                      </a:rPr>
                      <m:t>{0}</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618" t="-752" b="-1804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Σ</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rPr>
                        <m:t>)</m:t>
                      </m:r>
                    </m:oMath>
                  </m:oMathPara>
                </a14:m>
                <a:endParaRPr lang="en-US" dirty="0"/>
              </a:p>
              <a:p>
                <a:pPr lvl="1" algn="just"/>
                <a14:m>
                  <m:oMath xmlns:m="http://schemas.openxmlformats.org/officeDocument/2006/math">
                    <m:r>
                      <a:rPr lang="en-US" i="1">
                        <a:latin typeface="Cambria Math" panose="02040503050406030204" pitchFamily="18" charset="0"/>
                      </a:rPr>
                      <m:t>𝑄</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4</m:t>
                        </m:r>
                      </m:sub>
                    </m:sSub>
                    <m:r>
                      <a:rPr lang="en-US" b="0" i="1" smtClean="0">
                        <a:latin typeface="Cambria Math" panose="02040503050406030204" pitchFamily="18" charset="0"/>
                      </a:rPr>
                      <m:t>}</m:t>
                    </m:r>
                  </m:oMath>
                </a14:m>
                <a:endParaRPr lang="en-US" dirty="0"/>
              </a:p>
              <a:p>
                <a:pPr lvl="1" algn="just"/>
                <a14:m>
                  <m:oMath xmlns:m="http://schemas.openxmlformats.org/officeDocument/2006/math">
                    <m:r>
                      <m:rPr>
                        <m:sty m:val="p"/>
                      </m:rPr>
                      <a:rPr lang="el-GR" i="1">
                        <a:latin typeface="Cambria Math" panose="02040503050406030204" pitchFamily="18" charset="0"/>
                        <a:ea typeface="Cambria Math" panose="02040503050406030204" pitchFamily="18" charset="0"/>
                      </a:rPr>
                      <m:t>Σ</m:t>
                    </m:r>
                    <m:r>
                      <a:rPr lang="en-US" b="0" i="1" smtClean="0">
                        <a:latin typeface="Cambria Math" panose="02040503050406030204" pitchFamily="18" charset="0"/>
                        <a:ea typeface="Cambria Math" panose="02040503050406030204" pitchFamily="18" charset="0"/>
                      </a:rPr>
                      <m:t>={0,1}</m:t>
                    </m:r>
                  </m:oMath>
                </a14:m>
                <a:endParaRPr lang="en-US" dirty="0"/>
              </a:p>
              <a:p>
                <a:pPr lvl="1" algn="just"/>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i="1">
                            <a:latin typeface="Cambria Math" panose="02040503050406030204" pitchFamily="18" charset="0"/>
                            <a:ea typeface="Cambria Math" panose="02040503050406030204" pitchFamily="18" charset="0"/>
                          </a:rPr>
                          <m:t>0</m:t>
                        </m:r>
                      </m:sub>
                    </m:sSub>
                  </m:oMath>
                </a14:m>
                <a:endParaRPr lang="en-US" dirty="0"/>
              </a:p>
              <a:p>
                <a:pPr lvl="1" algn="just"/>
                <a14:m>
                  <m:oMath xmlns:m="http://schemas.openxmlformats.org/officeDocument/2006/math">
                    <m:r>
                      <a:rPr lang="en-US" i="1">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4</m:t>
                        </m:r>
                      </m:sub>
                    </m:sSub>
                    <m:r>
                      <a:rPr lang="en-US" b="0" i="1" smtClean="0">
                        <a:latin typeface="Cambria Math" panose="02040503050406030204" pitchFamily="18" charset="0"/>
                        <a:ea typeface="Cambria Math" panose="02040503050406030204" pitchFamily="18" charset="0"/>
                      </a:rPr>
                      <m:t>}</m:t>
                    </m:r>
                  </m:oMath>
                </a14:m>
                <a:endParaRPr lang="en-US" dirty="0"/>
              </a:p>
              <a:p>
                <a:pPr lvl="1" algn="just"/>
                <a14:m>
                  <m:oMath xmlns:m="http://schemas.openxmlformats.org/officeDocument/2006/math">
                    <m:r>
                      <a:rPr lang="en-US" i="1">
                        <a:latin typeface="Cambria Math" panose="02040503050406030204" pitchFamily="18" charset="0"/>
                        <a:ea typeface="Cambria Math" panose="02040503050406030204" pitchFamily="18" charset="0"/>
                      </a:rPr>
                      <m:t>𝛿</m:t>
                    </m:r>
                  </m:oMath>
                </a14:m>
                <a:r>
                  <a:rPr lang="en-US" dirty="0"/>
                  <a:t> is defined as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3544512301"/>
              </p:ext>
            </p:extLst>
          </p:nvPr>
        </p:nvGraphicFramePr>
        <p:xfrm>
          <a:off x="4914900" y="1143000"/>
          <a:ext cx="5562600" cy="370840"/>
        </p:xfrm>
        <a:graphic>
          <a:graphicData uri="http://schemas.openxmlformats.org/drawingml/2006/table">
            <a:tbl>
              <a:tblPr firstRow="1" bandRow="1">
                <a:tableStyleId>{2D5ABB26-0587-4C30-8999-92F81FD0307C}</a:tableStyleId>
              </a:tblPr>
              <a:tblGrid>
                <a:gridCol w="1854200">
                  <a:extLst>
                    <a:ext uri="{9D8B030D-6E8A-4147-A177-3AD203B41FA5}">
                      <a16:colId xmlns:a16="http://schemas.microsoft.com/office/drawing/2014/main" val="20000"/>
                    </a:ext>
                  </a:extLst>
                </a:gridCol>
                <a:gridCol w="3708400">
                  <a:extLst>
                    <a:ext uri="{9D8B030D-6E8A-4147-A177-3AD203B41FA5}">
                      <a16:colId xmlns:a16="http://schemas.microsoft.com/office/drawing/2014/main" val="20001"/>
                    </a:ext>
                  </a:extLst>
                </a:gridCol>
              </a:tblGrid>
              <a:tr h="370840">
                <a:tc>
                  <a:txBody>
                    <a:bodyPr/>
                    <a:lstStyle/>
                    <a:p>
                      <a:pPr algn="ctr"/>
                      <a:r>
                        <a:rPr lang="el-GR" b="1" dirty="0">
                          <a:latin typeface="Cambria Math" panose="02040503050406030204" pitchFamily="18" charset="0"/>
                          <a:ea typeface="Cambria Math" panose="02040503050406030204" pitchFamily="18" charset="0"/>
                        </a:rPr>
                        <a:t>δ</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716532663"/>
                  </p:ext>
                </p:extLst>
              </p:nvPr>
            </p:nvGraphicFramePr>
            <p:xfrm>
              <a:off x="4916489" y="1515112"/>
              <a:ext cx="5562600" cy="370840"/>
            </p:xfrm>
            <a:graphic>
              <a:graphicData uri="http://schemas.openxmlformats.org/drawingml/2006/table">
                <a:tbl>
                  <a:tblPr firstRow="1" bandRow="1">
                    <a:tableStyleId>{2D5ABB26-0587-4C30-8999-92F81FD0307C}</a:tableStyleId>
                  </a:tblPr>
                  <a:tblGrid>
                    <a:gridCol w="1854200">
                      <a:extLst>
                        <a:ext uri="{9D8B030D-6E8A-4147-A177-3AD203B41FA5}">
                          <a16:colId xmlns:a16="http://schemas.microsoft.com/office/drawing/2014/main" val="20000"/>
                        </a:ext>
                      </a:extLst>
                    </a:gridCol>
                    <a:gridCol w="1854200">
                      <a:extLst>
                        <a:ext uri="{9D8B030D-6E8A-4147-A177-3AD203B41FA5}">
                          <a16:colId xmlns:a16="http://schemas.microsoft.com/office/drawing/2014/main" val="20001"/>
                        </a:ext>
                      </a:extLst>
                    </a:gridCol>
                    <a:gridCol w="1854200">
                      <a:extLst>
                        <a:ext uri="{9D8B030D-6E8A-4147-A177-3AD203B41FA5}">
                          <a16:colId xmlns:a16="http://schemas.microsoft.com/office/drawing/2014/main" val="20002"/>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accent1">
                                  <a:lumMod val="75000"/>
                                </a:schemeClr>
                              </a:solidFill>
                            </a:rPr>
                            <a:t>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accent1">
                                        <a:lumMod val="75000"/>
                                      </a:schemeClr>
                                    </a:solidFill>
                                    <a:latin typeface="Cambria Math" panose="02040503050406030204" pitchFamily="18" charset="0"/>
                                  </a:rPr>
                                  <m:t>0</m:t>
                                </m:r>
                              </m:oMath>
                            </m:oMathPara>
                          </a14:m>
                          <a:endParaRPr lang="en-US"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accent1">
                                        <a:lumMod val="75000"/>
                                      </a:schemeClr>
                                    </a:solidFill>
                                    <a:latin typeface="Cambria Math" panose="02040503050406030204" pitchFamily="18" charset="0"/>
                                  </a:rPr>
                                  <m:t>1</m:t>
                                </m:r>
                              </m:oMath>
                            </m:oMathPara>
                          </a14:m>
                          <a:endParaRPr lang="en-US"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716532663"/>
                  </p:ext>
                </p:extLst>
              </p:nvPr>
            </p:nvGraphicFramePr>
            <p:xfrm>
              <a:off x="4916489" y="1515112"/>
              <a:ext cx="5562600" cy="370840"/>
            </p:xfrm>
            <a:graphic>
              <a:graphicData uri="http://schemas.openxmlformats.org/drawingml/2006/table">
                <a:tbl>
                  <a:tblPr firstRow="1" bandRow="1">
                    <a:tableStyleId>{2D5ABB26-0587-4C30-8999-92F81FD0307C}</a:tableStyleId>
                  </a:tblPr>
                  <a:tblGrid>
                    <a:gridCol w="1854200">
                      <a:extLst>
                        <a:ext uri="{9D8B030D-6E8A-4147-A177-3AD203B41FA5}">
                          <a16:colId xmlns:a16="http://schemas.microsoft.com/office/drawing/2014/main" val="20000"/>
                        </a:ext>
                      </a:extLst>
                    </a:gridCol>
                    <a:gridCol w="1854200">
                      <a:extLst>
                        <a:ext uri="{9D8B030D-6E8A-4147-A177-3AD203B41FA5}">
                          <a16:colId xmlns:a16="http://schemas.microsoft.com/office/drawing/2014/main" val="20001"/>
                        </a:ext>
                      </a:extLst>
                    </a:gridCol>
                    <a:gridCol w="1854200">
                      <a:extLst>
                        <a:ext uri="{9D8B030D-6E8A-4147-A177-3AD203B41FA5}">
                          <a16:colId xmlns:a16="http://schemas.microsoft.com/office/drawing/2014/main" val="20002"/>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accent1">
                                  <a:lumMod val="75000"/>
                                </a:schemeClr>
                              </a:solidFill>
                            </a:rPr>
                            <a:t>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0658" t="-8065" r="-100987" b="-2419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0000" t="-8065" r="-656" b="-24194"/>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nvGraphicFramePr>
            <p:xfrm>
              <a:off x="4918075" y="1886585"/>
              <a:ext cx="5562600" cy="370840"/>
            </p:xfrm>
            <a:graphic>
              <a:graphicData uri="http://schemas.openxmlformats.org/drawingml/2006/table">
                <a:tbl>
                  <a:tblPr firstRow="1" bandRow="1">
                    <a:tableStyleId>{2D5ABB26-0587-4C30-8999-92F81FD0307C}</a:tableStyleId>
                  </a:tblPr>
                  <a:tblGrid>
                    <a:gridCol w="1854200">
                      <a:extLst>
                        <a:ext uri="{9D8B030D-6E8A-4147-A177-3AD203B41FA5}">
                          <a16:colId xmlns:a16="http://schemas.microsoft.com/office/drawing/2014/main" val="20000"/>
                        </a:ext>
                      </a:extLst>
                    </a:gridCol>
                    <a:gridCol w="1854200">
                      <a:extLst>
                        <a:ext uri="{9D8B030D-6E8A-4147-A177-3AD203B41FA5}">
                          <a16:colId xmlns:a16="http://schemas.microsoft.com/office/drawing/2014/main" val="20001"/>
                        </a:ext>
                      </a:extLst>
                    </a:gridCol>
                    <a:gridCol w="1854200">
                      <a:extLst>
                        <a:ext uri="{9D8B030D-6E8A-4147-A177-3AD203B41FA5}">
                          <a16:colId xmlns:a16="http://schemas.microsoft.com/office/drawing/2014/main" val="20002"/>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4</m:t>
                                    </m:r>
                                  </m:sub>
                                </m:sSub>
                                <m:r>
                                  <a:rPr lang="en-US" b="0" i="1" smtClean="0">
                                    <a:latin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𝑞</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7" name="Table 6"/>
              <p:cNvGraphicFramePr>
                <a:graphicFrameLocks noGrp="1"/>
              </p:cNvGraphicFramePr>
              <p:nvPr/>
            </p:nvGraphicFramePr>
            <p:xfrm>
              <a:off x="4918075" y="1886585"/>
              <a:ext cx="5562600" cy="370840"/>
            </p:xfrm>
            <a:graphic>
              <a:graphicData uri="http://schemas.openxmlformats.org/drawingml/2006/table">
                <a:tbl>
                  <a:tblPr firstRow="1" bandRow="1">
                    <a:tableStyleId>{2D5ABB26-0587-4C30-8999-92F81FD0307C}</a:tableStyleId>
                  </a:tblPr>
                  <a:tblGrid>
                    <a:gridCol w="1854200">
                      <a:extLst>
                        <a:ext uri="{9D8B030D-6E8A-4147-A177-3AD203B41FA5}">
                          <a16:colId xmlns:a16="http://schemas.microsoft.com/office/drawing/2014/main" val="20000"/>
                        </a:ext>
                      </a:extLst>
                    </a:gridCol>
                    <a:gridCol w="1854200">
                      <a:extLst>
                        <a:ext uri="{9D8B030D-6E8A-4147-A177-3AD203B41FA5}">
                          <a16:colId xmlns:a16="http://schemas.microsoft.com/office/drawing/2014/main" val="20001"/>
                        </a:ext>
                      </a:extLst>
                    </a:gridCol>
                    <a:gridCol w="1854200">
                      <a:extLst>
                        <a:ext uri="{9D8B030D-6E8A-4147-A177-3AD203B41FA5}">
                          <a16:colId xmlns:a16="http://schemas.microsoft.com/office/drawing/2014/main" val="20002"/>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28" t="-1613" r="-200328" b="-1290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658" t="-1613" r="-100987" b="-1290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0000" t="-1613" r="-656" b="-12903"/>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4919664" y="2260600"/>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8" name="Table 7"/>
              <p:cNvGraphicFramePr>
                <a:graphicFrameLocks noGrp="1"/>
              </p:cNvGraphicFramePr>
              <p:nvPr/>
            </p:nvGraphicFramePr>
            <p:xfrm>
              <a:off x="4919664" y="2260600"/>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658" t="-1515" r="-200658" b="-757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658" t="-1515" r="-100658" b="-757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00658" t="-1515" r="-658" b="-7576"/>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nvGraphicFramePr>
            <p:xfrm>
              <a:off x="4921252" y="2659380"/>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10" name="Table 9"/>
              <p:cNvGraphicFramePr>
                <a:graphicFrameLocks noGrp="1"/>
              </p:cNvGraphicFramePr>
              <p:nvPr/>
            </p:nvGraphicFramePr>
            <p:xfrm>
              <a:off x="4921252" y="2659380"/>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329" t="-1515" r="-200658" b="-606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0329" t="-1515" r="-100658" b="-606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200329" t="-1515" r="-658" b="-6061"/>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sp>
            <p:nvSpPr>
              <p:cNvPr id="31" name="Oval 30"/>
              <p:cNvSpPr/>
              <p:nvPr/>
            </p:nvSpPr>
            <p:spPr>
              <a:xfrm>
                <a:off x="3921180" y="4733889"/>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oMath>
                  </m:oMathPara>
                </a14:m>
                <a:endParaRPr lang="en-US" dirty="0"/>
              </a:p>
            </p:txBody>
          </p:sp>
        </mc:Choice>
        <mc:Fallback xmlns="">
          <p:sp>
            <p:nvSpPr>
              <p:cNvPr id="31" name="Oval 30"/>
              <p:cNvSpPr>
                <a:spLocks noRot="1" noChangeAspect="1" noMove="1" noResize="1" noEditPoints="1" noAdjustHandles="1" noChangeArrowheads="1" noChangeShapeType="1" noTextEdit="1"/>
              </p:cNvSpPr>
              <p:nvPr/>
            </p:nvSpPr>
            <p:spPr>
              <a:xfrm>
                <a:off x="3921180" y="4733889"/>
                <a:ext cx="609600" cy="609600"/>
              </a:xfrm>
              <a:prstGeom prst="ellipse">
                <a:avLst/>
              </a:prstGeom>
              <a:blipFill>
                <a:blip r:embed="rId9"/>
                <a:stretch>
                  <a:fillRect/>
                </a:stretch>
              </a:blipFill>
            </p:spPr>
            <p:txBody>
              <a:bodyPr/>
              <a:lstStyle/>
              <a:p>
                <a:r>
                  <a:rPr lang="en-IN">
                    <a:noFill/>
                  </a:rPr>
                  <a:t> </a:t>
                </a:r>
              </a:p>
            </p:txBody>
          </p:sp>
        </mc:Fallback>
      </mc:AlternateContent>
      <p:cxnSp>
        <p:nvCxnSpPr>
          <p:cNvPr id="33" name="Straight Connector 32"/>
          <p:cNvCxnSpPr>
            <a:stCxn id="31" idx="2"/>
          </p:cNvCxnSpPr>
          <p:nvPr/>
        </p:nvCxnSpPr>
        <p:spPr>
          <a:xfrm flipH="1">
            <a:off x="3311580" y="5038689"/>
            <a:ext cx="609600" cy="0"/>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Oval 35"/>
              <p:cNvSpPr/>
              <p:nvPr/>
            </p:nvSpPr>
            <p:spPr>
              <a:xfrm>
                <a:off x="3917169" y="3464498"/>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oMath>
                  </m:oMathPara>
                </a14:m>
                <a:endParaRPr lang="en-US" dirty="0"/>
              </a:p>
            </p:txBody>
          </p:sp>
        </mc:Choice>
        <mc:Fallback xmlns="">
          <p:sp>
            <p:nvSpPr>
              <p:cNvPr id="36" name="Oval 35"/>
              <p:cNvSpPr>
                <a:spLocks noRot="1" noChangeAspect="1" noMove="1" noResize="1" noEditPoints="1" noAdjustHandles="1" noChangeArrowheads="1" noChangeShapeType="1" noTextEdit="1"/>
              </p:cNvSpPr>
              <p:nvPr/>
            </p:nvSpPr>
            <p:spPr>
              <a:xfrm>
                <a:off x="3917169" y="3464498"/>
                <a:ext cx="609600" cy="609600"/>
              </a:xfrm>
              <a:prstGeom prst="ellipse">
                <a:avLst/>
              </a:prstGeom>
              <a:blipFill>
                <a:blip r:embed="rId10"/>
                <a:stretch>
                  <a:fillRect/>
                </a:stretch>
              </a:blipFill>
            </p:spPr>
            <p:txBody>
              <a:bodyPr/>
              <a:lstStyle/>
              <a:p>
                <a:r>
                  <a:rPr lang="en-IN">
                    <a:noFill/>
                  </a:rPr>
                  <a:t> </a:t>
                </a:r>
              </a:p>
            </p:txBody>
          </p:sp>
        </mc:Fallback>
      </mc:AlternateContent>
      <p:cxnSp>
        <p:nvCxnSpPr>
          <p:cNvPr id="37" name="Straight Connector 36"/>
          <p:cNvCxnSpPr>
            <a:stCxn id="36" idx="3"/>
            <a:endCxn id="31" idx="1"/>
          </p:cNvCxnSpPr>
          <p:nvPr/>
        </p:nvCxnSpPr>
        <p:spPr>
          <a:xfrm>
            <a:off x="4006444" y="3984825"/>
            <a:ext cx="4011" cy="838339"/>
          </a:xfrm>
          <a:prstGeom prst="line">
            <a:avLst/>
          </a:prstGeom>
          <a:ln w="25400">
            <a:solidFill>
              <a:srgbClr val="C00000"/>
            </a:solidFill>
            <a:head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Oval 38"/>
              <p:cNvSpPr/>
              <p:nvPr/>
            </p:nvSpPr>
            <p:spPr>
              <a:xfrm>
                <a:off x="5978580" y="4733889"/>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4</m:t>
                          </m:r>
                        </m:sub>
                      </m:sSub>
                    </m:oMath>
                  </m:oMathPara>
                </a14:m>
                <a:endParaRPr lang="en-US" dirty="0"/>
              </a:p>
            </p:txBody>
          </p:sp>
        </mc:Choice>
        <mc:Fallback xmlns="">
          <p:sp>
            <p:nvSpPr>
              <p:cNvPr id="39" name="Oval 38"/>
              <p:cNvSpPr>
                <a:spLocks noRot="1" noChangeAspect="1" noMove="1" noResize="1" noEditPoints="1" noAdjustHandles="1" noChangeArrowheads="1" noChangeShapeType="1" noTextEdit="1"/>
              </p:cNvSpPr>
              <p:nvPr/>
            </p:nvSpPr>
            <p:spPr>
              <a:xfrm>
                <a:off x="5978580" y="4733889"/>
                <a:ext cx="609600" cy="609600"/>
              </a:xfrm>
              <a:prstGeom prst="ellipse">
                <a:avLst/>
              </a:prstGeom>
              <a:blipFill>
                <a:blip r:embed="rId11"/>
                <a:stretch>
                  <a:fillRect/>
                </a:stretch>
              </a:blipFill>
            </p:spPr>
            <p:txBody>
              <a:bodyPr/>
              <a:lstStyle/>
              <a:p>
                <a:r>
                  <a:rPr lang="en-IN">
                    <a:noFill/>
                  </a:rPr>
                  <a:t> </a:t>
                </a:r>
              </a:p>
            </p:txBody>
          </p:sp>
        </mc:Fallback>
      </mc:AlternateContent>
      <p:cxnSp>
        <p:nvCxnSpPr>
          <p:cNvPr id="40" name="Straight Connector 39"/>
          <p:cNvCxnSpPr>
            <a:stCxn id="39" idx="2"/>
            <a:endCxn id="31" idx="6"/>
          </p:cNvCxnSpPr>
          <p:nvPr/>
        </p:nvCxnSpPr>
        <p:spPr>
          <a:xfrm flipH="1">
            <a:off x="4530780" y="5038689"/>
            <a:ext cx="1447800" cy="0"/>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cxnSp>
        <p:nvCxnSpPr>
          <p:cNvPr id="67" name="Curved Connector 66"/>
          <p:cNvCxnSpPr>
            <a:stCxn id="36" idx="5"/>
            <a:endCxn id="31" idx="7"/>
          </p:cNvCxnSpPr>
          <p:nvPr/>
        </p:nvCxnSpPr>
        <p:spPr>
          <a:xfrm rot="16200000" flipH="1">
            <a:off x="4020332" y="4401988"/>
            <a:ext cx="838339" cy="4011"/>
          </a:xfrm>
          <a:prstGeom prst="curvedConnector3">
            <a:avLst>
              <a:gd name="adj1" fmla="val 50000"/>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454580" y="4207615"/>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p:sp>
        <p:nvSpPr>
          <p:cNvPr id="81" name="TextBox 80"/>
          <p:cNvSpPr txBox="1"/>
          <p:nvPr/>
        </p:nvSpPr>
        <p:spPr>
          <a:xfrm>
            <a:off x="5070500" y="4700135"/>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a:t>
            </a:r>
          </a:p>
        </p:txBody>
      </p:sp>
      <p:sp>
        <p:nvSpPr>
          <p:cNvPr id="103" name="Oval 102"/>
          <p:cNvSpPr/>
          <p:nvPr/>
        </p:nvSpPr>
        <p:spPr>
          <a:xfrm>
            <a:off x="6054780" y="4810089"/>
            <a:ext cx="457200" cy="457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dirty="0"/>
              <a:t> </a:t>
            </a:r>
          </a:p>
        </p:txBody>
      </p:sp>
      <mc:AlternateContent xmlns:mc="http://schemas.openxmlformats.org/markup-compatibility/2006" xmlns:a14="http://schemas.microsoft.com/office/drawing/2010/main">
        <mc:Choice Requires="a14">
          <p:graphicFrame>
            <p:nvGraphicFramePr>
              <p:cNvPr id="26" name="Table 25"/>
              <p:cNvGraphicFramePr>
                <a:graphicFrameLocks noGrp="1"/>
              </p:cNvGraphicFramePr>
              <p:nvPr/>
            </p:nvGraphicFramePr>
            <p:xfrm>
              <a:off x="4921251" y="3058160"/>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3</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𝑞</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26" name="Table 25"/>
              <p:cNvGraphicFramePr>
                <a:graphicFrameLocks noGrp="1"/>
              </p:cNvGraphicFramePr>
              <p:nvPr/>
            </p:nvGraphicFramePr>
            <p:xfrm>
              <a:off x="4921251" y="3058160"/>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329" t="-1515" r="-200658" b="-757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100329" t="-1515" r="-100658" b="-757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200329" t="-1515" r="-658" b="-7576"/>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7" name="Table 26"/>
              <p:cNvGraphicFramePr>
                <a:graphicFrameLocks noGrp="1"/>
              </p:cNvGraphicFramePr>
              <p:nvPr/>
            </p:nvGraphicFramePr>
            <p:xfrm>
              <a:off x="4921251" y="3454400"/>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4</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27" name="Table 26"/>
              <p:cNvGraphicFramePr>
                <a:graphicFrameLocks noGrp="1"/>
              </p:cNvGraphicFramePr>
              <p:nvPr/>
            </p:nvGraphicFramePr>
            <p:xfrm>
              <a:off x="4921251" y="3454400"/>
              <a:ext cx="5556249" cy="396240"/>
            </p:xfrm>
            <a:graphic>
              <a:graphicData uri="http://schemas.openxmlformats.org/drawingml/2006/table">
                <a:tbl>
                  <a:tblPr firstRow="1" bandRow="1">
                    <a:tableStyleId>{2D5ABB26-0587-4C30-8999-92F81FD0307C}</a:tableStyleId>
                  </a:tblPr>
                  <a:tblGrid>
                    <a:gridCol w="1852083">
                      <a:extLst>
                        <a:ext uri="{9D8B030D-6E8A-4147-A177-3AD203B41FA5}">
                          <a16:colId xmlns:a16="http://schemas.microsoft.com/office/drawing/2014/main" val="20000"/>
                        </a:ext>
                      </a:extLst>
                    </a:gridCol>
                    <a:gridCol w="1852083">
                      <a:extLst>
                        <a:ext uri="{9D8B030D-6E8A-4147-A177-3AD203B41FA5}">
                          <a16:colId xmlns:a16="http://schemas.microsoft.com/office/drawing/2014/main" val="20001"/>
                        </a:ext>
                      </a:extLst>
                    </a:gridCol>
                    <a:gridCol w="1852083">
                      <a:extLst>
                        <a:ext uri="{9D8B030D-6E8A-4147-A177-3AD203B41FA5}">
                          <a16:colId xmlns:a16="http://schemas.microsoft.com/office/drawing/2014/main" val="20002"/>
                        </a:ext>
                      </a:extLst>
                    </a:gridCol>
                  </a:tblGrid>
                  <a:tr h="3962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3"/>
                          <a:stretch>
                            <a:fillRect l="-329" t="-1515" r="-200658" b="-303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3"/>
                          <a:stretch>
                            <a:fillRect l="-100329" t="-1515" r="-100658" b="-303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3"/>
                          <a:stretch>
                            <a:fillRect l="-200329" t="-1515" r="-658" b="-3030"/>
                          </a:stretch>
                        </a:blipFill>
                      </a:tcPr>
                    </a:tc>
                    <a:extLst>
                      <a:ext uri="{0D108BD9-81ED-4DB2-BD59-A6C34878D82A}">
                        <a16:rowId xmlns:a16="http://schemas.microsoft.com/office/drawing/2014/main" val="10000"/>
                      </a:ext>
                    </a:extLst>
                  </a:tr>
                </a:tbl>
              </a:graphicData>
            </a:graphic>
          </p:graphicFrame>
        </mc:Fallback>
      </mc:AlternateContent>
      <p:sp>
        <p:nvSpPr>
          <p:cNvPr id="38" name="TextBox 37"/>
          <p:cNvSpPr txBox="1"/>
          <p:nvPr/>
        </p:nvSpPr>
        <p:spPr>
          <a:xfrm>
            <a:off x="3772793" y="4224106"/>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mc:AlternateContent xmlns:mc="http://schemas.openxmlformats.org/markup-compatibility/2006" xmlns:a14="http://schemas.microsoft.com/office/drawing/2010/main">
        <mc:Choice Requires="a14">
          <p:sp>
            <p:nvSpPr>
              <p:cNvPr id="41" name="Oval 40"/>
              <p:cNvSpPr/>
              <p:nvPr/>
            </p:nvSpPr>
            <p:spPr>
              <a:xfrm>
                <a:off x="3256284" y="5788912"/>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2</m:t>
                          </m:r>
                        </m:sub>
                      </m:sSub>
                    </m:oMath>
                  </m:oMathPara>
                </a14:m>
                <a:endParaRPr lang="en-US" dirty="0"/>
              </a:p>
            </p:txBody>
          </p:sp>
        </mc:Choice>
        <mc:Fallback xmlns="">
          <p:sp>
            <p:nvSpPr>
              <p:cNvPr id="41" name="Oval 40"/>
              <p:cNvSpPr>
                <a:spLocks noRot="1" noChangeAspect="1" noMove="1" noResize="1" noEditPoints="1" noAdjustHandles="1" noChangeArrowheads="1" noChangeShapeType="1" noTextEdit="1"/>
              </p:cNvSpPr>
              <p:nvPr/>
            </p:nvSpPr>
            <p:spPr>
              <a:xfrm>
                <a:off x="3256284" y="5788912"/>
                <a:ext cx="609600" cy="609600"/>
              </a:xfrm>
              <a:prstGeom prst="ellipse">
                <a:avLst/>
              </a:prstGeom>
              <a:blipFill>
                <a:blip r:embed="rId1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Oval 41"/>
              <p:cNvSpPr/>
              <p:nvPr/>
            </p:nvSpPr>
            <p:spPr>
              <a:xfrm>
                <a:off x="4651430" y="5796819"/>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3</m:t>
                          </m:r>
                        </m:sub>
                      </m:sSub>
                    </m:oMath>
                  </m:oMathPara>
                </a14:m>
                <a:endParaRPr lang="en-US" dirty="0"/>
              </a:p>
            </p:txBody>
          </p:sp>
        </mc:Choice>
        <mc:Fallback xmlns="">
          <p:sp>
            <p:nvSpPr>
              <p:cNvPr id="42" name="Oval 41"/>
              <p:cNvSpPr>
                <a:spLocks noRot="1" noChangeAspect="1" noMove="1" noResize="1" noEditPoints="1" noAdjustHandles="1" noChangeArrowheads="1" noChangeShapeType="1" noTextEdit="1"/>
              </p:cNvSpPr>
              <p:nvPr/>
            </p:nvSpPr>
            <p:spPr>
              <a:xfrm>
                <a:off x="4651430" y="5796819"/>
                <a:ext cx="609600" cy="609600"/>
              </a:xfrm>
              <a:prstGeom prst="ellipse">
                <a:avLst/>
              </a:prstGeom>
              <a:blipFill>
                <a:blip r:embed="rId15"/>
                <a:stretch>
                  <a:fillRect/>
                </a:stretch>
              </a:blipFill>
            </p:spPr>
            <p:txBody>
              <a:bodyPr/>
              <a:lstStyle/>
              <a:p>
                <a:r>
                  <a:rPr lang="en-IN">
                    <a:noFill/>
                  </a:rPr>
                  <a:t> </a:t>
                </a:r>
              </a:p>
            </p:txBody>
          </p:sp>
        </mc:Fallback>
      </mc:AlternateContent>
      <p:cxnSp>
        <p:nvCxnSpPr>
          <p:cNvPr id="45" name="Straight Connector 44"/>
          <p:cNvCxnSpPr>
            <a:stCxn id="41" idx="0"/>
            <a:endCxn id="31" idx="3"/>
          </p:cNvCxnSpPr>
          <p:nvPr/>
        </p:nvCxnSpPr>
        <p:spPr>
          <a:xfrm flipV="1">
            <a:off x="3561084" y="5254216"/>
            <a:ext cx="449370" cy="534697"/>
          </a:xfrm>
          <a:prstGeom prst="line">
            <a:avLst/>
          </a:prstGeom>
          <a:ln w="25400">
            <a:solidFill>
              <a:srgbClr val="C00000"/>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1" idx="5"/>
            <a:endCxn id="42" idx="0"/>
          </p:cNvCxnSpPr>
          <p:nvPr/>
        </p:nvCxnSpPr>
        <p:spPr>
          <a:xfrm>
            <a:off x="4441506" y="5254215"/>
            <a:ext cx="514724" cy="542604"/>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2" idx="2"/>
            <a:endCxn id="41" idx="6"/>
          </p:cNvCxnSpPr>
          <p:nvPr/>
        </p:nvCxnSpPr>
        <p:spPr>
          <a:xfrm flipH="1" flipV="1">
            <a:off x="3865884" y="6093713"/>
            <a:ext cx="785546" cy="7907"/>
          </a:xfrm>
          <a:prstGeom prst="line">
            <a:avLst/>
          </a:prstGeom>
          <a:ln w="25400">
            <a:headEnd type="stealth" w="lg" len="lg"/>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511216" y="5262010"/>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p:sp>
        <p:nvSpPr>
          <p:cNvPr id="57" name="TextBox 56"/>
          <p:cNvSpPr txBox="1"/>
          <p:nvPr/>
        </p:nvSpPr>
        <p:spPr>
          <a:xfrm>
            <a:off x="4072729" y="6075986"/>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1</a:t>
            </a:r>
          </a:p>
        </p:txBody>
      </p:sp>
      <p:sp>
        <p:nvSpPr>
          <p:cNvPr id="58" name="TextBox 57"/>
          <p:cNvSpPr txBox="1"/>
          <p:nvPr/>
        </p:nvSpPr>
        <p:spPr>
          <a:xfrm>
            <a:off x="4689500" y="5262010"/>
            <a:ext cx="298480" cy="338554"/>
          </a:xfrm>
          <a:prstGeom prst="rect">
            <a:avLst/>
          </a:prstGeom>
          <a:noFill/>
        </p:spPr>
        <p:txBody>
          <a:bodyPr wrap="none" rtlCol="0">
            <a:spAutoFit/>
          </a:bodyPr>
          <a:lstStyle/>
          <a:p>
            <a:r>
              <a:rPr lang="en-US" sz="1600" dirty="0">
                <a:latin typeface="Cambria Math" panose="02040503050406030204" pitchFamily="18" charset="0"/>
                <a:ea typeface="Cambria Math" panose="02040503050406030204" pitchFamily="18" charset="0"/>
              </a:rPr>
              <a:t>0</a:t>
            </a:r>
          </a:p>
        </p:txBody>
      </p:sp>
    </p:spTree>
    <p:extLst>
      <p:ext uri="{BB962C8B-B14F-4D97-AF65-F5344CB8AC3E}">
        <p14:creationId xmlns:p14="http://schemas.microsoft.com/office/powerpoint/2010/main" val="204766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500"/>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fade">
                                      <p:cBhvr>
                                        <p:cTn id="39" dur="500"/>
                                        <p:tgtEl>
                                          <p:spTgt spid="3">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left)">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500"/>
                                        <p:tgtEl>
                                          <p:spTgt spid="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03"/>
                                        </p:tgtEl>
                                        <p:attrNameLst>
                                          <p:attrName>style.visibility</p:attrName>
                                        </p:attrNameLst>
                                      </p:cBhvr>
                                      <p:to>
                                        <p:strVal val="visible"/>
                                      </p:to>
                                    </p:set>
                                    <p:animEffect transition="in" filter="wipe(down)">
                                      <p:cBhvr>
                                        <p:cTn id="54" dur="500"/>
                                        <p:tgtEl>
                                          <p:spTgt spid="10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animEffect transition="in" filter="fade">
                                      <p:cBhvr>
                                        <p:cTn id="59" dur="500"/>
                                        <p:tgtEl>
                                          <p:spTgt spid="3">
                                            <p:txEl>
                                              <p:pRg st="5" end="5"/>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500"/>
                                        <p:tgtEl>
                                          <p:spTgt spid="7"/>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wipe(left)">
                                      <p:cBhvr>
                                        <p:cTn id="79" dur="500"/>
                                        <p:tgtEl>
                                          <p:spTgt spid="40"/>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81"/>
                                        </p:tgtEl>
                                        <p:attrNameLst>
                                          <p:attrName>style.visibility</p:attrName>
                                        </p:attrNameLst>
                                      </p:cBhvr>
                                      <p:to>
                                        <p:strVal val="visible"/>
                                      </p:to>
                                    </p:set>
                                    <p:animEffect transition="in" filter="wipe(down)">
                                      <p:cBhvr>
                                        <p:cTn id="82" dur="500"/>
                                        <p:tgtEl>
                                          <p:spTgt spid="8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wipe(down)">
                                      <p:cBhvr>
                                        <p:cTn id="87" dur="500"/>
                                        <p:tgtEl>
                                          <p:spTgt spid="37"/>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wipe(down)">
                                      <p:cBhvr>
                                        <p:cTn id="90" dur="500"/>
                                        <p:tgtEl>
                                          <p:spTgt spid="38"/>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56"/>
                                        </p:tgtEl>
                                        <p:attrNameLst>
                                          <p:attrName>style.visibility</p:attrName>
                                        </p:attrNameLst>
                                      </p:cBhvr>
                                      <p:to>
                                        <p:strVal val="visible"/>
                                      </p:to>
                                    </p:set>
                                    <p:animEffect transition="in" filter="wipe(down)">
                                      <p:cBhvr>
                                        <p:cTn id="93" dur="500"/>
                                        <p:tgtEl>
                                          <p:spTgt spid="56"/>
                                        </p:tgtEl>
                                      </p:cBhvr>
                                    </p:animEffect>
                                  </p:childTnLst>
                                </p:cTn>
                              </p:par>
                              <p:par>
                                <p:cTn id="94" presetID="22" presetClass="entr" presetSubtype="1" fill="hold" nodeType="with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wipe(up)">
                                      <p:cBhvr>
                                        <p:cTn id="96" dur="500"/>
                                        <p:tgtEl>
                                          <p:spTgt spid="4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8"/>
                                        </p:tgtEl>
                                        <p:attrNameLst>
                                          <p:attrName>style.visibility</p:attrName>
                                        </p:attrNameLst>
                                      </p:cBhvr>
                                      <p:to>
                                        <p:strVal val="visible"/>
                                      </p:to>
                                    </p:set>
                                    <p:animEffect transition="in" filter="fade">
                                      <p:cBhvr>
                                        <p:cTn id="101" dur="500"/>
                                        <p:tgtEl>
                                          <p:spTgt spid="8"/>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nodeType="clickEffect">
                                  <p:stCondLst>
                                    <p:cond delay="0"/>
                                  </p:stCondLst>
                                  <p:childTnLst>
                                    <p:set>
                                      <p:cBhvr>
                                        <p:cTn id="105" dur="1" fill="hold">
                                          <p:stCondLst>
                                            <p:cond delay="0"/>
                                          </p:stCondLst>
                                        </p:cTn>
                                        <p:tgtEl>
                                          <p:spTgt spid="67"/>
                                        </p:tgtEl>
                                        <p:attrNameLst>
                                          <p:attrName>style.visibility</p:attrName>
                                        </p:attrNameLst>
                                      </p:cBhvr>
                                      <p:to>
                                        <p:strVal val="visible"/>
                                      </p:to>
                                    </p:set>
                                    <p:animEffect transition="in" filter="wipe(up)">
                                      <p:cBhvr>
                                        <p:cTn id="106" dur="500"/>
                                        <p:tgtEl>
                                          <p:spTgt spid="67"/>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80"/>
                                        </p:tgtEl>
                                        <p:attrNameLst>
                                          <p:attrName>style.visibility</p:attrName>
                                        </p:attrNameLst>
                                      </p:cBhvr>
                                      <p:to>
                                        <p:strVal val="visible"/>
                                      </p:to>
                                    </p:set>
                                    <p:animEffect transition="in" filter="wipe(down)">
                                      <p:cBhvr>
                                        <p:cTn id="109" dur="500"/>
                                        <p:tgtEl>
                                          <p:spTgt spid="80"/>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0"/>
                                        </p:tgtEl>
                                        <p:attrNameLst>
                                          <p:attrName>style.visibility</p:attrName>
                                        </p:attrNameLst>
                                      </p:cBhvr>
                                      <p:to>
                                        <p:strVal val="visible"/>
                                      </p:to>
                                    </p:set>
                                    <p:animEffect transition="in" filter="fade">
                                      <p:cBhvr>
                                        <p:cTn id="114" dur="500"/>
                                        <p:tgtEl>
                                          <p:spTgt spid="10"/>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51"/>
                                        </p:tgtEl>
                                        <p:attrNameLst>
                                          <p:attrName>style.visibility</p:attrName>
                                        </p:attrNameLst>
                                      </p:cBhvr>
                                      <p:to>
                                        <p:strVal val="visible"/>
                                      </p:to>
                                    </p:set>
                                    <p:animEffect transition="in" filter="wipe(left)">
                                      <p:cBhvr>
                                        <p:cTn id="119" dur="500"/>
                                        <p:tgtEl>
                                          <p:spTgt spid="51"/>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57"/>
                                        </p:tgtEl>
                                        <p:attrNameLst>
                                          <p:attrName>style.visibility</p:attrName>
                                        </p:attrNameLst>
                                      </p:cBhvr>
                                      <p:to>
                                        <p:strVal val="visible"/>
                                      </p:to>
                                    </p:set>
                                    <p:animEffect transition="in" filter="wipe(down)">
                                      <p:cBhvr>
                                        <p:cTn id="122" dur="500"/>
                                        <p:tgtEl>
                                          <p:spTgt spid="57"/>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6"/>
                                        </p:tgtEl>
                                        <p:attrNameLst>
                                          <p:attrName>style.visibility</p:attrName>
                                        </p:attrNameLst>
                                      </p:cBhvr>
                                      <p:to>
                                        <p:strVal val="visible"/>
                                      </p:to>
                                    </p:set>
                                    <p:animEffect transition="in" filter="fade">
                                      <p:cBhvr>
                                        <p:cTn id="127" dur="500"/>
                                        <p:tgtEl>
                                          <p:spTgt spid="2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48"/>
                                        </p:tgtEl>
                                        <p:attrNameLst>
                                          <p:attrName>style.visibility</p:attrName>
                                        </p:attrNameLst>
                                      </p:cBhvr>
                                      <p:to>
                                        <p:strVal val="visible"/>
                                      </p:to>
                                    </p:set>
                                    <p:animEffect transition="in" filter="wipe(down)">
                                      <p:cBhvr>
                                        <p:cTn id="132" dur="500"/>
                                        <p:tgtEl>
                                          <p:spTgt spid="48"/>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58"/>
                                        </p:tgtEl>
                                        <p:attrNameLst>
                                          <p:attrName>style.visibility</p:attrName>
                                        </p:attrNameLst>
                                      </p:cBhvr>
                                      <p:to>
                                        <p:strVal val="visible"/>
                                      </p:to>
                                    </p:set>
                                    <p:animEffect transition="in" filter="wipe(down)">
                                      <p:cBhvr>
                                        <p:cTn id="135" dur="500"/>
                                        <p:tgtEl>
                                          <p:spTgt spid="58"/>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fade">
                                      <p:cBhvr>
                                        <p:cTn id="14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39" grpId="0" animBg="1"/>
      <p:bldP spid="80" grpId="0"/>
      <p:bldP spid="81" grpId="0"/>
      <p:bldP spid="103" grpId="0" animBg="1"/>
      <p:bldP spid="38" grpId="0"/>
      <p:bldP spid="41" grpId="0" animBg="1"/>
      <p:bldP spid="42" grpId="0" animBg="1"/>
      <p:bldP spid="56" grpId="0"/>
      <p:bldP spid="57" grpId="0"/>
      <p:bldP spid="5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D5053-B7F5-48BF-86AB-7C274CBA1566}"/>
              </a:ext>
            </a:extLst>
          </p:cNvPr>
          <p:cNvSpPr>
            <a:spLocks noGrp="1"/>
          </p:cNvSpPr>
          <p:nvPr>
            <p:ph type="title"/>
          </p:nvPr>
        </p:nvSpPr>
        <p:spPr/>
        <p:txBody>
          <a:bodyPr/>
          <a:lstStyle/>
          <a:p>
            <a:r>
              <a:rPr lang="en-IN" dirty="0"/>
              <a:t>NFA: </a:t>
            </a:r>
            <a:r>
              <a:rPr lang="en-IN" dirty="0">
                <a:solidFill>
                  <a:srgbClr val="C00000"/>
                </a:solidFill>
              </a:rPr>
              <a:t>ending with w</a:t>
            </a:r>
          </a:p>
        </p:txBody>
      </p:sp>
      <p:sp>
        <p:nvSpPr>
          <p:cNvPr id="3" name="Content Placeholder 2">
            <a:extLst>
              <a:ext uri="{FF2B5EF4-FFF2-40B4-BE49-F238E27FC236}">
                <a16:creationId xmlns:a16="http://schemas.microsoft.com/office/drawing/2014/main" id="{27DBD96B-0365-4474-83FC-0C7D6C015FEC}"/>
              </a:ext>
            </a:extLst>
          </p:cNvPr>
          <p:cNvSpPr>
            <a:spLocks noGrp="1"/>
          </p:cNvSpPr>
          <p:nvPr>
            <p:ph idx="1"/>
          </p:nvPr>
        </p:nvSpPr>
        <p:spPr/>
        <p:txBody>
          <a:bodyPr/>
          <a:lstStyle/>
          <a:p>
            <a:r>
              <a:rPr lang="en-US" dirty="0"/>
              <a:t>NFA that accepts all binary strings that end with 101.</a:t>
            </a:r>
          </a:p>
          <a:p>
            <a:endParaRPr lang="en-US" dirty="0"/>
          </a:p>
          <a:p>
            <a:endParaRPr lang="en-US" dirty="0"/>
          </a:p>
          <a:p>
            <a:endParaRPr lang="en-US" dirty="0"/>
          </a:p>
          <a:p>
            <a:r>
              <a:rPr lang="en-US" dirty="0"/>
              <a:t>Accepts all binary strings where the last symbol is 0 or that contain only 1’s.</a:t>
            </a:r>
          </a:p>
          <a:p>
            <a:endParaRPr lang="en-IN" dirty="0"/>
          </a:p>
        </p:txBody>
      </p:sp>
      <p:pic>
        <p:nvPicPr>
          <p:cNvPr id="5" name="Picture 4">
            <a:extLst>
              <a:ext uri="{FF2B5EF4-FFF2-40B4-BE49-F238E27FC236}">
                <a16:creationId xmlns:a16="http://schemas.microsoft.com/office/drawing/2014/main" id="{A0B7044E-4DE4-4685-9F06-2B650B834E5F}"/>
              </a:ext>
            </a:extLst>
          </p:cNvPr>
          <p:cNvPicPr>
            <a:picLocks noChangeAspect="1"/>
          </p:cNvPicPr>
          <p:nvPr/>
        </p:nvPicPr>
        <p:blipFill>
          <a:blip r:embed="rId2"/>
          <a:stretch>
            <a:fillRect/>
          </a:stretch>
        </p:blipFill>
        <p:spPr>
          <a:xfrm>
            <a:off x="4419600" y="1600200"/>
            <a:ext cx="5188217" cy="1130358"/>
          </a:xfrm>
          <a:prstGeom prst="rect">
            <a:avLst/>
          </a:prstGeom>
        </p:spPr>
      </p:pic>
      <p:pic>
        <p:nvPicPr>
          <p:cNvPr id="7" name="Picture 6">
            <a:extLst>
              <a:ext uri="{FF2B5EF4-FFF2-40B4-BE49-F238E27FC236}">
                <a16:creationId xmlns:a16="http://schemas.microsoft.com/office/drawing/2014/main" id="{4B89610C-A1CA-4A9F-8C07-4BEFDB5E3BD1}"/>
              </a:ext>
            </a:extLst>
          </p:cNvPr>
          <p:cNvPicPr>
            <a:picLocks noChangeAspect="1"/>
          </p:cNvPicPr>
          <p:nvPr/>
        </p:nvPicPr>
        <p:blipFill>
          <a:blip r:embed="rId3"/>
          <a:stretch>
            <a:fillRect/>
          </a:stretch>
        </p:blipFill>
        <p:spPr>
          <a:xfrm>
            <a:off x="4572000" y="3448251"/>
            <a:ext cx="6426530" cy="1454225"/>
          </a:xfrm>
          <a:prstGeom prst="rect">
            <a:avLst/>
          </a:prstGeom>
        </p:spPr>
      </p:pic>
    </p:spTree>
    <p:extLst>
      <p:ext uri="{BB962C8B-B14F-4D97-AF65-F5344CB8AC3E}">
        <p14:creationId xmlns:p14="http://schemas.microsoft.com/office/powerpoint/2010/main" val="59570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17424-4CAE-458F-A12F-87B29C7992D6}"/>
              </a:ext>
            </a:extLst>
          </p:cNvPr>
          <p:cNvSpPr>
            <a:spLocks noGrp="1"/>
          </p:cNvSpPr>
          <p:nvPr>
            <p:ph type="title"/>
          </p:nvPr>
        </p:nvSpPr>
        <p:spPr/>
        <p:txBody>
          <a:bodyPr/>
          <a:lstStyle/>
          <a:p>
            <a:r>
              <a:rPr lang="en-IN" dirty="0"/>
              <a:t>Examples</a:t>
            </a:r>
          </a:p>
        </p:txBody>
      </p:sp>
      <p:sp>
        <p:nvSpPr>
          <p:cNvPr id="3" name="Content Placeholder 2">
            <a:extLst>
              <a:ext uri="{FF2B5EF4-FFF2-40B4-BE49-F238E27FC236}">
                <a16:creationId xmlns:a16="http://schemas.microsoft.com/office/drawing/2014/main" id="{FCFBA480-1699-464B-BDB7-9A5146E1EE0A}"/>
              </a:ext>
            </a:extLst>
          </p:cNvPr>
          <p:cNvSpPr>
            <a:spLocks noGrp="1"/>
          </p:cNvSpPr>
          <p:nvPr>
            <p:ph idx="1"/>
          </p:nvPr>
        </p:nvSpPr>
        <p:spPr/>
        <p:txBody>
          <a:bodyPr/>
          <a:lstStyle/>
          <a:p>
            <a:r>
              <a:rPr lang="en-US" b="0" i="0" dirty="0">
                <a:solidFill>
                  <a:srgbClr val="242424"/>
                </a:solidFill>
                <a:effectLst/>
                <a:latin typeface="arial" panose="020B0604020202020204" pitchFamily="34" charset="0"/>
              </a:rPr>
              <a:t>Design a NFA of all binary strings in which 2</a:t>
            </a:r>
            <a:r>
              <a:rPr lang="en-US" b="0" i="0" baseline="30000" dirty="0">
                <a:solidFill>
                  <a:srgbClr val="242424"/>
                </a:solidFill>
                <a:effectLst/>
                <a:latin typeface="arial" panose="020B0604020202020204" pitchFamily="34" charset="0"/>
              </a:rPr>
              <a:t>nd</a:t>
            </a:r>
            <a:r>
              <a:rPr lang="en-US" b="0" i="0" dirty="0">
                <a:solidFill>
                  <a:srgbClr val="242424"/>
                </a:solidFill>
                <a:effectLst/>
                <a:latin typeface="arial" panose="020B0604020202020204" pitchFamily="34" charset="0"/>
              </a:rPr>
              <a:t> last bit is 1.</a:t>
            </a:r>
          </a:p>
          <a:p>
            <a:pPr lvl="1"/>
            <a:r>
              <a:rPr lang="en-IN" b="0" i="0" dirty="0">
                <a:solidFill>
                  <a:srgbClr val="242424"/>
                </a:solidFill>
                <a:effectLst/>
                <a:latin typeface="arial" panose="020B0604020202020204" pitchFamily="34" charset="0"/>
              </a:rPr>
              <a:t>L= {10, 010, 000010, 11, 101011……..}</a:t>
            </a:r>
            <a:endParaRPr lang="en-IN" dirty="0"/>
          </a:p>
          <a:p>
            <a:endParaRPr lang="en-US" dirty="0">
              <a:solidFill>
                <a:srgbClr val="242424"/>
              </a:solidFill>
              <a:latin typeface="arial" panose="020B0604020202020204" pitchFamily="34" charset="0"/>
            </a:endParaRPr>
          </a:p>
          <a:p>
            <a:endParaRPr lang="en-US" b="0" i="0" dirty="0">
              <a:solidFill>
                <a:srgbClr val="242424"/>
              </a:solidFill>
              <a:effectLst/>
              <a:latin typeface="arial" panose="020B0604020202020204" pitchFamily="34" charset="0"/>
            </a:endParaRPr>
          </a:p>
          <a:p>
            <a:endParaRPr lang="en-US" b="0" i="0" dirty="0">
              <a:solidFill>
                <a:srgbClr val="242424"/>
              </a:solidFill>
              <a:effectLst/>
              <a:latin typeface="arial" panose="020B0604020202020204" pitchFamily="34" charset="0"/>
            </a:endParaRPr>
          </a:p>
          <a:p>
            <a:r>
              <a:rPr lang="en-US" b="0" i="0" dirty="0">
                <a:solidFill>
                  <a:srgbClr val="242424"/>
                </a:solidFill>
                <a:effectLst/>
                <a:latin typeface="arial" panose="020B0604020202020204" pitchFamily="34" charset="0"/>
              </a:rPr>
              <a:t>Design an NFA with ∑ = {0, 1} accepts all string ending with 01.</a:t>
            </a:r>
          </a:p>
          <a:p>
            <a:pPr lvl="1"/>
            <a:r>
              <a:rPr lang="en-IN" b="0" i="0" dirty="0">
                <a:solidFill>
                  <a:srgbClr val="242424"/>
                </a:solidFill>
                <a:effectLst/>
                <a:latin typeface="arial" panose="020B0604020202020204" pitchFamily="34" charset="0"/>
              </a:rPr>
              <a:t>L= {01, 0101, 0000101, 101, 101001……..}</a:t>
            </a:r>
            <a:endParaRPr lang="en-US" b="0" i="0" dirty="0">
              <a:solidFill>
                <a:srgbClr val="242424"/>
              </a:solidFill>
              <a:effectLst/>
              <a:latin typeface="arial" panose="020B0604020202020204" pitchFamily="34" charset="0"/>
            </a:endParaRPr>
          </a:p>
        </p:txBody>
      </p:sp>
      <p:pic>
        <p:nvPicPr>
          <p:cNvPr id="1026" name="Picture 2" descr="NFA examples (1)">
            <a:extLst>
              <a:ext uri="{FF2B5EF4-FFF2-40B4-BE49-F238E27FC236}">
                <a16:creationId xmlns:a16="http://schemas.microsoft.com/office/drawing/2014/main" id="{C9E4986D-D0C6-4E00-A131-1FB7CFB60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199" y="1600200"/>
            <a:ext cx="4875497"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FA examples (2)">
            <a:extLst>
              <a:ext uri="{FF2B5EF4-FFF2-40B4-BE49-F238E27FC236}">
                <a16:creationId xmlns:a16="http://schemas.microsoft.com/office/drawing/2014/main" id="{679D67E6-99D5-4EB2-A06D-3A3FFE1507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4723" y="4495800"/>
            <a:ext cx="4875497"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35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28"/>
                                        </p:tgtEl>
                                        <p:attrNameLst>
                                          <p:attrName>style.visibility</p:attrName>
                                        </p:attrNameLst>
                                      </p:cBhvr>
                                      <p:to>
                                        <p:strVal val="visible"/>
                                      </p:to>
                                    </p:set>
                                    <p:animEffect transition="in" filter="fade">
                                      <p:cBhvr>
                                        <p:cTn id="2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BC55C-7D3A-480A-8842-96295ADB3923}"/>
              </a:ext>
            </a:extLst>
          </p:cNvPr>
          <p:cNvSpPr>
            <a:spLocks noGrp="1"/>
          </p:cNvSpPr>
          <p:nvPr>
            <p:ph type="title"/>
          </p:nvPr>
        </p:nvSpPr>
        <p:spPr/>
        <p:txBody>
          <a:bodyPr/>
          <a:lstStyle/>
          <a:p>
            <a:r>
              <a:rPr lang="en-IN" dirty="0"/>
              <a:t>Examples</a:t>
            </a:r>
          </a:p>
        </p:txBody>
      </p:sp>
      <p:sp>
        <p:nvSpPr>
          <p:cNvPr id="3" name="Content Placeholder 2">
            <a:extLst>
              <a:ext uri="{FF2B5EF4-FFF2-40B4-BE49-F238E27FC236}">
                <a16:creationId xmlns:a16="http://schemas.microsoft.com/office/drawing/2014/main" id="{6AC6788D-D159-47CD-9C40-55775746F8A3}"/>
              </a:ext>
            </a:extLst>
          </p:cNvPr>
          <p:cNvSpPr>
            <a:spLocks noGrp="1"/>
          </p:cNvSpPr>
          <p:nvPr>
            <p:ph idx="1"/>
          </p:nvPr>
        </p:nvSpPr>
        <p:spPr/>
        <p:txBody>
          <a:bodyPr/>
          <a:lstStyle/>
          <a:p>
            <a:r>
              <a:rPr lang="en-US" dirty="0"/>
              <a:t>Construct an NFA with ∑ = {0, 1} in which a substring “double ‘1’ is followed by single ‘0’” must exist.</a:t>
            </a:r>
          </a:p>
          <a:p>
            <a:pPr lvl="1"/>
            <a:r>
              <a:rPr lang="en-IN" b="0" i="0" dirty="0">
                <a:solidFill>
                  <a:srgbClr val="242424"/>
                </a:solidFill>
                <a:effectLst/>
                <a:latin typeface="arial" panose="020B0604020202020204" pitchFamily="34" charset="0"/>
              </a:rPr>
              <a:t>L= {110, 0110, 1110 , 10100110……..}</a:t>
            </a:r>
            <a:endParaRPr lang="en-US" dirty="0"/>
          </a:p>
          <a:p>
            <a:endParaRPr lang="en-US" dirty="0"/>
          </a:p>
          <a:p>
            <a:endParaRPr lang="en-US" dirty="0"/>
          </a:p>
          <a:p>
            <a:r>
              <a:rPr lang="en-US" b="0" i="0" dirty="0">
                <a:solidFill>
                  <a:srgbClr val="242424"/>
                </a:solidFill>
                <a:effectLst/>
                <a:latin typeface="arial" panose="020B0604020202020204" pitchFamily="34" charset="0"/>
              </a:rPr>
              <a:t>Construct an NFA in which all the string contains a substring 1101.</a:t>
            </a:r>
          </a:p>
          <a:p>
            <a:pPr lvl="1"/>
            <a:r>
              <a:rPr lang="en-IN" b="0" i="0" dirty="0">
                <a:solidFill>
                  <a:srgbClr val="242424"/>
                </a:solidFill>
                <a:effectLst/>
                <a:latin typeface="arial" panose="020B0604020202020204" pitchFamily="34" charset="0"/>
              </a:rPr>
              <a:t>L= {1101, 110101, 1101000101, 01101, 1011011……..}</a:t>
            </a:r>
            <a:endParaRPr lang="en-US" dirty="0"/>
          </a:p>
          <a:p>
            <a:endParaRPr lang="en-IN" dirty="0"/>
          </a:p>
        </p:txBody>
      </p:sp>
      <p:pic>
        <p:nvPicPr>
          <p:cNvPr id="2050" name="Picture 2" descr="NFA examples (3)">
            <a:extLst>
              <a:ext uri="{FF2B5EF4-FFF2-40B4-BE49-F238E27FC236}">
                <a16:creationId xmlns:a16="http://schemas.microsoft.com/office/drawing/2014/main" id="{17771CFC-D008-4EB9-BCB5-AB1BFCB31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599" y="1676400"/>
            <a:ext cx="6115987"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FA examples (4)">
            <a:extLst>
              <a:ext uri="{FF2B5EF4-FFF2-40B4-BE49-F238E27FC236}">
                <a16:creationId xmlns:a16="http://schemas.microsoft.com/office/drawing/2014/main" id="{C7FAD2C4-B2B5-4C7B-872C-061208870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773" y="4495800"/>
            <a:ext cx="7639813"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88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52"/>
                                        </p:tgtEl>
                                        <p:attrNameLst>
                                          <p:attrName>style.visibility</p:attrName>
                                        </p:attrNameLst>
                                      </p:cBhvr>
                                      <p:to>
                                        <p:strVal val="visible"/>
                                      </p:to>
                                    </p:set>
                                    <p:animEffect transition="in" filter="fade">
                                      <p:cBhvr>
                                        <p:cTn id="28"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4C187-7D36-46AD-A47C-82477C3BBBFF}"/>
              </a:ext>
            </a:extLst>
          </p:cNvPr>
          <p:cNvSpPr>
            <a:spLocks noGrp="1"/>
          </p:cNvSpPr>
          <p:nvPr>
            <p:ph type="title"/>
          </p:nvPr>
        </p:nvSpPr>
        <p:spPr/>
        <p:txBody>
          <a:bodyPr/>
          <a:lstStyle/>
          <a:p>
            <a:r>
              <a:rPr lang="en-IN" dirty="0"/>
              <a:t>DFA Vs. NFA</a:t>
            </a:r>
          </a:p>
        </p:txBody>
      </p:sp>
      <p:graphicFrame>
        <p:nvGraphicFramePr>
          <p:cNvPr id="4" name="Table 3">
            <a:extLst>
              <a:ext uri="{FF2B5EF4-FFF2-40B4-BE49-F238E27FC236}">
                <a16:creationId xmlns:a16="http://schemas.microsoft.com/office/drawing/2014/main" id="{7646EBDE-4F84-4E53-B16C-31EDD8014302}"/>
              </a:ext>
            </a:extLst>
          </p:cNvPr>
          <p:cNvGraphicFramePr>
            <a:graphicFrameLocks noGrp="1"/>
          </p:cNvGraphicFramePr>
          <p:nvPr>
            <p:extLst>
              <p:ext uri="{D42A27DB-BD31-4B8C-83A1-F6EECF244321}">
                <p14:modId xmlns:p14="http://schemas.microsoft.com/office/powerpoint/2010/main" val="1903448754"/>
              </p:ext>
            </p:extLst>
          </p:nvPr>
        </p:nvGraphicFramePr>
        <p:xfrm>
          <a:off x="304800" y="990600"/>
          <a:ext cx="11506200" cy="5664868"/>
        </p:xfrm>
        <a:graphic>
          <a:graphicData uri="http://schemas.openxmlformats.org/drawingml/2006/table">
            <a:tbl>
              <a:tblPr/>
              <a:tblGrid>
                <a:gridCol w="1295400">
                  <a:extLst>
                    <a:ext uri="{9D8B030D-6E8A-4147-A177-3AD203B41FA5}">
                      <a16:colId xmlns:a16="http://schemas.microsoft.com/office/drawing/2014/main" val="3553654551"/>
                    </a:ext>
                  </a:extLst>
                </a:gridCol>
                <a:gridCol w="5105400">
                  <a:extLst>
                    <a:ext uri="{9D8B030D-6E8A-4147-A177-3AD203B41FA5}">
                      <a16:colId xmlns:a16="http://schemas.microsoft.com/office/drawing/2014/main" val="1776151567"/>
                    </a:ext>
                  </a:extLst>
                </a:gridCol>
                <a:gridCol w="5105400">
                  <a:extLst>
                    <a:ext uri="{9D8B030D-6E8A-4147-A177-3AD203B41FA5}">
                      <a16:colId xmlns:a16="http://schemas.microsoft.com/office/drawing/2014/main" val="2711345098"/>
                    </a:ext>
                  </a:extLst>
                </a:gridCol>
              </a:tblGrid>
              <a:tr h="390493">
                <a:tc>
                  <a:txBody>
                    <a:bodyPr/>
                    <a:lstStyle/>
                    <a:p>
                      <a:pPr algn="just"/>
                      <a:r>
                        <a:rPr lang="en-IN" sz="2400" b="1" dirty="0">
                          <a:effectLst/>
                          <a:latin typeface="Cambria" panose="02040503050406030204" pitchFamily="18" charset="0"/>
                          <a:ea typeface="Cambria" panose="02040503050406030204" pitchFamily="18" charset="0"/>
                        </a:rPr>
                        <a:t>SR.NO.</a:t>
                      </a:r>
                      <a:endParaRPr lang="en-IN" sz="36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2400" b="1">
                          <a:effectLst/>
                          <a:latin typeface="Cambria" panose="02040503050406030204" pitchFamily="18" charset="0"/>
                          <a:ea typeface="Cambria" panose="02040503050406030204" pitchFamily="18" charset="0"/>
                        </a:rPr>
                        <a:t>DFA</a:t>
                      </a:r>
                      <a:endParaRPr lang="en-IN" sz="360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2400" b="1" dirty="0">
                          <a:effectLst/>
                          <a:latin typeface="Cambria" panose="02040503050406030204" pitchFamily="18" charset="0"/>
                          <a:ea typeface="Cambria" panose="02040503050406030204" pitchFamily="18" charset="0"/>
                        </a:rPr>
                        <a:t>NFA</a:t>
                      </a:r>
                      <a:endParaRPr lang="en-IN" sz="36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2751048"/>
                  </a:ext>
                </a:extLst>
              </a:tr>
              <a:tr h="1001699">
                <a:tc>
                  <a:txBody>
                    <a:bodyPr/>
                    <a:lstStyle/>
                    <a:p>
                      <a:pPr algn="just"/>
                      <a:r>
                        <a:rPr lang="en-IN" sz="1800" dirty="0">
                          <a:effectLst/>
                          <a:latin typeface="Cambria" panose="02040503050406030204" pitchFamily="18" charset="0"/>
                          <a:ea typeface="Cambria" panose="02040503050406030204" pitchFamily="18" charset="0"/>
                        </a:rPr>
                        <a:t>1</a:t>
                      </a:r>
                      <a:endParaRPr lang="en-IN"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800" dirty="0">
                          <a:effectLst/>
                          <a:latin typeface="Cambria" panose="02040503050406030204" pitchFamily="18" charset="0"/>
                          <a:ea typeface="Cambria" panose="02040503050406030204" pitchFamily="18" charset="0"/>
                        </a:rPr>
                        <a:t>DFA stands for Deterministic Finite Automata.</a:t>
                      </a:r>
                      <a:endParaRPr lang="en-IN"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800">
                          <a:effectLst/>
                          <a:latin typeface="Cambria" panose="02040503050406030204" pitchFamily="18" charset="0"/>
                          <a:ea typeface="Cambria" panose="02040503050406030204" pitchFamily="18" charset="0"/>
                        </a:rPr>
                        <a:t>NFA stands for Nondeterministic Finite Automata.</a:t>
                      </a:r>
                      <a:endParaRPr lang="en-IN" sz="280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2456909"/>
                  </a:ext>
                </a:extLst>
              </a:tr>
              <a:tr h="1001699">
                <a:tc>
                  <a:txBody>
                    <a:bodyPr/>
                    <a:lstStyle/>
                    <a:p>
                      <a:pPr algn="just"/>
                      <a:r>
                        <a:rPr lang="en-IN" sz="1800" dirty="0">
                          <a:effectLst/>
                          <a:latin typeface="Cambria" panose="02040503050406030204" pitchFamily="18" charset="0"/>
                          <a:ea typeface="Cambria" panose="02040503050406030204" pitchFamily="18" charset="0"/>
                        </a:rPr>
                        <a:t>2</a:t>
                      </a:r>
                      <a:endParaRPr lang="en-IN"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dirty="0">
                          <a:effectLst/>
                          <a:latin typeface="Cambria" panose="02040503050406030204" pitchFamily="18" charset="0"/>
                          <a:ea typeface="Cambria" panose="02040503050406030204" pitchFamily="18" charset="0"/>
                        </a:rPr>
                        <a:t>For each sigma value (0, 1…n) there must be a provided path from each state.</a:t>
                      </a:r>
                      <a:endParaRPr lang="en-US"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effectLst/>
                          <a:latin typeface="Cambria" panose="02040503050406030204" pitchFamily="18" charset="0"/>
                          <a:ea typeface="Cambria" panose="02040503050406030204" pitchFamily="18" charset="0"/>
                        </a:rPr>
                        <a:t>For each sigma value (0, 1…n) there is no need to specify path from each state</a:t>
                      </a:r>
                      <a:endParaRPr lang="en-US" sz="280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2002375"/>
                  </a:ext>
                </a:extLst>
              </a:tr>
              <a:tr h="1001699">
                <a:tc>
                  <a:txBody>
                    <a:bodyPr/>
                    <a:lstStyle/>
                    <a:p>
                      <a:pPr algn="just"/>
                      <a:r>
                        <a:rPr lang="en-IN" sz="1800">
                          <a:effectLst/>
                          <a:latin typeface="Cambria" panose="02040503050406030204" pitchFamily="18" charset="0"/>
                          <a:ea typeface="Cambria" panose="02040503050406030204" pitchFamily="18" charset="0"/>
                        </a:rPr>
                        <a:t>3</a:t>
                      </a:r>
                      <a:endParaRPr lang="en-IN" sz="280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dirty="0">
                          <a:effectLst/>
                          <a:latin typeface="Cambria" panose="02040503050406030204" pitchFamily="18" charset="0"/>
                          <a:ea typeface="Cambria" panose="02040503050406030204" pitchFamily="18" charset="0"/>
                        </a:rPr>
                        <a:t>As DFA provide a path for each input, that’s why all digital computers are deterministic.</a:t>
                      </a:r>
                      <a:endParaRPr lang="en-US"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dirty="0">
                          <a:effectLst/>
                          <a:latin typeface="Cambria" panose="02040503050406030204" pitchFamily="18" charset="0"/>
                          <a:ea typeface="Cambria" panose="02040503050406030204" pitchFamily="18" charset="0"/>
                        </a:rPr>
                        <a:t>As NFA does not provide a path for each input, that’s why NFA not use in digital computers.</a:t>
                      </a:r>
                      <a:endParaRPr lang="en-US"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4455986"/>
                  </a:ext>
                </a:extLst>
              </a:tr>
              <a:tr h="1001699">
                <a:tc>
                  <a:txBody>
                    <a:bodyPr/>
                    <a:lstStyle/>
                    <a:p>
                      <a:pPr algn="just"/>
                      <a:r>
                        <a:rPr lang="en-IN" sz="1800">
                          <a:effectLst/>
                          <a:latin typeface="Cambria" panose="02040503050406030204" pitchFamily="18" charset="0"/>
                          <a:ea typeface="Cambria" panose="02040503050406030204" pitchFamily="18" charset="0"/>
                        </a:rPr>
                        <a:t>4</a:t>
                      </a:r>
                      <a:endParaRPr lang="en-IN" sz="280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effectLst/>
                          <a:latin typeface="Cambria" panose="02040503050406030204" pitchFamily="18" charset="0"/>
                          <a:ea typeface="Cambria" panose="02040503050406030204" pitchFamily="18" charset="0"/>
                        </a:rPr>
                        <a:t>Multiple choices are not available corresponding to an output.</a:t>
                      </a:r>
                      <a:endParaRPr lang="en-US" sz="280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dirty="0">
                          <a:effectLst/>
                          <a:latin typeface="Cambria" panose="02040503050406030204" pitchFamily="18" charset="0"/>
                          <a:ea typeface="Cambria" panose="02040503050406030204" pitchFamily="18" charset="0"/>
                        </a:rPr>
                        <a:t>Multiple choices are available corresponding to an output.</a:t>
                      </a:r>
                      <a:endParaRPr lang="en-US"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2249132"/>
                  </a:ext>
                </a:extLst>
              </a:tr>
              <a:tr h="1241512">
                <a:tc>
                  <a:txBody>
                    <a:bodyPr/>
                    <a:lstStyle/>
                    <a:p>
                      <a:pPr algn="just"/>
                      <a:r>
                        <a:rPr lang="en-IN" sz="1800">
                          <a:effectLst/>
                          <a:latin typeface="Cambria" panose="02040503050406030204" pitchFamily="18" charset="0"/>
                          <a:ea typeface="Cambria" panose="02040503050406030204" pitchFamily="18" charset="0"/>
                        </a:rPr>
                        <a:t>5</a:t>
                      </a:r>
                      <a:endParaRPr lang="en-IN" sz="280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ase"/>
                      <a:r>
                        <a:rPr lang="en-US" sz="1800" dirty="0">
                          <a:effectLst/>
                          <a:latin typeface="Cambria" panose="02040503050406030204" pitchFamily="18" charset="0"/>
                          <a:ea typeface="Cambria" panose="02040503050406030204" pitchFamily="18" charset="0"/>
                        </a:rPr>
                        <a:t>DFA cannot use Empty String</a:t>
                      </a:r>
                      <a:endParaRPr lang="en-US" sz="2800" dirty="0">
                        <a:effectLst/>
                        <a:latin typeface="Cambria" panose="02040503050406030204" pitchFamily="18" charset="0"/>
                        <a:ea typeface="Cambria" panose="02040503050406030204" pitchFamily="18" charset="0"/>
                      </a:endParaRPr>
                    </a:p>
                    <a:p>
                      <a:pPr algn="just" fontAlgn="base"/>
                      <a:r>
                        <a:rPr lang="en-US" sz="1800" dirty="0">
                          <a:effectLst/>
                          <a:latin typeface="Cambria" panose="02040503050406030204" pitchFamily="18" charset="0"/>
                          <a:ea typeface="Cambria" panose="02040503050406030204" pitchFamily="18" charset="0"/>
                        </a:rPr>
                        <a:t>(Epsilon) transition.</a:t>
                      </a:r>
                      <a:endParaRPr lang="en-US"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dirty="0">
                          <a:effectLst/>
                          <a:latin typeface="Cambria" panose="02040503050406030204" pitchFamily="18" charset="0"/>
                          <a:ea typeface="Cambria" panose="02040503050406030204" pitchFamily="18" charset="0"/>
                        </a:rPr>
                        <a:t>NFA can use Empty String (Epsilon) transition.</a:t>
                      </a:r>
                      <a:endParaRPr lang="en-US" sz="2800" dirty="0">
                        <a:effectLst/>
                        <a:latin typeface="Cambria" panose="02040503050406030204" pitchFamily="18" charset="0"/>
                        <a:ea typeface="Cambria" panose="02040503050406030204" pitchFamily="18" charset="0"/>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7033689"/>
                  </a:ext>
                </a:extLst>
              </a:tr>
            </a:tbl>
          </a:graphicData>
        </a:graphic>
      </p:graphicFrame>
    </p:spTree>
    <p:extLst>
      <p:ext uri="{BB962C8B-B14F-4D97-AF65-F5344CB8AC3E}">
        <p14:creationId xmlns:p14="http://schemas.microsoft.com/office/powerpoint/2010/main" val="35571741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50560</TotalTime>
  <Words>9267</Words>
  <Application>Microsoft Macintosh PowerPoint</Application>
  <PresentationFormat>Widescreen</PresentationFormat>
  <Paragraphs>1429</Paragraphs>
  <Slides>118</Slides>
  <Notes>3</Notes>
  <HiddenSlides>1</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118</vt:i4>
      </vt:variant>
    </vt:vector>
  </HeadingPairs>
  <TitlesOfParts>
    <vt:vector size="136" baseType="lpstr">
      <vt:lpstr>-apple-system</vt:lpstr>
      <vt:lpstr>Arial</vt:lpstr>
      <vt:lpstr>Arial</vt:lpstr>
      <vt:lpstr>Arimo</vt:lpstr>
      <vt:lpstr>Calibri</vt:lpstr>
      <vt:lpstr>Cambria</vt:lpstr>
      <vt:lpstr>Cambria Math</vt:lpstr>
      <vt:lpstr>Droid Serif</vt:lpstr>
      <vt:lpstr>KaTeX_Main</vt:lpstr>
      <vt:lpstr>KaTeX_Math</vt:lpstr>
      <vt:lpstr>Poppins</vt:lpstr>
      <vt:lpstr>roboto condensed</vt:lpstr>
      <vt:lpstr>Roboto Condensed Light</vt:lpstr>
      <vt:lpstr>Segoe UI</vt:lpstr>
      <vt:lpstr>urw-din</vt:lpstr>
      <vt:lpstr>Wingdings</vt:lpstr>
      <vt:lpstr>Wingdings 3</vt:lpstr>
      <vt:lpstr>Office Theme</vt:lpstr>
      <vt:lpstr>PowerPoint Presentation</vt:lpstr>
      <vt:lpstr>Topics to be covered</vt:lpstr>
      <vt:lpstr>Languages</vt:lpstr>
      <vt:lpstr>Language</vt:lpstr>
      <vt:lpstr>Difference between epsilon and phi</vt:lpstr>
      <vt:lpstr>Operations over Language</vt:lpstr>
      <vt:lpstr>Operations over Language</vt:lpstr>
      <vt:lpstr>Operations over Language</vt:lpstr>
      <vt:lpstr>Operations over Language</vt:lpstr>
      <vt:lpstr>Some Basic operations on string</vt:lpstr>
      <vt:lpstr>Q. If Σ={a,b} then, find the following? </vt:lpstr>
      <vt:lpstr>Regular Expression</vt:lpstr>
      <vt:lpstr>Regular expression</vt:lpstr>
      <vt:lpstr>Regular expression</vt:lpstr>
      <vt:lpstr>Regular expression</vt:lpstr>
      <vt:lpstr>Precedence and associativity of operators</vt:lpstr>
      <vt:lpstr>Regular expression examples</vt:lpstr>
      <vt:lpstr>Regular expression examples</vt:lpstr>
      <vt:lpstr>Regular expression examples</vt:lpstr>
      <vt:lpstr>Regular expression examples</vt:lpstr>
      <vt:lpstr>Regular expression examples</vt:lpstr>
      <vt:lpstr>Regular expression examples</vt:lpstr>
      <vt:lpstr>Finite Automata</vt:lpstr>
      <vt:lpstr>Finite Automata</vt:lpstr>
      <vt:lpstr>Types of Finite Automata:</vt:lpstr>
      <vt:lpstr>Finite Automata Model:</vt:lpstr>
      <vt:lpstr>Acceptance by DFA</vt:lpstr>
      <vt:lpstr>Applications of DFA</vt:lpstr>
      <vt:lpstr>Deterministic Finite Automata</vt:lpstr>
      <vt:lpstr>Example: Finite Automata</vt:lpstr>
      <vt:lpstr>Minimum states</vt:lpstr>
      <vt:lpstr>Problem types</vt:lpstr>
      <vt:lpstr>DFA Example: ending with w</vt:lpstr>
      <vt:lpstr>DFA Example: ending with w</vt:lpstr>
      <vt:lpstr>DFA Example: ending with w</vt:lpstr>
      <vt:lpstr>DFA Example: ending with w</vt:lpstr>
      <vt:lpstr>DFA Example: ending with w</vt:lpstr>
      <vt:lpstr>DFA Example: ending with w</vt:lpstr>
      <vt:lpstr>DFA Examples: ends with w</vt:lpstr>
      <vt:lpstr>DFA Examples: ends with w</vt:lpstr>
      <vt:lpstr>DFA Examples: starting with w</vt:lpstr>
      <vt:lpstr>DFA Examples: starting with w</vt:lpstr>
      <vt:lpstr>DFA Examples: starting with w</vt:lpstr>
      <vt:lpstr>DFA Examples: starting with w</vt:lpstr>
      <vt:lpstr>DFA Examples: starting with w</vt:lpstr>
      <vt:lpstr>DFA Examples: starting with w</vt:lpstr>
      <vt:lpstr>DFA Examples: in between</vt:lpstr>
      <vt:lpstr>DFA Examples: starts and ends with</vt:lpstr>
      <vt:lpstr>DFA Examples: starts and ends with</vt:lpstr>
      <vt:lpstr>DFA Examples: starts and ends with</vt:lpstr>
      <vt:lpstr>DFA Examples: starts and ends with</vt:lpstr>
      <vt:lpstr>DFA Examples: of length w</vt:lpstr>
      <vt:lpstr>DFA Examples: of length w</vt:lpstr>
      <vt:lpstr>DFA Examples: of length w</vt:lpstr>
      <vt:lpstr>DFA Examples: even or odd occurrence </vt:lpstr>
      <vt:lpstr>Design…</vt:lpstr>
      <vt:lpstr>The string with number of 0’s and number of 1’s are even L={^, 00, 11, 0011, 1100, 0101, 1010, 1001, 0110….}</vt:lpstr>
      <vt:lpstr>The string with number of 0’s or number of 1’s are even L={^, 00, 11, 0011, 1100, 0101, 1010, 1001, 0110….}</vt:lpstr>
      <vt:lpstr>DFA Examples: even or odd occurrence </vt:lpstr>
      <vt:lpstr>DFA Examples: divisible by</vt:lpstr>
      <vt:lpstr>DFA Examples: divisible by</vt:lpstr>
      <vt:lpstr>DFA Examples: divisible by</vt:lpstr>
      <vt:lpstr>DFA divisible by (n1 and n2) (n1 or n2) (n1 not n2) (nor n1 or nor n2) </vt:lpstr>
      <vt:lpstr>DFA Examples: divisible by</vt:lpstr>
      <vt:lpstr>DFA Examples: Substring</vt:lpstr>
      <vt:lpstr>DFA Examples: sub string</vt:lpstr>
      <vt:lpstr>DFA Example: </vt:lpstr>
      <vt:lpstr>DFA Example</vt:lpstr>
      <vt:lpstr>Complement of DFA</vt:lpstr>
      <vt:lpstr>PowerPoint Presentation</vt:lpstr>
      <vt:lpstr>PowerPoint Presentation</vt:lpstr>
      <vt:lpstr>Decision properties of FA</vt:lpstr>
      <vt:lpstr>Emptiness Problem</vt:lpstr>
      <vt:lpstr>Finiteness Problem</vt:lpstr>
      <vt:lpstr>Equivalence Problem</vt:lpstr>
      <vt:lpstr>PowerPoint Presentation</vt:lpstr>
      <vt:lpstr>Membership problem</vt:lpstr>
      <vt:lpstr>Minimization of DFA</vt:lpstr>
      <vt:lpstr>Minimization of DFA Using Equivalence Theorem-</vt:lpstr>
      <vt:lpstr>PowerPoint Presentation</vt:lpstr>
      <vt:lpstr>Problem 1</vt:lpstr>
      <vt:lpstr>Problem 2</vt:lpstr>
      <vt:lpstr>Problem 3, 4</vt:lpstr>
      <vt:lpstr>Problem 5</vt:lpstr>
      <vt:lpstr>Minimization of DFA using Myhill-Nerode(Table filling)</vt:lpstr>
      <vt:lpstr>Example 1</vt:lpstr>
      <vt:lpstr>PowerPoint Presentation</vt:lpstr>
      <vt:lpstr>PowerPoint Presentation</vt:lpstr>
      <vt:lpstr>PowerPoint Presentation</vt:lpstr>
      <vt:lpstr>Nondeterministic Finite Automata (NFA)</vt:lpstr>
      <vt:lpstr>Why we need non deterministic</vt:lpstr>
      <vt:lpstr>PowerPoint Presentation</vt:lpstr>
      <vt:lpstr>Acceptance by NFA</vt:lpstr>
      <vt:lpstr>Example</vt:lpstr>
      <vt:lpstr>Example of NFA for 〖{11+110}〗^∗ {0}</vt:lpstr>
      <vt:lpstr>NFA: ending with w</vt:lpstr>
      <vt:lpstr>Examples</vt:lpstr>
      <vt:lpstr>Examples</vt:lpstr>
      <vt:lpstr>DFA Vs. NFA</vt:lpstr>
      <vt:lpstr>DFA Vs. NFA</vt:lpstr>
      <vt:lpstr>Trap vs Unreachable state</vt:lpstr>
      <vt:lpstr>NFA to DFA conversion</vt:lpstr>
      <vt:lpstr>Problem 1</vt:lpstr>
      <vt:lpstr>PowerPoint Presentation</vt:lpstr>
      <vt:lpstr>Problem-2, 3:</vt:lpstr>
      <vt:lpstr>PowerPoint Presentation</vt:lpstr>
      <vt:lpstr>Important Points-</vt:lpstr>
      <vt:lpstr>Epsilon NFA</vt:lpstr>
      <vt:lpstr>Example: Recursive Definition of δ^∗ in NFA</vt:lpstr>
      <vt:lpstr>NFA to FA using subset construction method</vt:lpstr>
      <vt:lpstr>Example 1: Conversion from NFA to FA</vt:lpstr>
      <vt:lpstr>Example 1: Conversion from NFA to FA</vt:lpstr>
      <vt:lpstr>Example 1: Conversion from NFA to FA</vt:lpstr>
      <vt:lpstr>Example 2: Conversion from NFA to FA</vt:lpstr>
      <vt:lpstr>Example 2: Conversion from NFA to FA</vt:lpstr>
      <vt:lpstr>Example 2: Conversion from NFA to FA</vt:lpstr>
      <vt:lpstr>Example 2: Conversion from NFA to FA</vt:lpstr>
      <vt:lpstr>Example 2: Conversion from NFA to FA</vt:lpstr>
    </vt:vector>
  </TitlesOfParts>
  <Company>Darshan Institute of Engg. &amp;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W5 of Computer Engineering (Why, What, When, Where, How)</dc:title>
  <dc:creator>Darshan Institute of Engg. &amp; Tech.</dc:creator>
  <cp:lastModifiedBy>Dhyan Patel</cp:lastModifiedBy>
  <cp:revision>3246</cp:revision>
  <dcterms:created xsi:type="dcterms:W3CDTF">2013-05-17T03:00:03Z</dcterms:created>
  <dcterms:modified xsi:type="dcterms:W3CDTF">2023-02-19T11:58:04Z</dcterms:modified>
</cp:coreProperties>
</file>